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4.svg" ContentType="image/svg+xml"/>
  <Override PartName="/ppt/media/image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3"/>
    <p:sldId id="261" r:id="rId4"/>
  </p:sldIdLst>
  <p:sldSz cx="7556500" cy="10693400"/>
  <p:notesSz cx="7556500" cy="10693400"/>
  <p:custDataLst>
    <p:tags r:id="rId9"/>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3" userDrawn="1">
          <p15:clr>
            <a:srgbClr val="A4A3A4"/>
          </p15:clr>
        </p15:guide>
        <p15:guide id="2" pos="205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SOL-PC"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E6900"/>
    <a:srgbClr val="FF6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howGuides="1">
      <p:cViewPr>
        <p:scale>
          <a:sx n="125" d="100"/>
          <a:sy n="125" d="100"/>
        </p:scale>
        <p:origin x="787" y="-4531"/>
      </p:cViewPr>
      <p:guideLst>
        <p:guide orient="horz" pos="2753"/>
        <p:guide pos="205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commentAuthors" Target="commentAuthors.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07299" y="3451862"/>
            <a:ext cx="2025014" cy="421639"/>
          </a:xfrm>
        </p:spPr>
        <p:txBody>
          <a:bodyPr lIns="0" tIns="0" rIns="0" bIns="0"/>
          <a:lstStyle>
            <a:lvl1pPr>
              <a:defRPr sz="2600" b="0" i="0">
                <a:solidFill>
                  <a:srgbClr val="00A2DA"/>
                </a:solidFill>
                <a:latin typeface="Arial" panose="020B0604020202020204"/>
                <a:cs typeface="Arial" panose="020B0604020202020204"/>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showMasterSp="0">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5575554"/>
            <a:ext cx="7560309" cy="5112385"/>
          </a:xfrm>
          <a:custGeom>
            <a:avLst/>
            <a:gdLst/>
            <a:ahLst/>
            <a:cxnLst/>
            <a:rect l="l" t="t" r="r" b="b"/>
            <a:pathLst>
              <a:path w="7560309" h="5112384">
                <a:moveTo>
                  <a:pt x="0" y="5112004"/>
                </a:moveTo>
                <a:lnTo>
                  <a:pt x="7560005" y="5112004"/>
                </a:lnTo>
                <a:lnTo>
                  <a:pt x="7560005" y="0"/>
                </a:lnTo>
                <a:lnTo>
                  <a:pt x="0" y="0"/>
                </a:lnTo>
                <a:lnTo>
                  <a:pt x="0" y="5112004"/>
                </a:lnTo>
                <a:close/>
              </a:path>
            </a:pathLst>
          </a:custGeom>
          <a:solidFill>
            <a:schemeClr val="bg1">
              <a:lumMod val="95000"/>
            </a:schemeClr>
          </a:solidFill>
        </p:spPr>
        <p:txBody>
          <a:bodyPr wrap="square" lIns="0" tIns="0" rIns="0" bIns="0" rtlCol="0"/>
          <a:lstStyle/>
          <a:p/>
        </p:txBody>
      </p:sp>
      <p:sp>
        <p:nvSpPr>
          <p:cNvPr id="11" name="object 11"/>
          <p:cNvSpPr/>
          <p:nvPr userDrawn="1"/>
        </p:nvSpPr>
        <p:spPr>
          <a:xfrm>
            <a:off x="3635999" y="10607042"/>
            <a:ext cx="3924300" cy="85090"/>
          </a:xfrm>
          <a:custGeom>
            <a:avLst/>
            <a:gdLst/>
            <a:ahLst/>
            <a:cxnLst/>
            <a:rect l="l" t="t" r="r" b="b"/>
            <a:pathLst>
              <a:path w="3924300" h="85090">
                <a:moveTo>
                  <a:pt x="3924005" y="0"/>
                </a:moveTo>
                <a:lnTo>
                  <a:pt x="27000" y="0"/>
                </a:lnTo>
                <a:lnTo>
                  <a:pt x="16491" y="2122"/>
                </a:lnTo>
                <a:lnTo>
                  <a:pt x="7908" y="7908"/>
                </a:lnTo>
                <a:lnTo>
                  <a:pt x="2122" y="16491"/>
                </a:lnTo>
                <a:lnTo>
                  <a:pt x="0" y="27000"/>
                </a:lnTo>
                <a:lnTo>
                  <a:pt x="0" y="84960"/>
                </a:lnTo>
                <a:lnTo>
                  <a:pt x="3924005" y="84960"/>
                </a:lnTo>
                <a:lnTo>
                  <a:pt x="3924005" y="0"/>
                </a:lnTo>
                <a:close/>
              </a:path>
            </a:pathLst>
          </a:custGeom>
          <a:solidFill>
            <a:srgbClr val="FF6900"/>
          </a:solidFill>
        </p:spPr>
        <p:txBody>
          <a:bodyPr wrap="square" lIns="0" tIns="0" rIns="0" bIns="0" rtlCol="0"/>
          <a:lstStyle/>
          <a:p/>
        </p:txBody>
      </p:sp>
      <p:sp>
        <p:nvSpPr>
          <p:cNvPr id="12" name="object 12"/>
          <p:cNvSpPr/>
          <p:nvPr userDrawn="1"/>
        </p:nvSpPr>
        <p:spPr>
          <a:xfrm>
            <a:off x="0" y="0"/>
            <a:ext cx="7559675" cy="99695"/>
          </a:xfrm>
          <a:custGeom>
            <a:avLst/>
            <a:gdLst/>
            <a:ahLst/>
            <a:cxnLst/>
            <a:rect l="l" t="t" r="r" b="b"/>
            <a:pathLst>
              <a:path w="3924300" h="91440">
                <a:moveTo>
                  <a:pt x="3923996" y="0"/>
                </a:moveTo>
                <a:lnTo>
                  <a:pt x="0" y="0"/>
                </a:lnTo>
                <a:lnTo>
                  <a:pt x="0" y="91444"/>
                </a:lnTo>
                <a:lnTo>
                  <a:pt x="3896996" y="91444"/>
                </a:lnTo>
                <a:lnTo>
                  <a:pt x="3907505" y="89322"/>
                </a:lnTo>
                <a:lnTo>
                  <a:pt x="3916087" y="83535"/>
                </a:lnTo>
                <a:lnTo>
                  <a:pt x="3921874" y="74952"/>
                </a:lnTo>
                <a:lnTo>
                  <a:pt x="3923996" y="64443"/>
                </a:lnTo>
                <a:lnTo>
                  <a:pt x="3923996" y="0"/>
                </a:lnTo>
                <a:close/>
              </a:path>
            </a:pathLst>
          </a:custGeom>
          <a:solidFill>
            <a:srgbClr val="FF6900"/>
          </a:solidFill>
        </p:spPr>
        <p:txBody>
          <a:bodyPr wrap="square" lIns="0" tIns="0" rIns="0" bIns="0" rtlCol="0"/>
          <a:lstStyle/>
          <a:p/>
        </p:txBody>
      </p:sp>
      <p:pic>
        <p:nvPicPr>
          <p:cNvPr id="2" name="图片 1" descr="LOGO（源文件）绿色"/>
          <p:cNvPicPr>
            <a:picLocks noChangeAspect="1"/>
          </p:cNvPicPr>
          <p:nvPr userDrawn="1"/>
        </p:nvPicPr>
        <p:blipFill>
          <a:blip r:embed="rId2"/>
          <a:stretch>
            <a:fillRect/>
          </a:stretch>
        </p:blipFill>
        <p:spPr>
          <a:xfrm>
            <a:off x="501650" y="622300"/>
            <a:ext cx="1808765" cy="1080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07299" y="3451862"/>
            <a:ext cx="2025014" cy="421639"/>
          </a:xfrm>
        </p:spPr>
        <p:txBody>
          <a:bodyPr lIns="0" tIns="0" rIns="0" bIns="0"/>
          <a:lstStyle>
            <a:lvl1pPr>
              <a:defRPr sz="2600" b="0" i="0">
                <a:solidFill>
                  <a:srgbClr val="00A2DA"/>
                </a:solidFill>
                <a:latin typeface="Arial" panose="020B0604020202020204"/>
                <a:cs typeface="Arial" panose="020B060402020202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6" name="object 12"/>
          <p:cNvSpPr/>
          <p:nvPr userDrawn="1"/>
        </p:nvSpPr>
        <p:spPr>
          <a:xfrm>
            <a:off x="0" y="10605135"/>
            <a:ext cx="7559675" cy="99695"/>
          </a:xfrm>
          <a:custGeom>
            <a:avLst/>
            <a:gdLst/>
            <a:ahLst/>
            <a:cxnLst/>
            <a:rect l="l" t="t" r="r" b="b"/>
            <a:pathLst>
              <a:path w="3924300" h="91440">
                <a:moveTo>
                  <a:pt x="3923996" y="0"/>
                </a:moveTo>
                <a:lnTo>
                  <a:pt x="0" y="0"/>
                </a:lnTo>
                <a:lnTo>
                  <a:pt x="0" y="91444"/>
                </a:lnTo>
                <a:lnTo>
                  <a:pt x="3896996" y="91444"/>
                </a:lnTo>
                <a:lnTo>
                  <a:pt x="3907505" y="89322"/>
                </a:lnTo>
                <a:lnTo>
                  <a:pt x="3916087" y="83535"/>
                </a:lnTo>
                <a:lnTo>
                  <a:pt x="3921874" y="74952"/>
                </a:lnTo>
                <a:lnTo>
                  <a:pt x="3923996" y="64443"/>
                </a:lnTo>
                <a:lnTo>
                  <a:pt x="3923996" y="0"/>
                </a:lnTo>
                <a:close/>
              </a:path>
            </a:pathLst>
          </a:custGeom>
          <a:solidFill>
            <a:srgbClr val="FF6900"/>
          </a:solidFill>
        </p:spPr>
        <p:txBody>
          <a:bodyPr wrap="square" lIns="0" tIns="0" rIns="0" bIns="0" rtlCol="0"/>
          <a:lstStyle/>
          <a:p/>
        </p:txBody>
      </p:sp>
      <p:pic>
        <p:nvPicPr>
          <p:cNvPr id="27" name="图片 26" descr="LOGO（源文件）绿色"/>
          <p:cNvPicPr>
            <a:picLocks noChangeAspect="1"/>
          </p:cNvPicPr>
          <p:nvPr userDrawn="1"/>
        </p:nvPicPr>
        <p:blipFill>
          <a:blip r:embed="rId2"/>
          <a:stretch>
            <a:fillRect/>
          </a:stretch>
        </p:blipFill>
        <p:spPr>
          <a:xfrm>
            <a:off x="6344285" y="165100"/>
            <a:ext cx="964675" cy="576000"/>
          </a:xfrm>
          <a:prstGeom prst="rect">
            <a:avLst/>
          </a:prstGeom>
        </p:spPr>
      </p:pic>
      <p:sp>
        <p:nvSpPr>
          <p:cNvPr id="22" name="object 11"/>
          <p:cNvSpPr/>
          <p:nvPr userDrawn="1"/>
        </p:nvSpPr>
        <p:spPr>
          <a:xfrm flipH="1">
            <a:off x="-31761" y="-6348"/>
            <a:ext cx="3924300" cy="85090"/>
          </a:xfrm>
          <a:custGeom>
            <a:avLst/>
            <a:gdLst/>
            <a:ahLst/>
            <a:cxnLst/>
            <a:rect l="l" t="t" r="r" b="b"/>
            <a:pathLst>
              <a:path w="3924300" h="85090">
                <a:moveTo>
                  <a:pt x="3924005" y="0"/>
                </a:moveTo>
                <a:lnTo>
                  <a:pt x="27000" y="0"/>
                </a:lnTo>
                <a:lnTo>
                  <a:pt x="16491" y="2122"/>
                </a:lnTo>
                <a:lnTo>
                  <a:pt x="7908" y="7908"/>
                </a:lnTo>
                <a:lnTo>
                  <a:pt x="2122" y="16491"/>
                </a:lnTo>
                <a:lnTo>
                  <a:pt x="0" y="27000"/>
                </a:lnTo>
                <a:lnTo>
                  <a:pt x="0" y="84960"/>
                </a:lnTo>
                <a:lnTo>
                  <a:pt x="3924005" y="84960"/>
                </a:lnTo>
                <a:lnTo>
                  <a:pt x="3924005" y="0"/>
                </a:lnTo>
                <a:close/>
              </a:path>
            </a:pathLst>
          </a:custGeom>
          <a:solidFill>
            <a:srgbClr val="FF6900"/>
          </a:solidFill>
        </p:spPr>
        <p:txBody>
          <a:bodyPr wrap="square" lIns="0" tIns="0" rIns="0" bIns="0" rtlCol="0"/>
          <a:lstStyle/>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hyperlink" Target="http://www.genexis.eu/" TargetMode="External"/><Relationship Id="rId12" Type="http://schemas.openxmlformats.org/officeDocument/2006/relationships/slideLayout" Target="../slideLayouts/slideLayout3.xml"/><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0560" y="7769450"/>
            <a:ext cx="5485752" cy="636680"/>
          </a:xfrm>
          <a:prstGeom prst="rect">
            <a:avLst/>
          </a:prstGeom>
        </p:spPr>
      </p:pic>
      <p:sp>
        <p:nvSpPr>
          <p:cNvPr id="4" name="object 4"/>
          <p:cNvSpPr txBox="1"/>
          <p:nvPr/>
        </p:nvSpPr>
        <p:spPr>
          <a:xfrm>
            <a:off x="359410" y="4772343"/>
            <a:ext cx="1067435" cy="241935"/>
          </a:xfrm>
          <a:prstGeom prst="rect">
            <a:avLst/>
          </a:prstGeom>
        </p:spPr>
        <p:txBody>
          <a:bodyPr vert="horz" wrap="square" lIns="0" tIns="58419" rIns="0" bIns="0" rtlCol="0">
            <a:spAutoFit/>
          </a:bodyPr>
          <a:lstStyle/>
          <a:p>
            <a:pPr marL="12065" indent="0">
              <a:lnSpc>
                <a:spcPct val="100000"/>
              </a:lnSpc>
              <a:spcBef>
                <a:spcPts val="360"/>
              </a:spcBef>
              <a:buNone/>
              <a:tabLst>
                <a:tab pos="85090" algn="l"/>
              </a:tabLst>
            </a:pPr>
            <a:r>
              <a:rPr sz="1200" b="1" spc="-25" dirty="0">
                <a:solidFill>
                  <a:srgbClr val="FF6900"/>
                </a:solidFill>
                <a:latin typeface="Arial" panose="020B0604020202020204" pitchFamily="34" charset="0"/>
                <a:cs typeface="Arial" panose="020B0604020202020204" pitchFamily="34" charset="0"/>
                <a:sym typeface="+mn-ea"/>
              </a:rPr>
              <a:t>Highlights</a:t>
            </a:r>
            <a:endParaRPr lang="en-US" sz="900" b="1" dirty="0">
              <a:solidFill>
                <a:srgbClr val="30302F"/>
              </a:solidFill>
              <a:latin typeface="Arial" panose="020B0604020202020204" pitchFamily="34" charset="0"/>
              <a:cs typeface="Arial" panose="020B0604020202020204"/>
              <a:sym typeface="+mn-ea"/>
            </a:endParaRPr>
          </a:p>
        </p:txBody>
      </p:sp>
      <p:sp>
        <p:nvSpPr>
          <p:cNvPr id="6" name="object 6"/>
          <p:cNvSpPr txBox="1"/>
          <p:nvPr/>
        </p:nvSpPr>
        <p:spPr>
          <a:xfrm>
            <a:off x="426085" y="5881370"/>
            <a:ext cx="6746240" cy="911225"/>
          </a:xfrm>
          <a:prstGeom prst="rect">
            <a:avLst/>
          </a:prstGeom>
        </p:spPr>
        <p:txBody>
          <a:bodyPr vert="horz" wrap="square" lIns="0" tIns="0" rIns="0" bIns="0" rtlCol="0">
            <a:spAutoFit/>
          </a:bodyPr>
          <a:lstStyle/>
          <a:p>
            <a:pPr marR="96520" fontAlgn="auto">
              <a:lnSpc>
                <a:spcPct val="110000"/>
              </a:lnSpc>
              <a:spcBef>
                <a:spcPts val="100"/>
              </a:spcBef>
            </a:pPr>
            <a:r>
              <a:rPr lang="en-US" sz="900" dirty="0">
                <a:latin typeface="Arial" panose="020B0604020202020204" pitchFamily="34" charset="0"/>
                <a:sym typeface="+mn-ea"/>
              </a:rPr>
              <a:t>V-SOL V3600D8 is a 8-Port 10G EPON OLT which is standardized in IEEE 802.3av and is evolved from the EPON standard IEEE 802.3ah. V3600D8 has good compatibility so that 10G EPON ONUs can coexist with EPON ONUs in an ODN.t is appropriate to be deployed in compact room environment. The OLT's can be used for FTTx networks, 5G wireless networks and other network environments.</a:t>
            </a:r>
            <a:endParaRPr lang="en-US" sz="900" dirty="0">
              <a:latin typeface="Arial" panose="020B0604020202020204" pitchFamily="34" charset="0"/>
              <a:sym typeface="+mn-ea"/>
            </a:endParaRPr>
          </a:p>
          <a:p>
            <a:pPr marL="18415" marR="6985" algn="just">
              <a:lnSpc>
                <a:spcPct val="110000"/>
              </a:lnSpc>
            </a:pPr>
            <a:r>
              <a:rPr lang="en-US" sz="900" dirty="0">
                <a:latin typeface="Arial" panose="020B0604020202020204" pitchFamily="34" charset="0"/>
                <a:sym typeface="+mn-ea"/>
              </a:rPr>
              <a:t>V3600D8 provides 2*GE(RJ45), 2*10GE(SFP+), 2*25GE(SFP28) and 2*100GE(QSFP28) slots independent interface for uplink, and 8*10G EPON ports for downlink(Maximum Split Ratio is 1:256).</a:t>
            </a:r>
            <a:endParaRPr lang="en-US" sz="900" dirty="0">
              <a:latin typeface="Arial" panose="020B0604020202020204" pitchFamily="34" charset="0"/>
              <a:sym typeface="+mn-ea"/>
            </a:endParaRPr>
          </a:p>
        </p:txBody>
      </p:sp>
      <p:sp>
        <p:nvSpPr>
          <p:cNvPr id="8" name="object 8"/>
          <p:cNvSpPr txBox="1"/>
          <p:nvPr/>
        </p:nvSpPr>
        <p:spPr>
          <a:xfrm>
            <a:off x="617300" y="10557512"/>
            <a:ext cx="2540635" cy="112395"/>
          </a:xfrm>
          <a:prstGeom prst="rect">
            <a:avLst/>
          </a:prstGeom>
        </p:spPr>
        <p:txBody>
          <a:bodyPr vert="horz" wrap="square" lIns="0" tIns="12700" rIns="0" bIns="0" rtlCol="0">
            <a:spAutoFit/>
          </a:bodyPr>
          <a:lstStyle/>
          <a:p>
            <a:pPr marL="12700">
              <a:lnSpc>
                <a:spcPct val="100000"/>
              </a:lnSpc>
              <a:spcBef>
                <a:spcPts val="100"/>
              </a:spcBef>
            </a:pPr>
            <a:r>
              <a:rPr lang="en-US" sz="650" spc="-45" dirty="0">
                <a:solidFill>
                  <a:srgbClr val="808285"/>
                </a:solidFill>
                <a:latin typeface="Arial" panose="020B0604020202020204" pitchFamily="34" charset="0"/>
                <a:cs typeface="Arial" panose="020B0604020202020204"/>
              </a:rPr>
              <a:t>VSOL</a:t>
            </a:r>
            <a:r>
              <a:rPr sz="650" spc="-45" dirty="0">
                <a:solidFill>
                  <a:srgbClr val="808285"/>
                </a:solidFill>
                <a:latin typeface="Arial" panose="020B0604020202020204" pitchFamily="34" charset="0"/>
                <a:cs typeface="Arial" panose="020B0604020202020204"/>
              </a:rPr>
              <a:t> </a:t>
            </a:r>
            <a:r>
              <a:rPr sz="650" spc="-15" dirty="0">
                <a:solidFill>
                  <a:srgbClr val="808285"/>
                </a:solidFill>
                <a:latin typeface="Arial" panose="020B0604020202020204" pitchFamily="34" charset="0"/>
                <a:cs typeface="Arial" panose="020B0604020202020204"/>
              </a:rPr>
              <a:t>product</a:t>
            </a:r>
            <a:r>
              <a:rPr sz="650" spc="-40" dirty="0">
                <a:solidFill>
                  <a:srgbClr val="808285"/>
                </a:solidFill>
                <a:latin typeface="Arial" panose="020B0604020202020204" pitchFamily="34" charset="0"/>
                <a:cs typeface="Arial" panose="020B0604020202020204"/>
              </a:rPr>
              <a:t> </a:t>
            </a:r>
            <a:r>
              <a:rPr sz="650" spc="-25" dirty="0">
                <a:solidFill>
                  <a:srgbClr val="808285"/>
                </a:solidFill>
                <a:latin typeface="Arial" panose="020B0604020202020204" pitchFamily="34" charset="0"/>
                <a:cs typeface="Arial" panose="020B0604020202020204"/>
              </a:rPr>
              <a:t>datasheet</a:t>
            </a:r>
            <a:r>
              <a:rPr sz="650" spc="-40" dirty="0">
                <a:solidFill>
                  <a:srgbClr val="808285"/>
                </a:solidFill>
                <a:latin typeface="Arial" panose="020B0604020202020204" pitchFamily="34" charset="0"/>
                <a:cs typeface="Arial" panose="020B0604020202020204"/>
              </a:rPr>
              <a:t> </a:t>
            </a:r>
            <a:r>
              <a:rPr sz="650" spc="60" dirty="0">
                <a:solidFill>
                  <a:srgbClr val="808285"/>
                </a:solidFill>
                <a:latin typeface="Arial" panose="020B0604020202020204" pitchFamily="34" charset="0"/>
                <a:cs typeface="Arial" panose="020B0604020202020204"/>
              </a:rPr>
              <a:t>|</a:t>
            </a:r>
            <a:r>
              <a:rPr sz="650" spc="-40" dirty="0">
                <a:solidFill>
                  <a:srgbClr val="808285"/>
                </a:solidFill>
                <a:latin typeface="Arial" panose="020B0604020202020204" pitchFamily="34" charset="0"/>
                <a:cs typeface="Arial" panose="020B0604020202020204"/>
              </a:rPr>
              <a:t> </a:t>
            </a:r>
            <a:r>
              <a:rPr sz="650" spc="-30" dirty="0">
                <a:solidFill>
                  <a:srgbClr val="808285"/>
                </a:solidFill>
                <a:latin typeface="Arial" panose="020B0604020202020204" pitchFamily="34" charset="0"/>
                <a:cs typeface="Arial" panose="020B0604020202020204"/>
              </a:rPr>
              <a:t>Updated:</a:t>
            </a:r>
            <a:r>
              <a:rPr sz="650" spc="-75" dirty="0">
                <a:solidFill>
                  <a:srgbClr val="808285"/>
                </a:solidFill>
                <a:latin typeface="Arial" panose="020B0604020202020204" pitchFamily="34" charset="0"/>
                <a:cs typeface="Arial" panose="020B0604020202020204"/>
              </a:rPr>
              <a:t> </a:t>
            </a:r>
            <a:r>
              <a:rPr lang="en-US" sz="650" spc="-75" dirty="0">
                <a:solidFill>
                  <a:srgbClr val="808285"/>
                </a:solidFill>
                <a:latin typeface="Arial" panose="020B0604020202020204" pitchFamily="34" charset="0"/>
                <a:cs typeface="Arial" panose="020B0604020202020204"/>
              </a:rPr>
              <a:t>15</a:t>
            </a:r>
            <a:r>
              <a:rPr sz="650" spc="-70" dirty="0">
                <a:solidFill>
                  <a:srgbClr val="808285"/>
                </a:solidFill>
                <a:latin typeface="Arial" panose="020B0604020202020204" pitchFamily="34" charset="0"/>
                <a:cs typeface="Arial" panose="020B0604020202020204"/>
              </a:rPr>
              <a:t>-1</a:t>
            </a:r>
            <a:r>
              <a:rPr lang="en-US" sz="650" spc="-70" dirty="0">
                <a:solidFill>
                  <a:srgbClr val="808285"/>
                </a:solidFill>
                <a:latin typeface="Arial" panose="020B0604020202020204" pitchFamily="34" charset="0"/>
                <a:cs typeface="Arial" panose="020B0604020202020204"/>
              </a:rPr>
              <a:t>1</a:t>
            </a:r>
            <a:r>
              <a:rPr sz="650" spc="-70" dirty="0">
                <a:solidFill>
                  <a:srgbClr val="808285"/>
                </a:solidFill>
                <a:latin typeface="Arial" panose="020B0604020202020204" pitchFamily="34" charset="0"/>
                <a:cs typeface="Arial" panose="020B0604020202020204"/>
              </a:rPr>
              <a:t>-2021</a:t>
            </a:r>
            <a:r>
              <a:rPr sz="650" spc="-40" dirty="0">
                <a:solidFill>
                  <a:srgbClr val="808285"/>
                </a:solidFill>
                <a:latin typeface="Arial" panose="020B0604020202020204" pitchFamily="34" charset="0"/>
                <a:cs typeface="Arial" panose="020B0604020202020204"/>
              </a:rPr>
              <a:t> </a:t>
            </a:r>
            <a:r>
              <a:rPr sz="650" spc="60" dirty="0">
                <a:solidFill>
                  <a:srgbClr val="808285"/>
                </a:solidFill>
                <a:latin typeface="Arial" panose="020B0604020202020204" pitchFamily="34" charset="0"/>
                <a:cs typeface="Arial" panose="020B0604020202020204"/>
              </a:rPr>
              <a:t>|</a:t>
            </a:r>
            <a:r>
              <a:rPr sz="650" spc="-40" dirty="0">
                <a:solidFill>
                  <a:srgbClr val="808285"/>
                </a:solidFill>
                <a:latin typeface="Arial" panose="020B0604020202020204" pitchFamily="34" charset="0"/>
                <a:cs typeface="Arial" panose="020B0604020202020204"/>
              </a:rPr>
              <a:t> </a:t>
            </a:r>
            <a:r>
              <a:rPr sz="650" spc="-70" dirty="0">
                <a:solidFill>
                  <a:srgbClr val="808285"/>
                </a:solidFill>
                <a:latin typeface="Arial" panose="020B0604020202020204" pitchFamily="34" charset="0"/>
                <a:cs typeface="Arial" panose="020B0604020202020204"/>
              </a:rPr>
              <a:t>Rev.</a:t>
            </a:r>
            <a:r>
              <a:rPr lang="en-US" sz="650" spc="-70" dirty="0">
                <a:solidFill>
                  <a:srgbClr val="808285"/>
                </a:solidFill>
                <a:latin typeface="Arial" panose="020B0604020202020204" pitchFamily="34" charset="0"/>
                <a:cs typeface="Arial" panose="020B0604020202020204"/>
              </a:rPr>
              <a:t>1.3</a:t>
            </a:r>
            <a:r>
              <a:rPr sz="650" spc="-45" dirty="0">
                <a:solidFill>
                  <a:srgbClr val="808285"/>
                </a:solidFill>
                <a:latin typeface="Arial" panose="020B0604020202020204" pitchFamily="34" charset="0"/>
                <a:cs typeface="Arial" panose="020B0604020202020204"/>
              </a:rPr>
              <a:t> </a:t>
            </a:r>
            <a:r>
              <a:rPr sz="650" spc="60" dirty="0">
                <a:solidFill>
                  <a:srgbClr val="808285"/>
                </a:solidFill>
                <a:latin typeface="Arial" panose="020B0604020202020204" pitchFamily="34" charset="0"/>
                <a:cs typeface="Arial" panose="020B0604020202020204"/>
              </a:rPr>
              <a:t>|</a:t>
            </a:r>
            <a:r>
              <a:rPr sz="650" spc="-40" dirty="0">
                <a:solidFill>
                  <a:srgbClr val="808285"/>
                </a:solidFill>
                <a:latin typeface="Arial" panose="020B0604020202020204" pitchFamily="34" charset="0"/>
                <a:cs typeface="Arial" panose="020B0604020202020204"/>
              </a:rPr>
              <a:t> </a:t>
            </a:r>
            <a:r>
              <a:rPr sz="650" spc="-40" dirty="0">
                <a:solidFill>
                  <a:srgbClr val="808285"/>
                </a:solidFill>
                <a:latin typeface="Arial" panose="020B0604020202020204" pitchFamily="34" charset="0"/>
                <a:cs typeface="Arial" panose="020B0604020202020204"/>
                <a:hlinkClick r:id="rId2"/>
              </a:rPr>
              <a:t>www.vsolcn.com</a:t>
            </a:r>
            <a:endParaRPr sz="650" spc="-40" dirty="0">
              <a:solidFill>
                <a:srgbClr val="808285"/>
              </a:solidFill>
              <a:latin typeface="Arial" panose="020B0604020202020204" pitchFamily="34" charset="0"/>
              <a:cs typeface="Arial" panose="020B0604020202020204"/>
            </a:endParaRPr>
          </a:p>
        </p:txBody>
      </p:sp>
      <p:sp>
        <p:nvSpPr>
          <p:cNvPr id="9" name="object 9"/>
          <p:cNvSpPr txBox="1">
            <a:spLocks noGrp="1"/>
          </p:cNvSpPr>
          <p:nvPr>
            <p:ph type="title"/>
          </p:nvPr>
        </p:nvSpPr>
        <p:spPr>
          <a:xfrm>
            <a:off x="351631" y="4075113"/>
            <a:ext cx="2173605" cy="381635"/>
          </a:xfrm>
          <a:prstGeom prst="rect">
            <a:avLst/>
          </a:prstGeom>
        </p:spPr>
        <p:txBody>
          <a:bodyPr vert="horz" wrap="square" lIns="0" tIns="12700" rIns="0" bIns="0" rtlCol="0">
            <a:spAutoFit/>
          </a:bodyPr>
          <a:lstStyle/>
          <a:p>
            <a:pPr marL="12700">
              <a:lnSpc>
                <a:spcPct val="100000"/>
              </a:lnSpc>
              <a:spcBef>
                <a:spcPts val="100"/>
              </a:spcBef>
            </a:pPr>
            <a:r>
              <a:rPr lang="en-US" sz="2400" spc="-185" dirty="0">
                <a:solidFill>
                  <a:srgbClr val="FF6900"/>
                </a:solidFill>
                <a:latin typeface="Arial" panose="020B0604020202020204" pitchFamily="34" charset="0"/>
              </a:rPr>
              <a:t>V3600D8</a:t>
            </a:r>
            <a:endParaRPr lang="en-US" sz="2400" spc="-185" dirty="0">
              <a:solidFill>
                <a:srgbClr val="FF6900"/>
              </a:solidFill>
              <a:latin typeface="Arial" panose="020B0604020202020204" pitchFamily="34" charset="0"/>
            </a:endParaRPr>
          </a:p>
        </p:txBody>
      </p:sp>
      <p:sp>
        <p:nvSpPr>
          <p:cNvPr id="10" name="object 10"/>
          <p:cNvSpPr txBox="1"/>
          <p:nvPr/>
        </p:nvSpPr>
        <p:spPr>
          <a:xfrm>
            <a:off x="427831" y="4487863"/>
            <a:ext cx="1911350" cy="184150"/>
          </a:xfrm>
          <a:prstGeom prst="rect">
            <a:avLst/>
          </a:prstGeom>
        </p:spPr>
        <p:txBody>
          <a:bodyPr vert="horz" wrap="square" lIns="0" tIns="0" rIns="0" bIns="0" rtlCol="0">
            <a:spAutoFit/>
          </a:bodyPr>
          <a:lstStyle/>
          <a:p>
            <a:pPr marL="12700">
              <a:lnSpc>
                <a:spcPct val="100000"/>
              </a:lnSpc>
              <a:spcBef>
                <a:spcPts val="1000"/>
              </a:spcBef>
            </a:pPr>
            <a:r>
              <a:rPr lang="en-US" sz="1200" dirty="0">
                <a:solidFill>
                  <a:srgbClr val="414042"/>
                </a:solidFill>
                <a:latin typeface="Arial" panose="020B0604020202020204" pitchFamily="34" charset="0"/>
                <a:cs typeface="Arial" panose="020B0604020202020204"/>
              </a:rPr>
              <a:t>8-Port 10G EPON OLT</a:t>
            </a:r>
            <a:endParaRPr lang="en-US" sz="1200" dirty="0">
              <a:solidFill>
                <a:srgbClr val="414042"/>
              </a:solidFill>
              <a:latin typeface="Arial" panose="020B0604020202020204" pitchFamily="34" charset="0"/>
              <a:cs typeface="Arial" panose="020B0604020202020204"/>
            </a:endParaRPr>
          </a:p>
        </p:txBody>
      </p:sp>
      <p:sp>
        <p:nvSpPr>
          <p:cNvPr id="15" name="文本框 14"/>
          <p:cNvSpPr txBox="1"/>
          <p:nvPr/>
        </p:nvSpPr>
        <p:spPr>
          <a:xfrm>
            <a:off x="3264535" y="5199698"/>
            <a:ext cx="1573530" cy="368300"/>
          </a:xfrm>
          <a:prstGeom prst="rect">
            <a:avLst/>
          </a:prstGeom>
          <a:noFill/>
        </p:spPr>
        <p:txBody>
          <a:bodyPr wrap="square" rtlCol="0" anchor="t">
            <a:spAutoFit/>
          </a:bodyPr>
          <a:lstStyle/>
          <a:p>
            <a:r>
              <a:rPr lang="en-US" sz="900">
                <a:latin typeface="Arial" panose="020B0604020202020204" pitchFamily="34" charset="0"/>
                <a:cs typeface="Arial" panose="020B0604020202020204" pitchFamily="34" charset="0"/>
              </a:rPr>
              <a:t>100Gbps QSFP28 High-Speed Uplink</a:t>
            </a:r>
            <a:endParaRPr lang="en-US" sz="900">
              <a:latin typeface="Arial" panose="020B0604020202020204" pitchFamily="34" charset="0"/>
              <a:cs typeface="Arial" panose="020B0604020202020204" pitchFamily="34" charset="0"/>
            </a:endParaRPr>
          </a:p>
        </p:txBody>
      </p:sp>
      <p:sp>
        <p:nvSpPr>
          <p:cNvPr id="17" name="文本框 16"/>
          <p:cNvSpPr txBox="1"/>
          <p:nvPr/>
        </p:nvSpPr>
        <p:spPr>
          <a:xfrm>
            <a:off x="974831" y="5235258"/>
            <a:ext cx="1825625" cy="229870"/>
          </a:xfrm>
          <a:prstGeom prst="rect">
            <a:avLst/>
          </a:prstGeom>
          <a:noFill/>
        </p:spPr>
        <p:txBody>
          <a:bodyPr wrap="square" rtlCol="0" anchor="t">
            <a:spAutoFit/>
          </a:bodyPr>
          <a:lstStyle/>
          <a:p>
            <a:r>
              <a:rPr lang="en-US" sz="900">
                <a:latin typeface="Arial" panose="020B0604020202020204" pitchFamily="34" charset="0"/>
                <a:cs typeface="Arial" panose="020B0604020202020204" pitchFamily="34" charset="0"/>
              </a:rPr>
              <a:t>High Performance Chipset </a:t>
            </a:r>
            <a:endParaRPr lang="en-US" sz="900">
              <a:latin typeface="Arial" panose="020B0604020202020204" pitchFamily="34" charset="0"/>
              <a:cs typeface="Arial" panose="020B0604020202020204" pitchFamily="34" charset="0"/>
            </a:endParaRPr>
          </a:p>
        </p:txBody>
      </p:sp>
      <p:sp>
        <p:nvSpPr>
          <p:cNvPr id="21" name="文本框 20"/>
          <p:cNvSpPr txBox="1"/>
          <p:nvPr/>
        </p:nvSpPr>
        <p:spPr>
          <a:xfrm>
            <a:off x="5559425" y="5166678"/>
            <a:ext cx="1724025" cy="368300"/>
          </a:xfrm>
          <a:prstGeom prst="rect">
            <a:avLst/>
          </a:prstGeom>
          <a:noFill/>
        </p:spPr>
        <p:txBody>
          <a:bodyPr wrap="square" rtlCol="0" anchor="t">
            <a:spAutoFit/>
          </a:bodyPr>
          <a:lstStyle/>
          <a:p>
            <a:r>
              <a:rPr sz="900">
                <a:latin typeface="Arial" panose="020B0604020202020204" pitchFamily="34" charset="0"/>
                <a:cs typeface="Arial" panose="020B0604020202020204" pitchFamily="34" charset="0"/>
              </a:rPr>
              <a:t>Compliant With IEEE 802.3ah and 802.3av </a:t>
            </a:r>
            <a:endParaRPr sz="900">
              <a:latin typeface="Arial" panose="020B0604020202020204" pitchFamily="34" charset="0"/>
              <a:cs typeface="Arial" panose="020B0604020202020204" pitchFamily="34" charset="0"/>
            </a:endParaRPr>
          </a:p>
        </p:txBody>
      </p:sp>
      <p:sp>
        <p:nvSpPr>
          <p:cNvPr id="22" name="文本框 21"/>
          <p:cNvSpPr txBox="1"/>
          <p:nvPr/>
        </p:nvSpPr>
        <p:spPr>
          <a:xfrm>
            <a:off x="273050" y="5605780"/>
            <a:ext cx="1094740" cy="275590"/>
          </a:xfrm>
          <a:prstGeom prst="rect">
            <a:avLst/>
          </a:prstGeom>
          <a:noFill/>
        </p:spPr>
        <p:txBody>
          <a:bodyPr wrap="none" rtlCol="0" anchor="t">
            <a:spAutoFit/>
          </a:bodyPr>
          <a:lstStyle/>
          <a:p>
            <a:pPr marL="12065">
              <a:lnSpc>
                <a:spcPct val="100000"/>
              </a:lnSpc>
              <a:spcBef>
                <a:spcPts val="360"/>
              </a:spcBef>
              <a:buClrTx/>
              <a:buSzTx/>
              <a:buFontTx/>
              <a:tabLst>
                <a:tab pos="85090" algn="l"/>
              </a:tabLst>
            </a:pPr>
            <a:r>
              <a:rPr sz="1200" b="1" spc="-25" dirty="0">
                <a:solidFill>
                  <a:srgbClr val="FF6900"/>
                </a:solidFill>
                <a:latin typeface="Arial" panose="020B0604020202020204" pitchFamily="34" charset="0"/>
                <a:cs typeface="Arial" panose="020B0604020202020204" pitchFamily="34" charset="0"/>
                <a:sym typeface="+mn-ea"/>
              </a:rPr>
              <a:t>Introduction:</a:t>
            </a:r>
            <a:endParaRPr sz="1200" b="1" spc="-25" dirty="0">
              <a:solidFill>
                <a:srgbClr val="FF6900"/>
              </a:solidFill>
              <a:latin typeface="Arial" panose="020B0604020202020204" pitchFamily="34" charset="0"/>
              <a:cs typeface="Arial" panose="020B0604020202020204" pitchFamily="34" charset="0"/>
            </a:endParaRPr>
          </a:p>
        </p:txBody>
      </p:sp>
      <p:sp>
        <p:nvSpPr>
          <p:cNvPr id="23" name="object 4"/>
          <p:cNvSpPr txBox="1"/>
          <p:nvPr/>
        </p:nvSpPr>
        <p:spPr>
          <a:xfrm>
            <a:off x="359886" y="6965950"/>
            <a:ext cx="1673860" cy="241935"/>
          </a:xfrm>
          <a:prstGeom prst="rect">
            <a:avLst/>
          </a:prstGeom>
        </p:spPr>
        <p:txBody>
          <a:bodyPr vert="horz" wrap="square" lIns="0" tIns="58419" rIns="0" bIns="0" rtlCol="0">
            <a:spAutoFit/>
          </a:bodyPr>
          <a:lstStyle/>
          <a:p>
            <a:pPr marL="12065" indent="0">
              <a:lnSpc>
                <a:spcPct val="100000"/>
              </a:lnSpc>
              <a:spcBef>
                <a:spcPts val="360"/>
              </a:spcBef>
              <a:buNone/>
              <a:tabLst>
                <a:tab pos="85090" algn="l"/>
              </a:tabLst>
            </a:pPr>
            <a:r>
              <a:rPr lang="en-US" sz="1200" b="1" spc="-25" dirty="0">
                <a:solidFill>
                  <a:srgbClr val="FF6900"/>
                </a:solidFill>
                <a:latin typeface="Arial" panose="020B0604020202020204" pitchFamily="34" charset="0"/>
                <a:cs typeface="Arial" panose="020B0604020202020204" pitchFamily="34" charset="0"/>
                <a:sym typeface="+mn-ea"/>
              </a:rPr>
              <a:t>Interface of V3600D8</a:t>
            </a:r>
            <a:endParaRPr lang="en-US" sz="1200" b="1" spc="-25" dirty="0">
              <a:solidFill>
                <a:srgbClr val="FF6900"/>
              </a:solidFill>
              <a:latin typeface="Arial" panose="020B0604020202020204" pitchFamily="34" charset="0"/>
              <a:cs typeface="Arial" panose="020B0604020202020204" pitchFamily="34" charset="0"/>
              <a:sym typeface="+mn-ea"/>
            </a:endParaRPr>
          </a:p>
        </p:txBody>
      </p:sp>
      <p:pic>
        <p:nvPicPr>
          <p:cNvPr id="7" name="图片 6" descr="32303235303833393b32303235313635373bb4a6c0edc6f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085" y="5100003"/>
            <a:ext cx="488950" cy="488950"/>
          </a:xfrm>
          <a:prstGeom prst="rect">
            <a:avLst/>
          </a:prstGeom>
        </p:spPr>
      </p:pic>
      <p:pic>
        <p:nvPicPr>
          <p:cNvPr id="30" name="图片 29" descr="32313535383633363b32313535383638363bcdf8c2e7bdd3bfdacdf8cfdfbdd3bfda"/>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9406" y="5155406"/>
            <a:ext cx="392906" cy="392906"/>
          </a:xfrm>
          <a:prstGeom prst="rect">
            <a:avLst/>
          </a:prstGeom>
        </p:spPr>
      </p:pic>
      <p:pic>
        <p:nvPicPr>
          <p:cNvPr id="11" name="图片 10" descr="31393935333232353b343732313136373bb2fac6b7d3c5cac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7781" y="5167313"/>
            <a:ext cx="428625" cy="428625"/>
          </a:xfrm>
          <a:prstGeom prst="rect">
            <a:avLst/>
          </a:prstGeom>
        </p:spPr>
      </p:pic>
      <p:graphicFrame>
        <p:nvGraphicFramePr>
          <p:cNvPr id="2" name="object 2"/>
          <p:cNvGraphicFramePr>
            <a:graphicFrameLocks noGrp="1"/>
          </p:cNvGraphicFramePr>
          <p:nvPr>
            <p:custDataLst>
              <p:tags r:id="rId9"/>
            </p:custDataLst>
          </p:nvPr>
        </p:nvGraphicFramePr>
        <p:xfrm>
          <a:off x="578565" y="9309102"/>
          <a:ext cx="6174105" cy="1160780"/>
        </p:xfrm>
        <a:graphic>
          <a:graphicData uri="http://schemas.openxmlformats.org/drawingml/2006/table">
            <a:tbl>
              <a:tblPr firstRow="1" bandRow="1">
                <a:tableStyleId>{2D5ABB26-0587-4C30-8999-92F81FD0307C}</a:tableStyleId>
              </a:tblPr>
              <a:tblGrid>
                <a:gridCol w="1026795"/>
                <a:gridCol w="1720215"/>
                <a:gridCol w="1516380"/>
                <a:gridCol w="1910715"/>
              </a:tblGrid>
              <a:tr h="236855">
                <a:tc>
                  <a:txBody>
                    <a:bodyPr/>
                    <a:lstStyle/>
                    <a:p>
                      <a:pPr marL="107950" algn="l" eaLnBrk="1" fontAlgn="auto" latinLnBrk="0" hangingPunct="1">
                        <a:lnSpc>
                          <a:spcPct val="100000"/>
                        </a:lnSpc>
                        <a:spcBef>
                          <a:spcPts val="140"/>
                        </a:spcBef>
                        <a:buClrTx/>
                        <a:buSzTx/>
                        <a:buFontTx/>
                      </a:pPr>
                      <a:r>
                        <a:rPr sz="900" spc="25" dirty="0">
                          <a:solidFill>
                            <a:srgbClr val="414042"/>
                          </a:solidFill>
                          <a:latin typeface="Arial" panose="020B0604020202020204" pitchFamily="34" charset="0"/>
                          <a:cs typeface="Arial" panose="020B0604020202020204" pitchFamily="34" charset="0"/>
                          <a:sym typeface="+mn-ea"/>
                        </a:rPr>
                        <a:t>Product Name</a:t>
                      </a:r>
                      <a:endParaRPr sz="900" spc="25" dirty="0">
                        <a:solidFill>
                          <a:srgbClr val="414042"/>
                        </a:solidFill>
                        <a:latin typeface="Arial" panose="020B0604020202020204" pitchFamily="34" charset="0"/>
                        <a:cs typeface="Arial" panose="020B0604020202020204" pitchFamily="34" charset="0"/>
                        <a:sym typeface="+mn-ea"/>
                      </a:endParaRPr>
                    </a:p>
                  </a:txBody>
                  <a:tcPr marL="0" marR="0" marT="17780" marB="0" anchor="ctr">
                    <a:lnL w="3175">
                      <a:solidFill>
                        <a:srgbClr val="414042"/>
                      </a:solidFill>
                      <a:prstDash val="solid"/>
                    </a:lnL>
                    <a:lnR w="3175">
                      <a:solidFill>
                        <a:srgbClr val="414042"/>
                      </a:solidFill>
                      <a:prstDash val="solid"/>
                    </a:lnR>
                    <a:lnT w="3175">
                      <a:solidFill>
                        <a:srgbClr val="414042"/>
                      </a:solidFill>
                      <a:prstDash val="solid"/>
                    </a:lnT>
                    <a:lnB w="6350">
                      <a:solidFill>
                        <a:srgbClr val="414042"/>
                      </a:solidFill>
                      <a:prstDash val="solid"/>
                    </a:lnB>
                    <a:solidFill>
                      <a:schemeClr val="bg1">
                        <a:lumMod val="95000"/>
                      </a:schemeClr>
                    </a:solidFill>
                  </a:tcPr>
                </a:tc>
                <a:tc>
                  <a:txBody>
                    <a:bodyPr/>
                    <a:lstStyle/>
                    <a:p>
                      <a:pPr marL="107950" algn="l" eaLnBrk="1" fontAlgn="auto" latinLnBrk="0" hangingPunct="1">
                        <a:lnSpc>
                          <a:spcPct val="100000"/>
                        </a:lnSpc>
                      </a:pPr>
                      <a:r>
                        <a:rPr sz="900" spc="25" dirty="0">
                          <a:solidFill>
                            <a:srgbClr val="414042"/>
                          </a:solidFill>
                          <a:latin typeface="Arial" panose="020B0604020202020204" pitchFamily="34" charset="0"/>
                          <a:cs typeface="Arial" panose="020B0604020202020204" pitchFamily="34" charset="0"/>
                          <a:sym typeface="+mn-ea"/>
                        </a:rPr>
                        <a:t>Product </a:t>
                      </a:r>
                      <a:r>
                        <a:rPr lang="en-US" sz="900" spc="25" dirty="0">
                          <a:solidFill>
                            <a:srgbClr val="414042"/>
                          </a:solidFill>
                          <a:latin typeface="Arial" panose="020B0604020202020204" pitchFamily="34" charset="0"/>
                          <a:cs typeface="Arial" panose="020B0604020202020204" pitchFamily="34" charset="0"/>
                          <a:sym typeface="+mn-ea"/>
                        </a:rPr>
                        <a:t>D</a:t>
                      </a:r>
                      <a:r>
                        <a:rPr sz="900" spc="25" dirty="0">
                          <a:solidFill>
                            <a:srgbClr val="414042"/>
                          </a:solidFill>
                          <a:latin typeface="Arial" panose="020B0604020202020204" pitchFamily="34" charset="0"/>
                          <a:cs typeface="Arial" panose="020B0604020202020204" pitchFamily="34" charset="0"/>
                          <a:sym typeface="+mn-ea"/>
                        </a:rPr>
                        <a:t>escription</a:t>
                      </a:r>
                      <a:endParaRPr sz="900" spc="25" dirty="0">
                        <a:solidFill>
                          <a:srgbClr val="414042"/>
                        </a:solidFill>
                        <a:latin typeface="Arial" panose="020B0604020202020204" pitchFamily="34" charset="0"/>
                        <a:cs typeface="Arial" panose="020B0604020202020204" pitchFamily="34" charset="0"/>
                        <a:sym typeface="+mn-ea"/>
                      </a:endParaRPr>
                    </a:p>
                  </a:txBody>
                  <a:tcPr marL="0" marR="0" marT="0" marB="0" anchor="ctr">
                    <a:lnL w="3175">
                      <a:solidFill>
                        <a:srgbClr val="414042"/>
                      </a:solidFill>
                      <a:prstDash val="solid"/>
                    </a:lnL>
                    <a:lnR w="3175">
                      <a:solidFill>
                        <a:srgbClr val="414042"/>
                      </a:solidFill>
                      <a:prstDash val="solid"/>
                    </a:lnR>
                    <a:lnT w="3175">
                      <a:solidFill>
                        <a:srgbClr val="414042"/>
                      </a:solidFill>
                      <a:prstDash val="solid"/>
                    </a:lnT>
                    <a:lnB w="6350">
                      <a:solidFill>
                        <a:srgbClr val="414042"/>
                      </a:solidFill>
                      <a:prstDash val="solid"/>
                    </a:lnB>
                    <a:solidFill>
                      <a:schemeClr val="bg1">
                        <a:lumMod val="95000"/>
                      </a:schemeClr>
                    </a:solidFill>
                  </a:tcPr>
                </a:tc>
                <a:tc>
                  <a:txBody>
                    <a:bodyPr/>
                    <a:lstStyle/>
                    <a:p>
                      <a:pPr marL="107950" algn="l" eaLnBrk="1" fontAlgn="auto" latinLnBrk="0" hangingPunct="1">
                        <a:lnSpc>
                          <a:spcPct val="100000"/>
                        </a:lnSpc>
                        <a:spcBef>
                          <a:spcPts val="345"/>
                        </a:spcBef>
                        <a:buClrTx/>
                        <a:buSzTx/>
                        <a:buFontTx/>
                        <a:buNone/>
                      </a:pPr>
                      <a:r>
                        <a:rPr sz="900" spc="25" dirty="0">
                          <a:solidFill>
                            <a:srgbClr val="414042"/>
                          </a:solidFill>
                          <a:latin typeface="Arial" panose="020B0604020202020204" pitchFamily="34" charset="0"/>
                          <a:cs typeface="Arial" panose="020B0604020202020204" pitchFamily="34" charset="0"/>
                        </a:rPr>
                        <a:t>Power Configuration</a:t>
                      </a:r>
                      <a:endParaRPr sz="900" spc="25" dirty="0">
                        <a:solidFill>
                          <a:srgbClr val="414042"/>
                        </a:solidFill>
                        <a:latin typeface="Arial" panose="020B0604020202020204" pitchFamily="34" charset="0"/>
                        <a:cs typeface="Arial" panose="020B0604020202020204" pitchFamily="34" charset="0"/>
                      </a:endParaRPr>
                    </a:p>
                  </a:txBody>
                  <a:tcPr marL="0" marR="0" marT="17780" marB="0" anchor="ctr">
                    <a:lnL w="3175">
                      <a:solidFill>
                        <a:srgbClr val="414042"/>
                      </a:solidFill>
                      <a:prstDash val="solid"/>
                    </a:lnL>
                    <a:lnR w="3175">
                      <a:solidFill>
                        <a:srgbClr val="414042"/>
                      </a:solidFill>
                      <a:prstDash val="solid"/>
                    </a:lnR>
                    <a:lnT w="3175">
                      <a:solidFill>
                        <a:srgbClr val="414042"/>
                      </a:solidFill>
                      <a:prstDash val="solid"/>
                    </a:lnT>
                    <a:lnB w="6350">
                      <a:solidFill>
                        <a:srgbClr val="414042"/>
                      </a:solidFill>
                      <a:prstDash val="solid"/>
                    </a:lnB>
                    <a:solidFill>
                      <a:schemeClr val="bg1">
                        <a:lumMod val="95000"/>
                      </a:schemeClr>
                    </a:solidFill>
                  </a:tcPr>
                </a:tc>
                <a:tc>
                  <a:txBody>
                    <a:bodyPr/>
                    <a:lstStyle/>
                    <a:p>
                      <a:pPr marL="107950" algn="l" eaLnBrk="1" fontAlgn="auto" latinLnBrk="0" hangingPunct="1">
                        <a:lnSpc>
                          <a:spcPct val="100000"/>
                        </a:lnSpc>
                        <a:spcBef>
                          <a:spcPts val="140"/>
                        </a:spcBef>
                      </a:pPr>
                      <a:r>
                        <a:rPr sz="900" dirty="0">
                          <a:solidFill>
                            <a:srgbClr val="414042"/>
                          </a:solidFill>
                          <a:latin typeface="Arial" panose="020B0604020202020204" pitchFamily="34" charset="0"/>
                          <a:cs typeface="Arial" panose="020B0604020202020204" pitchFamily="34" charset="0"/>
                        </a:rPr>
                        <a:t>Accessories</a:t>
                      </a:r>
                      <a:endParaRPr sz="900" dirty="0">
                        <a:solidFill>
                          <a:srgbClr val="414042"/>
                        </a:solidFill>
                        <a:latin typeface="Arial" panose="020B0604020202020204" pitchFamily="34" charset="0"/>
                        <a:cs typeface="Arial" panose="020B0604020202020204" pitchFamily="34" charset="0"/>
                      </a:endParaRPr>
                    </a:p>
                  </a:txBody>
                  <a:tcPr marL="0" marR="0" marT="17780" marB="0" anchor="ctr">
                    <a:lnL w="3175">
                      <a:solidFill>
                        <a:srgbClr val="414042"/>
                      </a:solidFill>
                      <a:prstDash val="solid"/>
                    </a:lnL>
                    <a:lnR w="3175">
                      <a:solidFill>
                        <a:srgbClr val="414042"/>
                      </a:solidFill>
                      <a:prstDash val="solid"/>
                    </a:lnR>
                    <a:lnT w="3175">
                      <a:solidFill>
                        <a:srgbClr val="414042"/>
                      </a:solidFill>
                      <a:prstDash val="solid"/>
                    </a:lnT>
                    <a:lnB w="6350">
                      <a:solidFill>
                        <a:srgbClr val="414042"/>
                      </a:solidFill>
                      <a:prstDash val="solid"/>
                    </a:lnB>
                    <a:solidFill>
                      <a:schemeClr val="bg1">
                        <a:lumMod val="95000"/>
                      </a:schemeClr>
                    </a:solidFill>
                  </a:tcPr>
                </a:tc>
              </a:tr>
              <a:tr h="923925">
                <a:tc>
                  <a:txBody>
                    <a:bodyPr/>
                    <a:lstStyle/>
                    <a:p>
                      <a:pPr marL="107950" algn="l" eaLnBrk="1" fontAlgn="auto" latinLnBrk="0" hangingPunct="1">
                        <a:lnSpc>
                          <a:spcPct val="100000"/>
                        </a:lnSpc>
                      </a:pPr>
                      <a:r>
                        <a:rPr lang="zh-CN" sz="850" dirty="0">
                          <a:solidFill>
                            <a:srgbClr val="414042"/>
                          </a:solidFill>
                          <a:latin typeface="Arial" panose="020B0604020202020204" pitchFamily="34" charset="0"/>
                          <a:cs typeface="Arial" panose="020B0604020202020204" pitchFamily="34" charset="0"/>
                        </a:rPr>
                        <a:t>V</a:t>
                      </a:r>
                      <a:r>
                        <a:rPr lang="en-US" altLang="zh-CN" sz="850" dirty="0">
                          <a:solidFill>
                            <a:srgbClr val="414042"/>
                          </a:solidFill>
                          <a:latin typeface="Arial" panose="020B0604020202020204" pitchFamily="34" charset="0"/>
                          <a:cs typeface="Arial" panose="020B0604020202020204" pitchFamily="34" charset="0"/>
                        </a:rPr>
                        <a:t>36</a:t>
                      </a:r>
                      <a:r>
                        <a:rPr lang="zh-CN" sz="850" dirty="0">
                          <a:solidFill>
                            <a:srgbClr val="414042"/>
                          </a:solidFill>
                          <a:latin typeface="Arial" panose="020B0604020202020204" pitchFamily="34" charset="0"/>
                          <a:cs typeface="Arial" panose="020B0604020202020204" pitchFamily="34" charset="0"/>
                        </a:rPr>
                        <a:t>00D8</a:t>
                      </a:r>
                      <a:endParaRPr lang="zh-CN" altLang="zh-CN" sz="850" dirty="0">
                        <a:solidFill>
                          <a:srgbClr val="414042"/>
                        </a:solidFill>
                        <a:latin typeface="Arial" panose="020B0604020202020204" pitchFamily="34" charset="0"/>
                        <a:cs typeface="Arial" panose="020B0604020202020204" pitchFamily="34" charset="0"/>
                      </a:endParaRPr>
                    </a:p>
                  </a:txBody>
                  <a:tcPr marL="0" marR="0" marT="0" marB="0" anchor="ctr">
                    <a:lnL w="3175">
                      <a:solidFill>
                        <a:srgbClr val="414042"/>
                      </a:solidFill>
                      <a:prstDash val="solid"/>
                    </a:lnL>
                    <a:lnR w="3175">
                      <a:solidFill>
                        <a:srgbClr val="414042"/>
                      </a:solidFill>
                      <a:prstDash val="solid"/>
                    </a:lnR>
                    <a:lnT w="6350">
                      <a:solidFill>
                        <a:srgbClr val="414042"/>
                      </a:solidFill>
                      <a:prstDash val="solid"/>
                    </a:lnT>
                    <a:lnB w="3175">
                      <a:solidFill>
                        <a:srgbClr val="414042"/>
                      </a:solidFill>
                      <a:prstDash val="solid"/>
                    </a:lnB>
                    <a:solidFill>
                      <a:schemeClr val="bg1"/>
                    </a:solidFill>
                  </a:tcPr>
                </a:tc>
                <a:tc>
                  <a:txBody>
                    <a:bodyPr/>
                    <a:lstStyle/>
                    <a:p>
                      <a:pPr marL="107950" algn="l" eaLnBrk="1" fontAlgn="auto" latinLnBrk="0" hangingPunct="1">
                        <a:lnSpc>
                          <a:spcPct val="100000"/>
                        </a:lnSpc>
                        <a:spcBef>
                          <a:spcPts val="345"/>
                        </a:spcBef>
                      </a:pPr>
                      <a:r>
                        <a:rPr lang="en-US" altLang="zh-CN" sz="850" dirty="0">
                          <a:solidFill>
                            <a:srgbClr val="414042"/>
                          </a:solidFill>
                          <a:latin typeface="Arial" panose="020B0604020202020204" pitchFamily="34" charset="0"/>
                          <a:cs typeface="Arial" panose="020B0604020202020204" pitchFamily="34" charset="0"/>
                        </a:rPr>
                        <a:t>8</a:t>
                      </a:r>
                      <a:r>
                        <a:rPr lang="zh-CN" sz="850" dirty="0">
                          <a:solidFill>
                            <a:srgbClr val="414042"/>
                          </a:solidFill>
                          <a:latin typeface="Arial" panose="020B0604020202020204" pitchFamily="34" charset="0"/>
                          <a:cs typeface="Arial" panose="020B0604020202020204" pitchFamily="34" charset="0"/>
                        </a:rPr>
                        <a:t>*</a:t>
                      </a:r>
                      <a:r>
                        <a:rPr lang="en-US" altLang="zh-CN" sz="850" dirty="0">
                          <a:solidFill>
                            <a:srgbClr val="414042"/>
                          </a:solidFill>
                          <a:latin typeface="Arial" panose="020B0604020202020204" pitchFamily="34" charset="0"/>
                          <a:cs typeface="Arial" panose="020B0604020202020204" pitchFamily="34" charset="0"/>
                        </a:rPr>
                        <a:t>10G E</a:t>
                      </a:r>
                      <a:r>
                        <a:rPr lang="zh-CN" sz="850" dirty="0">
                          <a:solidFill>
                            <a:srgbClr val="414042"/>
                          </a:solidFill>
                          <a:latin typeface="Arial" panose="020B0604020202020204" pitchFamily="34" charset="0"/>
                          <a:cs typeface="Arial" panose="020B0604020202020204" pitchFamily="34" charset="0"/>
                        </a:rPr>
                        <a:t>PON,</a:t>
                      </a:r>
                      <a:r>
                        <a:rPr lang="en-US" altLang="zh-CN" sz="850" dirty="0">
                          <a:solidFill>
                            <a:srgbClr val="414042"/>
                          </a:solidFill>
                          <a:latin typeface="Arial" panose="020B0604020202020204" pitchFamily="34" charset="0"/>
                          <a:cs typeface="Arial" panose="020B0604020202020204" pitchFamily="34" charset="0"/>
                        </a:rPr>
                        <a:t>2*GE</a:t>
                      </a:r>
                      <a:r>
                        <a:rPr lang="en-US" altLang="zh-CN" sz="850">
                          <a:solidFill>
                            <a:srgbClr val="414042"/>
                          </a:solidFill>
                          <a:latin typeface="Arial" panose="020B0604020202020204" pitchFamily="34" charset="0"/>
                          <a:cs typeface="Arial" panose="020B0604020202020204" pitchFamily="34" charset="0"/>
                        </a:rPr>
                        <a:t>(RJ45)+ </a:t>
                      </a:r>
                      <a:r>
                        <a:rPr lang="en-US" altLang="zh-CN" sz="850" dirty="0">
                          <a:solidFill>
                            <a:srgbClr val="414042"/>
                          </a:solidFill>
                          <a:latin typeface="Arial" panose="020B0604020202020204" pitchFamily="34" charset="0"/>
                          <a:cs typeface="Arial" panose="020B0604020202020204" pitchFamily="34" charset="0"/>
                        </a:rPr>
                        <a:t>2*10GE(SFP+)+2*25GE(SFP28)+2*100GE(QSFP28)</a:t>
                      </a:r>
                      <a:endParaRPr lang="en-US" altLang="zh-CN" sz="850" dirty="0">
                        <a:solidFill>
                          <a:srgbClr val="414042"/>
                        </a:solidFill>
                        <a:latin typeface="Arial" panose="020B0604020202020204" pitchFamily="34" charset="0"/>
                        <a:cs typeface="Arial" panose="020B0604020202020204" pitchFamily="34" charset="0"/>
                      </a:endParaRPr>
                    </a:p>
                  </a:txBody>
                  <a:tcPr marL="0" marR="0" marT="43815" marB="0" anchor="ctr">
                    <a:lnL w="3175">
                      <a:solidFill>
                        <a:srgbClr val="414042"/>
                      </a:solidFill>
                      <a:prstDash val="solid"/>
                    </a:lnL>
                    <a:lnR w="3175">
                      <a:solidFill>
                        <a:srgbClr val="414042"/>
                      </a:solidFill>
                      <a:prstDash val="solid"/>
                    </a:lnR>
                    <a:lnT w="6350">
                      <a:solidFill>
                        <a:srgbClr val="414042"/>
                      </a:solidFill>
                      <a:prstDash val="solid"/>
                    </a:lnT>
                    <a:lnB w="3175">
                      <a:solidFill>
                        <a:srgbClr val="414042"/>
                      </a:solidFill>
                      <a:prstDash val="solid"/>
                    </a:lnB>
                    <a:solidFill>
                      <a:schemeClr val="bg1"/>
                    </a:solidFill>
                  </a:tcPr>
                </a:tc>
                <a:tc>
                  <a:txBody>
                    <a:bodyPr/>
                    <a:lstStyle/>
                    <a:p>
                      <a:pPr marL="107950" algn="l" eaLnBrk="1" fontAlgn="auto" latinLnBrk="0" hangingPunct="1">
                        <a:lnSpc>
                          <a:spcPct val="100000"/>
                        </a:lnSpc>
                        <a:spcBef>
                          <a:spcPts val="345"/>
                        </a:spcBef>
                        <a:buClrTx/>
                        <a:buSzTx/>
                        <a:buFontTx/>
                        <a:buNone/>
                      </a:pPr>
                      <a:r>
                        <a:rPr lang="zh-CN" sz="850" dirty="0">
                          <a:solidFill>
                            <a:srgbClr val="414042"/>
                          </a:solidFill>
                          <a:latin typeface="Arial" panose="020B0604020202020204" pitchFamily="34" charset="0"/>
                          <a:cs typeface="Arial" panose="020B0604020202020204" pitchFamily="34" charset="0"/>
                          <a:sym typeface="+mn-ea"/>
                        </a:rPr>
                        <a:t>1*AC power</a:t>
                      </a:r>
                      <a:r>
                        <a:rPr lang="en-US" altLang="zh-CN" sz="850" dirty="0">
                          <a:solidFill>
                            <a:srgbClr val="414042"/>
                          </a:solidFill>
                          <a:latin typeface="Arial" panose="020B0604020202020204" pitchFamily="34" charset="0"/>
                          <a:cs typeface="Arial" panose="020B0604020202020204" pitchFamily="34" charset="0"/>
                          <a:sym typeface="+mn-ea"/>
                        </a:rPr>
                        <a:t>; </a:t>
                      </a:r>
                      <a:r>
                        <a:rPr lang="zh-CN" sz="850" dirty="0">
                          <a:solidFill>
                            <a:srgbClr val="414042"/>
                          </a:solidFill>
                          <a:latin typeface="Arial" panose="020B0604020202020204" pitchFamily="34" charset="0"/>
                          <a:cs typeface="Arial" panose="020B0604020202020204" pitchFamily="34" charset="0"/>
                          <a:sym typeface="+mn-ea"/>
                        </a:rPr>
                        <a:t>2*AC power</a:t>
                      </a:r>
                      <a:r>
                        <a:rPr lang="en-US" altLang="zh-CN" sz="850" dirty="0">
                          <a:solidFill>
                            <a:srgbClr val="414042"/>
                          </a:solidFill>
                          <a:latin typeface="Arial" panose="020B0604020202020204" pitchFamily="34" charset="0"/>
                          <a:cs typeface="Arial" panose="020B0604020202020204" pitchFamily="34" charset="0"/>
                          <a:sym typeface="+mn-ea"/>
                        </a:rPr>
                        <a:t>;</a:t>
                      </a:r>
                      <a:endParaRPr lang="zh-CN" sz="850" dirty="0">
                        <a:solidFill>
                          <a:srgbClr val="414042"/>
                        </a:solidFill>
                        <a:latin typeface="Arial" panose="020B0604020202020204" pitchFamily="34" charset="0"/>
                        <a:cs typeface="Arial" panose="020B0604020202020204" pitchFamily="34" charset="0"/>
                        <a:sym typeface="+mn-ea"/>
                      </a:endParaRPr>
                    </a:p>
                    <a:p>
                      <a:pPr marL="107950" algn="l" eaLnBrk="1" fontAlgn="auto" latinLnBrk="0" hangingPunct="1">
                        <a:lnSpc>
                          <a:spcPct val="100000"/>
                        </a:lnSpc>
                        <a:spcBef>
                          <a:spcPts val="345"/>
                        </a:spcBef>
                        <a:buClrTx/>
                        <a:buSzTx/>
                        <a:buFontTx/>
                        <a:buNone/>
                      </a:pPr>
                      <a:r>
                        <a:rPr lang="en-US" altLang="zh-CN" sz="850" dirty="0">
                          <a:solidFill>
                            <a:srgbClr val="414042"/>
                          </a:solidFill>
                          <a:latin typeface="Arial" panose="020B0604020202020204" pitchFamily="34" charset="0"/>
                          <a:cs typeface="Arial" panose="020B0604020202020204" pitchFamily="34" charset="0"/>
                          <a:sym typeface="+mn-ea"/>
                        </a:rPr>
                        <a:t>1*</a:t>
                      </a:r>
                      <a:r>
                        <a:rPr lang="zh-CN" sz="850" dirty="0">
                          <a:solidFill>
                            <a:srgbClr val="414042"/>
                          </a:solidFill>
                          <a:latin typeface="Arial" panose="020B0604020202020204" pitchFamily="34" charset="0"/>
                          <a:cs typeface="Arial" panose="020B0604020202020204" pitchFamily="34" charset="0"/>
                          <a:sym typeface="+mn-ea"/>
                        </a:rPr>
                        <a:t>DC</a:t>
                      </a:r>
                      <a:r>
                        <a:rPr lang="en-US" altLang="zh-CN" sz="850" dirty="0">
                          <a:solidFill>
                            <a:srgbClr val="414042"/>
                          </a:solidFill>
                          <a:latin typeface="Arial" panose="020B0604020202020204" pitchFamily="34" charset="0"/>
                          <a:cs typeface="Arial" panose="020B0604020202020204" pitchFamily="34" charset="0"/>
                          <a:sym typeface="+mn-ea"/>
                        </a:rPr>
                        <a:t> </a:t>
                      </a:r>
                      <a:r>
                        <a:rPr lang="zh-CN" sz="850" dirty="0">
                          <a:solidFill>
                            <a:srgbClr val="414042"/>
                          </a:solidFill>
                          <a:latin typeface="Arial" panose="020B0604020202020204" pitchFamily="34" charset="0"/>
                          <a:cs typeface="Arial" panose="020B0604020202020204" pitchFamily="34" charset="0"/>
                          <a:sym typeface="+mn-ea"/>
                        </a:rPr>
                        <a:t>power</a:t>
                      </a:r>
                      <a:r>
                        <a:rPr lang="en-US" altLang="zh-CN" sz="850" dirty="0">
                          <a:solidFill>
                            <a:srgbClr val="414042"/>
                          </a:solidFill>
                          <a:latin typeface="Arial" panose="020B0604020202020204" pitchFamily="34" charset="0"/>
                          <a:cs typeface="Arial" panose="020B0604020202020204" pitchFamily="34" charset="0"/>
                          <a:sym typeface="+mn-ea"/>
                        </a:rPr>
                        <a:t>; 2</a:t>
                      </a:r>
                      <a:r>
                        <a:rPr lang="zh-CN" sz="850" dirty="0">
                          <a:solidFill>
                            <a:srgbClr val="414042"/>
                          </a:solidFill>
                          <a:latin typeface="Arial" panose="020B0604020202020204" pitchFamily="34" charset="0"/>
                          <a:cs typeface="Arial" panose="020B0604020202020204" pitchFamily="34" charset="0"/>
                          <a:sym typeface="+mn-ea"/>
                        </a:rPr>
                        <a:t>* DC</a:t>
                      </a:r>
                      <a:r>
                        <a:rPr lang="en-US" altLang="zh-CN" sz="850" dirty="0">
                          <a:solidFill>
                            <a:srgbClr val="414042"/>
                          </a:solidFill>
                          <a:latin typeface="Arial" panose="020B0604020202020204" pitchFamily="34" charset="0"/>
                          <a:cs typeface="Arial" panose="020B0604020202020204" pitchFamily="34" charset="0"/>
                          <a:sym typeface="+mn-ea"/>
                        </a:rPr>
                        <a:t> </a:t>
                      </a:r>
                      <a:r>
                        <a:rPr lang="zh-CN" sz="850" dirty="0">
                          <a:solidFill>
                            <a:srgbClr val="414042"/>
                          </a:solidFill>
                          <a:latin typeface="Arial" panose="020B0604020202020204" pitchFamily="34" charset="0"/>
                          <a:cs typeface="Arial" panose="020B0604020202020204" pitchFamily="34" charset="0"/>
                          <a:sym typeface="+mn-ea"/>
                        </a:rPr>
                        <a:t>power</a:t>
                      </a:r>
                      <a:r>
                        <a:rPr lang="en-US" altLang="zh-CN" sz="850" dirty="0">
                          <a:solidFill>
                            <a:srgbClr val="414042"/>
                          </a:solidFill>
                          <a:latin typeface="Arial" panose="020B0604020202020204" pitchFamily="34" charset="0"/>
                          <a:cs typeface="Arial" panose="020B0604020202020204" pitchFamily="34" charset="0"/>
                          <a:sym typeface="+mn-ea"/>
                        </a:rPr>
                        <a:t>;</a:t>
                      </a:r>
                      <a:endParaRPr lang="zh-CN" sz="850" dirty="0">
                        <a:solidFill>
                          <a:srgbClr val="414042"/>
                        </a:solidFill>
                        <a:latin typeface="Arial" panose="020B0604020202020204" pitchFamily="34" charset="0"/>
                        <a:cs typeface="Arial" panose="020B0604020202020204" pitchFamily="34" charset="0"/>
                      </a:endParaRPr>
                    </a:p>
                    <a:p>
                      <a:pPr marL="107950" algn="l" eaLnBrk="1" fontAlgn="auto" latinLnBrk="0" hangingPunct="1">
                        <a:lnSpc>
                          <a:spcPct val="100000"/>
                        </a:lnSpc>
                        <a:spcBef>
                          <a:spcPts val="345"/>
                        </a:spcBef>
                        <a:buClrTx/>
                        <a:buSzTx/>
                        <a:buFontTx/>
                        <a:buNone/>
                      </a:pPr>
                      <a:r>
                        <a:rPr lang="zh-CN" sz="850" dirty="0">
                          <a:solidFill>
                            <a:srgbClr val="414042"/>
                          </a:solidFill>
                          <a:latin typeface="Arial" panose="020B0604020202020204" pitchFamily="34" charset="0"/>
                          <a:cs typeface="Arial" panose="020B0604020202020204" pitchFamily="34" charset="0"/>
                          <a:sym typeface="+mn-ea"/>
                        </a:rPr>
                        <a:t>1*AC power + 1* DC</a:t>
                      </a:r>
                      <a:r>
                        <a:rPr lang="en-US" altLang="zh-CN" sz="850" dirty="0">
                          <a:solidFill>
                            <a:srgbClr val="414042"/>
                          </a:solidFill>
                          <a:latin typeface="Arial" panose="020B0604020202020204" pitchFamily="34" charset="0"/>
                          <a:cs typeface="Arial" panose="020B0604020202020204" pitchFamily="34" charset="0"/>
                          <a:sym typeface="+mn-ea"/>
                        </a:rPr>
                        <a:t> </a:t>
                      </a:r>
                      <a:r>
                        <a:rPr lang="zh-CN" sz="850" dirty="0">
                          <a:solidFill>
                            <a:srgbClr val="414042"/>
                          </a:solidFill>
                          <a:latin typeface="Arial" panose="020B0604020202020204" pitchFamily="34" charset="0"/>
                          <a:cs typeface="Arial" panose="020B0604020202020204" pitchFamily="34" charset="0"/>
                          <a:sym typeface="+mn-ea"/>
                        </a:rPr>
                        <a:t>power</a:t>
                      </a:r>
                      <a:r>
                        <a:rPr lang="en-US" altLang="zh-CN" sz="850" dirty="0">
                          <a:solidFill>
                            <a:srgbClr val="414042"/>
                          </a:solidFill>
                          <a:latin typeface="Arial" panose="020B0604020202020204" pitchFamily="34" charset="0"/>
                          <a:cs typeface="Arial" panose="020B0604020202020204" pitchFamily="34" charset="0"/>
                          <a:sym typeface="+mn-ea"/>
                        </a:rPr>
                        <a:t>.</a:t>
                      </a:r>
                      <a:endParaRPr lang="en-US" altLang="zh-CN" sz="850" dirty="0">
                        <a:solidFill>
                          <a:srgbClr val="414042"/>
                        </a:solidFill>
                        <a:latin typeface="Arial" panose="020B0604020202020204" pitchFamily="34" charset="0"/>
                        <a:cs typeface="Arial" panose="020B0604020202020204" pitchFamily="34" charset="0"/>
                        <a:sym typeface="+mn-ea"/>
                      </a:endParaRPr>
                    </a:p>
                  </a:txBody>
                  <a:tcPr marL="0" marR="0" marT="43180" marB="0" anchor="ctr">
                    <a:lnL w="3175">
                      <a:solidFill>
                        <a:srgbClr val="414042"/>
                      </a:solidFill>
                      <a:prstDash val="solid"/>
                    </a:lnL>
                    <a:lnR w="3175">
                      <a:solidFill>
                        <a:srgbClr val="414042"/>
                      </a:solidFill>
                      <a:prstDash val="solid"/>
                    </a:lnR>
                    <a:lnT w="6350">
                      <a:solidFill>
                        <a:srgbClr val="414042"/>
                      </a:solidFill>
                      <a:prstDash val="solid"/>
                    </a:lnT>
                    <a:lnB w="3175">
                      <a:solidFill>
                        <a:srgbClr val="414042"/>
                      </a:solidFill>
                      <a:prstDash val="solid"/>
                    </a:lnB>
                    <a:solidFill>
                      <a:schemeClr val="bg1"/>
                    </a:solidFill>
                  </a:tcPr>
                </a:tc>
                <a:tc>
                  <a:txBody>
                    <a:bodyPr/>
                    <a:lstStyle/>
                    <a:p>
                      <a:pPr marL="107950" algn="l" eaLnBrk="1" fontAlgn="auto" latinLnBrk="0" hangingPunct="1">
                        <a:lnSpc>
                          <a:spcPct val="100000"/>
                        </a:lnSpc>
                        <a:spcBef>
                          <a:spcPts val="345"/>
                        </a:spcBef>
                        <a:buClrTx/>
                        <a:buSzTx/>
                        <a:buFontTx/>
                        <a:buNone/>
                      </a:pPr>
                      <a:r>
                        <a:rPr lang="en-US" altLang="zh-CN" sz="850" dirty="0">
                          <a:solidFill>
                            <a:srgbClr val="414042"/>
                          </a:solidFill>
                          <a:latin typeface="Arial" panose="020B0604020202020204" pitchFamily="34" charset="0"/>
                          <a:cs typeface="Arial" panose="020B0604020202020204" pitchFamily="34" charset="0"/>
                        </a:rPr>
                        <a:t>10G EPON SFP</a:t>
                      </a:r>
                      <a:r>
                        <a:rPr lang="zh-CN" altLang="en-US" sz="850" dirty="0">
                          <a:solidFill>
                            <a:srgbClr val="414042"/>
                          </a:solidFill>
                          <a:latin typeface="Arial" panose="020B0604020202020204" pitchFamily="34" charset="0"/>
                          <a:cs typeface="Arial" panose="020B0604020202020204" pitchFamily="34" charset="0"/>
                        </a:rPr>
                        <a:t>+ </a:t>
                      </a:r>
                      <a:r>
                        <a:rPr lang="en-US" altLang="zh-CN" sz="850" dirty="0">
                          <a:solidFill>
                            <a:srgbClr val="414042"/>
                          </a:solidFill>
                          <a:latin typeface="Arial" panose="020B0604020202020204" pitchFamily="34" charset="0"/>
                          <a:cs typeface="Arial" panose="020B0604020202020204" pitchFamily="34" charset="0"/>
                        </a:rPr>
                        <a:t>PR30 module</a:t>
                      </a:r>
                      <a:endParaRPr lang="en-US" altLang="zh-CN" sz="850" dirty="0">
                        <a:solidFill>
                          <a:srgbClr val="414042"/>
                        </a:solidFill>
                        <a:latin typeface="Arial" panose="020B0604020202020204" pitchFamily="34" charset="0"/>
                        <a:cs typeface="Arial" panose="020B0604020202020204" pitchFamily="34" charset="0"/>
                      </a:endParaRPr>
                    </a:p>
                    <a:p>
                      <a:pPr marL="107950" algn="l" eaLnBrk="1" fontAlgn="auto" latinLnBrk="0" hangingPunct="1">
                        <a:lnSpc>
                          <a:spcPct val="100000"/>
                        </a:lnSpc>
                        <a:spcBef>
                          <a:spcPts val="345"/>
                        </a:spcBef>
                        <a:buClrTx/>
                        <a:buSzTx/>
                        <a:buFontTx/>
                        <a:buNone/>
                      </a:pPr>
                      <a:r>
                        <a:rPr lang="en-US" altLang="zh-CN" sz="850" dirty="0">
                          <a:solidFill>
                            <a:srgbClr val="414042"/>
                          </a:solidFill>
                          <a:latin typeface="Arial" panose="020B0604020202020204" pitchFamily="34" charset="0"/>
                          <a:cs typeface="Arial" panose="020B0604020202020204" pitchFamily="34" charset="0"/>
                        </a:rPr>
                        <a:t>10G EPON </a:t>
                      </a:r>
                      <a:r>
                        <a:rPr lang="en-US" altLang="zh-CN" sz="850" dirty="0">
                          <a:solidFill>
                            <a:srgbClr val="414042"/>
                          </a:solidFill>
                          <a:latin typeface="Arial" panose="020B0604020202020204" pitchFamily="34" charset="0"/>
                          <a:cs typeface="Arial" panose="020B0604020202020204" pitchFamily="34" charset="0"/>
                          <a:sym typeface="+mn-ea"/>
                        </a:rPr>
                        <a:t>SFP</a:t>
                      </a:r>
                      <a:r>
                        <a:rPr lang="zh-CN" altLang="en-US" sz="850" dirty="0">
                          <a:solidFill>
                            <a:srgbClr val="414042"/>
                          </a:solidFill>
                          <a:latin typeface="Arial" panose="020B0604020202020204" pitchFamily="34" charset="0"/>
                          <a:cs typeface="Arial" panose="020B0604020202020204" pitchFamily="34" charset="0"/>
                          <a:sym typeface="+mn-ea"/>
                        </a:rPr>
                        <a:t>+ </a:t>
                      </a:r>
                      <a:r>
                        <a:rPr lang="en-US" altLang="zh-CN" sz="850" dirty="0">
                          <a:solidFill>
                            <a:srgbClr val="414042"/>
                          </a:solidFill>
                          <a:latin typeface="Arial" panose="020B0604020202020204" pitchFamily="34" charset="0"/>
                          <a:cs typeface="Arial" panose="020B0604020202020204" pitchFamily="34" charset="0"/>
                          <a:sym typeface="+mn-ea"/>
                        </a:rPr>
                        <a:t>PRX</a:t>
                      </a:r>
                      <a:r>
                        <a:rPr lang="en-US" altLang="zh-CN" sz="850" dirty="0">
                          <a:solidFill>
                            <a:srgbClr val="414042"/>
                          </a:solidFill>
                          <a:latin typeface="Arial" panose="020B0604020202020204" pitchFamily="34" charset="0"/>
                          <a:cs typeface="Arial" panose="020B0604020202020204" pitchFamily="34" charset="0"/>
                        </a:rPr>
                        <a:t>30 module</a:t>
                      </a:r>
                      <a:endParaRPr lang="en-US" altLang="zh-CN" sz="850" dirty="0">
                        <a:solidFill>
                          <a:srgbClr val="414042"/>
                        </a:solidFill>
                        <a:latin typeface="Arial" panose="020B0604020202020204" pitchFamily="34" charset="0"/>
                        <a:cs typeface="Arial" panose="020B0604020202020204" pitchFamily="34" charset="0"/>
                      </a:endParaRPr>
                    </a:p>
                    <a:p>
                      <a:pPr marL="107950" algn="l" eaLnBrk="1" fontAlgn="auto" latinLnBrk="0" hangingPunct="1">
                        <a:lnSpc>
                          <a:spcPct val="100000"/>
                        </a:lnSpc>
                        <a:spcBef>
                          <a:spcPts val="345"/>
                        </a:spcBef>
                        <a:buClrTx/>
                        <a:buSzTx/>
                        <a:buFontTx/>
                        <a:buNone/>
                      </a:pPr>
                      <a:r>
                        <a:rPr lang="en-US" altLang="zh-CN" sz="850" dirty="0">
                          <a:solidFill>
                            <a:srgbClr val="414042"/>
                          </a:solidFill>
                          <a:latin typeface="Arial" panose="020B0604020202020204" pitchFamily="34" charset="0"/>
                          <a:cs typeface="Arial" panose="020B0604020202020204" pitchFamily="34" charset="0"/>
                        </a:rPr>
                        <a:t>100GE QSFP28 module</a:t>
                      </a:r>
                      <a:endParaRPr lang="en-US" altLang="zh-CN" sz="850" dirty="0">
                        <a:solidFill>
                          <a:srgbClr val="414042"/>
                        </a:solidFill>
                        <a:latin typeface="Arial" panose="020B0604020202020204" pitchFamily="34" charset="0"/>
                        <a:cs typeface="Arial" panose="020B0604020202020204" pitchFamily="34" charset="0"/>
                      </a:endParaRPr>
                    </a:p>
                    <a:p>
                      <a:pPr marL="107950" algn="l" eaLnBrk="1" fontAlgn="auto" latinLnBrk="0" hangingPunct="1">
                        <a:lnSpc>
                          <a:spcPct val="100000"/>
                        </a:lnSpc>
                        <a:spcBef>
                          <a:spcPts val="345"/>
                        </a:spcBef>
                        <a:buClrTx/>
                        <a:buSzTx/>
                        <a:buFontTx/>
                        <a:buNone/>
                      </a:pPr>
                      <a:r>
                        <a:rPr lang="en-US" altLang="zh-CN" sz="850" dirty="0">
                          <a:solidFill>
                            <a:srgbClr val="414042"/>
                          </a:solidFill>
                          <a:latin typeface="Arial" panose="020B0604020202020204" pitchFamily="34" charset="0"/>
                          <a:cs typeface="Arial" panose="020B0604020202020204" pitchFamily="34" charset="0"/>
                        </a:rPr>
                        <a:t>25GE SFP28 module</a:t>
                      </a:r>
                      <a:endParaRPr lang="en-US" altLang="zh-CN" sz="850" dirty="0">
                        <a:solidFill>
                          <a:srgbClr val="414042"/>
                        </a:solidFill>
                        <a:latin typeface="Arial" panose="020B0604020202020204" pitchFamily="34" charset="0"/>
                        <a:cs typeface="Arial" panose="020B0604020202020204" pitchFamily="34" charset="0"/>
                      </a:endParaRPr>
                    </a:p>
                    <a:p>
                      <a:pPr marL="107950" algn="l" eaLnBrk="1" fontAlgn="auto" latinLnBrk="0" hangingPunct="1">
                        <a:lnSpc>
                          <a:spcPct val="100000"/>
                        </a:lnSpc>
                        <a:spcBef>
                          <a:spcPts val="345"/>
                        </a:spcBef>
                        <a:buClrTx/>
                        <a:buSzTx/>
                        <a:buFontTx/>
                        <a:buNone/>
                      </a:pPr>
                      <a:r>
                        <a:rPr lang="en-US" altLang="zh-CN" sz="850" dirty="0">
                          <a:solidFill>
                            <a:srgbClr val="414042"/>
                          </a:solidFill>
                          <a:latin typeface="Arial" panose="020B0604020202020204" pitchFamily="34" charset="0"/>
                          <a:cs typeface="Arial" panose="020B0604020202020204" pitchFamily="34" charset="0"/>
                        </a:rPr>
                        <a:t>10GE SFP+ module</a:t>
                      </a:r>
                      <a:endParaRPr lang="en-US" altLang="zh-CN" sz="850" dirty="0">
                        <a:solidFill>
                          <a:srgbClr val="414042"/>
                        </a:solidFill>
                        <a:latin typeface="Arial" panose="020B0604020202020204" pitchFamily="34" charset="0"/>
                        <a:cs typeface="Arial" panose="020B0604020202020204" pitchFamily="34" charset="0"/>
                      </a:endParaRPr>
                    </a:p>
                  </a:txBody>
                  <a:tcPr marL="0" marR="0" marT="43815" marB="0" anchor="ctr">
                    <a:lnL w="3175">
                      <a:solidFill>
                        <a:srgbClr val="414042"/>
                      </a:solidFill>
                      <a:prstDash val="solid"/>
                    </a:lnL>
                    <a:lnR w="3175">
                      <a:solidFill>
                        <a:srgbClr val="414042"/>
                      </a:solidFill>
                      <a:prstDash val="solid"/>
                    </a:lnR>
                    <a:lnT w="6350">
                      <a:solidFill>
                        <a:srgbClr val="414042"/>
                      </a:solidFill>
                      <a:prstDash val="solid"/>
                    </a:lnT>
                    <a:lnB w="3175">
                      <a:solidFill>
                        <a:srgbClr val="414042"/>
                      </a:solidFill>
                      <a:prstDash val="solid"/>
                    </a:lnB>
                    <a:solidFill>
                      <a:schemeClr val="bg1"/>
                    </a:solidFill>
                  </a:tcPr>
                </a:tc>
              </a:tr>
            </a:tbl>
          </a:graphicData>
        </a:graphic>
      </p:graphicFrame>
      <p:sp>
        <p:nvSpPr>
          <p:cNvPr id="19" name="object 19"/>
          <p:cNvSpPr txBox="1"/>
          <p:nvPr/>
        </p:nvSpPr>
        <p:spPr>
          <a:xfrm>
            <a:off x="384175" y="9102727"/>
            <a:ext cx="1955164" cy="151130"/>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414042"/>
                </a:solidFill>
                <a:latin typeface="Arial" panose="020B0604020202020204" pitchFamily="34" charset="0"/>
                <a:cs typeface="Arial" panose="020B0604020202020204"/>
              </a:rPr>
              <a:t>Ordering Information:</a:t>
            </a:r>
            <a:endParaRPr sz="900" b="1" dirty="0">
              <a:solidFill>
                <a:srgbClr val="414042"/>
              </a:solidFill>
              <a:latin typeface="Arial" panose="020B0604020202020204" pitchFamily="34" charset="0"/>
              <a:cs typeface="Arial" panose="020B0604020202020204"/>
            </a:endParaRPr>
          </a:p>
        </p:txBody>
      </p:sp>
      <p:grpSp>
        <p:nvGrpSpPr>
          <p:cNvPr id="5" name="组合 4"/>
          <p:cNvGrpSpPr/>
          <p:nvPr/>
        </p:nvGrpSpPr>
        <p:grpSpPr>
          <a:xfrm>
            <a:off x="1754505" y="7204710"/>
            <a:ext cx="5313045" cy="1878965"/>
            <a:chOff x="3400" y="11522"/>
            <a:chExt cx="8367" cy="2959"/>
          </a:xfrm>
        </p:grpSpPr>
        <p:cxnSp>
          <p:nvCxnSpPr>
            <p:cNvPr id="20" name="直接连接符 19"/>
            <p:cNvCxnSpPr/>
            <p:nvPr/>
          </p:nvCxnSpPr>
          <p:spPr>
            <a:xfrm>
              <a:off x="3410" y="13155"/>
              <a:ext cx="0" cy="304"/>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400" y="13464"/>
              <a:ext cx="2770" cy="0"/>
            </a:xfrm>
            <a:prstGeom prst="line">
              <a:avLst/>
            </a:prstGeom>
            <a:ln>
              <a:solidFill>
                <a:srgbClr val="F46D43"/>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6161" y="13170"/>
              <a:ext cx="1" cy="307"/>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740" y="13464"/>
              <a:ext cx="0" cy="304"/>
            </a:xfrm>
            <a:prstGeom prst="line">
              <a:avLst/>
            </a:prstGeom>
            <a:ln>
              <a:solidFill>
                <a:srgbClr val="F46D43"/>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4170" y="13798"/>
              <a:ext cx="1230" cy="507"/>
            </a:xfrm>
            <a:prstGeom prst="rect">
              <a:avLst/>
            </a:prstGeom>
            <a:noFill/>
          </p:spPr>
          <p:txBody>
            <a:bodyPr wrap="square" rtlCol="0" anchor="t">
              <a:spAutoFit/>
            </a:bodyPr>
            <a:lstStyle/>
            <a:p>
              <a:pPr algn="ct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10G </a:t>
              </a:r>
              <a:r>
                <a:rPr lang="zh-CN" altLang="en-US"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EPON</a:t>
              </a: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 (SFP+)</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grpSp>
          <p:nvGrpSpPr>
            <p:cNvPr id="28" name="组合 27"/>
            <p:cNvGrpSpPr/>
            <p:nvPr/>
          </p:nvGrpSpPr>
          <p:grpSpPr>
            <a:xfrm>
              <a:off x="6499" y="13131"/>
              <a:ext cx="312" cy="607"/>
              <a:chOff x="10725" y="2700"/>
              <a:chExt cx="454" cy="1169"/>
            </a:xfrm>
          </p:grpSpPr>
          <p:cxnSp>
            <p:nvCxnSpPr>
              <p:cNvPr id="29" name="直接连接符 28"/>
              <p:cNvCxnSpPr/>
              <p:nvPr/>
            </p:nvCxnSpPr>
            <p:spPr>
              <a:xfrm>
                <a:off x="10725" y="2700"/>
                <a:ext cx="0" cy="585"/>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1165" y="2700"/>
                <a:ext cx="0" cy="585"/>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0725" y="3285"/>
                <a:ext cx="454" cy="0"/>
              </a:xfrm>
              <a:prstGeom prst="line">
                <a:avLst/>
              </a:prstGeom>
              <a:ln>
                <a:solidFill>
                  <a:srgbClr val="F46D43"/>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952" y="3285"/>
                <a:ext cx="0" cy="585"/>
              </a:xfrm>
              <a:prstGeom prst="line">
                <a:avLst/>
              </a:prstGeom>
              <a:ln>
                <a:solidFill>
                  <a:srgbClr val="F46D43"/>
                </a:solidFill>
              </a:ln>
            </p:spPr>
            <p:style>
              <a:lnRef idx="1">
                <a:schemeClr val="accent1"/>
              </a:lnRef>
              <a:fillRef idx="0">
                <a:schemeClr val="accent1"/>
              </a:fillRef>
              <a:effectRef idx="0">
                <a:schemeClr val="accent1"/>
              </a:effectRef>
              <a:fontRef idx="minor">
                <a:schemeClr val="tx1"/>
              </a:fontRef>
            </p:style>
          </p:cxnSp>
        </p:grpSp>
        <p:sp>
          <p:nvSpPr>
            <p:cNvPr id="34" name="文本框 33"/>
            <p:cNvSpPr txBox="1"/>
            <p:nvPr/>
          </p:nvSpPr>
          <p:spPr>
            <a:xfrm>
              <a:off x="6910" y="13739"/>
              <a:ext cx="1140" cy="507"/>
            </a:xfrm>
            <a:prstGeom prst="rect">
              <a:avLst/>
            </a:prstGeom>
            <a:noFill/>
          </p:spPr>
          <p:txBody>
            <a:bodyPr wrap="square" rtlCol="0" anchor="t">
              <a:spAutoFit/>
            </a:bodyPr>
            <a:lstStyle/>
            <a:p>
              <a:pPr algn="ct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2</a:t>
              </a:r>
              <a:r>
                <a:rPr lang="zh-CN" altLang="en-US"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a:t>
              </a: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10/25GE</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a:p>
              <a:pPr algn="ct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SFP28</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grpSp>
          <p:nvGrpSpPr>
            <p:cNvPr id="35" name="组合 34"/>
            <p:cNvGrpSpPr/>
            <p:nvPr/>
          </p:nvGrpSpPr>
          <p:grpSpPr>
            <a:xfrm>
              <a:off x="7046" y="13143"/>
              <a:ext cx="317" cy="655"/>
              <a:chOff x="10725" y="2700"/>
              <a:chExt cx="461" cy="1170"/>
            </a:xfrm>
          </p:grpSpPr>
          <p:cxnSp>
            <p:nvCxnSpPr>
              <p:cNvPr id="36" name="直接连接符 35"/>
              <p:cNvCxnSpPr/>
              <p:nvPr/>
            </p:nvCxnSpPr>
            <p:spPr>
              <a:xfrm>
                <a:off x="10746" y="2700"/>
                <a:ext cx="0" cy="585"/>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1186" y="2700"/>
                <a:ext cx="0" cy="585"/>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0725" y="3285"/>
                <a:ext cx="454" cy="0"/>
              </a:xfrm>
              <a:prstGeom prst="line">
                <a:avLst/>
              </a:prstGeom>
              <a:ln>
                <a:solidFill>
                  <a:srgbClr val="F46D43"/>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0952" y="3285"/>
                <a:ext cx="0" cy="585"/>
              </a:xfrm>
              <a:prstGeom prst="line">
                <a:avLst/>
              </a:prstGeom>
              <a:ln>
                <a:solidFill>
                  <a:srgbClr val="F46D43"/>
                </a:solidFill>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nvSpPr>
          <p:spPr>
            <a:xfrm>
              <a:off x="6115" y="13759"/>
              <a:ext cx="1005" cy="507"/>
            </a:xfrm>
            <a:prstGeom prst="rect">
              <a:avLst/>
            </a:prstGeom>
            <a:noFill/>
          </p:spPr>
          <p:txBody>
            <a:bodyPr wrap="square" rtlCol="0" anchor="t">
              <a:spAutoFit/>
            </a:bodyPr>
            <a:lstStyle/>
            <a:p>
              <a:pPr algn="ct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2</a:t>
              </a:r>
              <a:r>
                <a:rPr lang="zh-CN" altLang="en-US"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a:t>
              </a: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1/10GE</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a:p>
              <a:pPr algn="ct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(SFP+)</a:t>
              </a:r>
              <a:endParaRPr lang="zh-CN" altLang="en-US"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sp>
          <p:nvSpPr>
            <p:cNvPr id="41" name="文本框 40"/>
            <p:cNvSpPr txBox="1"/>
            <p:nvPr/>
          </p:nvSpPr>
          <p:spPr>
            <a:xfrm>
              <a:off x="7222" y="11522"/>
              <a:ext cx="1597" cy="507"/>
            </a:xfrm>
            <a:prstGeom prst="rect">
              <a:avLst/>
            </a:prstGeom>
            <a:noFill/>
          </p:spPr>
          <p:txBody>
            <a:bodyPr wrap="square" rtlCol="0" anchor="t">
              <a:spAutoFit/>
            </a:bodyPr>
            <a:lstStyle/>
            <a:p>
              <a:pPr algn="ct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2</a:t>
              </a:r>
              <a:r>
                <a:rPr lang="zh-CN" altLang="en-US"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a:t>
              </a: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40/50/100GE</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a:p>
              <a:pPr algn="ct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(QSFP28)</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cxnSp>
          <p:nvCxnSpPr>
            <p:cNvPr id="42" name="直接连接符 41"/>
            <p:cNvCxnSpPr/>
            <p:nvPr/>
          </p:nvCxnSpPr>
          <p:spPr>
            <a:xfrm>
              <a:off x="8681" y="12919"/>
              <a:ext cx="0" cy="1093"/>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8305" y="13974"/>
              <a:ext cx="1090" cy="507"/>
            </a:xfrm>
            <a:prstGeom prst="rect">
              <a:avLst/>
            </a:prstGeom>
            <a:noFill/>
          </p:spPr>
          <p:txBody>
            <a:bodyPr wrap="square" rtlCol="0" anchor="t">
              <a:spAutoFit/>
            </a:bodyPr>
            <a:lstStyle/>
            <a:p>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2</a:t>
              </a:r>
              <a:r>
                <a:rPr lang="zh-CN" altLang="en-US"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a:t>
              </a:r>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1GE</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a:p>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(RJ45)</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cxnSp>
          <p:nvCxnSpPr>
            <p:cNvPr id="53" name="直接连接符 52"/>
            <p:cNvCxnSpPr/>
            <p:nvPr/>
          </p:nvCxnSpPr>
          <p:spPr>
            <a:xfrm>
              <a:off x="9098" y="13234"/>
              <a:ext cx="0" cy="353"/>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8597" y="13569"/>
              <a:ext cx="1003" cy="325"/>
            </a:xfrm>
            <a:prstGeom prst="rect">
              <a:avLst/>
            </a:prstGeom>
            <a:noFill/>
          </p:spPr>
          <p:txBody>
            <a:bodyPr wrap="square" rtlCol="0" anchor="t">
              <a:spAutoFit/>
            </a:bodyPr>
            <a:lstStyle/>
            <a:p>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MicroSD</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cxnSp>
          <p:nvCxnSpPr>
            <p:cNvPr id="55" name="直接连接符 54"/>
            <p:cNvCxnSpPr/>
            <p:nvPr/>
          </p:nvCxnSpPr>
          <p:spPr>
            <a:xfrm>
              <a:off x="9388" y="13248"/>
              <a:ext cx="0" cy="850"/>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8994" y="14108"/>
              <a:ext cx="935" cy="325"/>
            </a:xfrm>
            <a:prstGeom prst="rect">
              <a:avLst/>
            </a:prstGeom>
            <a:noFill/>
          </p:spPr>
          <p:txBody>
            <a:bodyPr wrap="square" rtlCol="0" anchor="t">
              <a:spAutoFit/>
            </a:bodyPr>
            <a:lstStyle/>
            <a:p>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Type-C</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cxnSp>
          <p:nvCxnSpPr>
            <p:cNvPr id="58" name="直接连接符 57"/>
            <p:cNvCxnSpPr/>
            <p:nvPr/>
          </p:nvCxnSpPr>
          <p:spPr>
            <a:xfrm>
              <a:off x="9587" y="13209"/>
              <a:ext cx="0" cy="500"/>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9308" y="13670"/>
              <a:ext cx="806" cy="325"/>
            </a:xfrm>
            <a:prstGeom prst="rect">
              <a:avLst/>
            </a:prstGeom>
            <a:noFill/>
          </p:spPr>
          <p:txBody>
            <a:bodyPr wrap="square" rtlCol="0" anchor="t">
              <a:spAutoFit/>
            </a:bodyPr>
            <a:lstStyle/>
            <a:p>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USB</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cxnSp>
          <p:nvCxnSpPr>
            <p:cNvPr id="61" name="直接连接符 60"/>
            <p:cNvCxnSpPr/>
            <p:nvPr/>
          </p:nvCxnSpPr>
          <p:spPr>
            <a:xfrm>
              <a:off x="9929" y="12919"/>
              <a:ext cx="0" cy="567"/>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9723" y="13494"/>
              <a:ext cx="2044" cy="325"/>
            </a:xfrm>
            <a:prstGeom prst="rect">
              <a:avLst/>
            </a:prstGeom>
            <a:noFill/>
          </p:spPr>
          <p:txBody>
            <a:bodyPr wrap="square" rtlCol="0" anchor="t">
              <a:spAutoFit/>
            </a:bodyPr>
            <a:lstStyle/>
            <a:p>
              <a:r>
                <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rPr>
                <a:t>Console &amp; Mgmt Port</a:t>
              </a:r>
              <a:endParaRPr lang="en-US" altLang="zh-CN" sz="750" dirty="0">
                <a:solidFill>
                  <a:schemeClr val="tx1">
                    <a:lumMod val="65000"/>
                    <a:lumOff val="35000"/>
                  </a:schemeClr>
                </a:solidFill>
                <a:latin typeface="Arial" panose="020B0604020202020204" pitchFamily="34" charset="0"/>
                <a:ea typeface="微软雅黑" panose="020B0503020204020204" charset="-122"/>
                <a:cs typeface="Calibri" panose="020F0502020204030204" charset="0"/>
                <a:sym typeface="+mn-ea"/>
              </a:endParaRPr>
            </a:p>
          </p:txBody>
        </p:sp>
        <p:grpSp>
          <p:nvGrpSpPr>
            <p:cNvPr id="66" name="组合 65"/>
            <p:cNvGrpSpPr/>
            <p:nvPr/>
          </p:nvGrpSpPr>
          <p:grpSpPr>
            <a:xfrm rot="10800000">
              <a:off x="7773" y="12054"/>
              <a:ext cx="481" cy="1069"/>
              <a:chOff x="10725" y="2700"/>
              <a:chExt cx="461" cy="1910"/>
            </a:xfrm>
          </p:grpSpPr>
          <p:cxnSp>
            <p:nvCxnSpPr>
              <p:cNvPr id="67" name="直接连接符 66"/>
              <p:cNvCxnSpPr/>
              <p:nvPr/>
            </p:nvCxnSpPr>
            <p:spPr>
              <a:xfrm>
                <a:off x="10746" y="2700"/>
                <a:ext cx="0" cy="585"/>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1186" y="2700"/>
                <a:ext cx="0" cy="585"/>
              </a:xfrm>
              <a:prstGeom prst="line">
                <a:avLst/>
              </a:prstGeom>
              <a:ln>
                <a:solidFill>
                  <a:srgbClr val="F46D43"/>
                </a:solidFill>
                <a:headEnd type="ova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0725" y="3285"/>
                <a:ext cx="454" cy="0"/>
              </a:xfrm>
              <a:prstGeom prst="line">
                <a:avLst/>
              </a:prstGeom>
              <a:ln>
                <a:solidFill>
                  <a:srgbClr val="F46D43"/>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rot="10800000" flipH="1" flipV="1">
                <a:off x="10952" y="3285"/>
                <a:ext cx="14" cy="1325"/>
              </a:xfrm>
              <a:prstGeom prst="line">
                <a:avLst/>
              </a:prstGeom>
              <a:ln>
                <a:solidFill>
                  <a:srgbClr val="F46D43"/>
                </a:solidFill>
              </a:ln>
            </p:spPr>
            <p:style>
              <a:lnRef idx="1">
                <a:schemeClr val="accent1"/>
              </a:lnRef>
              <a:fillRef idx="0">
                <a:schemeClr val="accent1"/>
              </a:fillRef>
              <a:effectRef idx="0">
                <a:schemeClr val="accent1"/>
              </a:effectRef>
              <a:fontRef idx="minor">
                <a:schemeClr val="tx1"/>
              </a:fontRef>
            </p:style>
          </p:cxnSp>
        </p:grpSp>
      </p:grpSp>
      <p:pic>
        <p:nvPicPr>
          <p:cNvPr id="13" name="图片 12" descr="BIS_mark"/>
          <p:cNvPicPr>
            <a:picLocks noChangeAspect="1"/>
          </p:cNvPicPr>
          <p:nvPr/>
        </p:nvPicPr>
        <p:blipFill>
          <a:blip r:embed="rId10"/>
          <a:stretch>
            <a:fillRect/>
          </a:stretch>
        </p:blipFill>
        <p:spPr>
          <a:xfrm>
            <a:off x="6521450" y="3803650"/>
            <a:ext cx="584835" cy="653415"/>
          </a:xfrm>
          <a:prstGeom prst="rect">
            <a:avLst/>
          </a:prstGeom>
        </p:spPr>
      </p:pic>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0080" y="1918055"/>
            <a:ext cx="5062780" cy="18450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p:cNvSpPr txBox="1"/>
          <p:nvPr/>
        </p:nvSpPr>
        <p:spPr>
          <a:xfrm>
            <a:off x="2852420" y="2997200"/>
            <a:ext cx="1360805" cy="142875"/>
          </a:xfrm>
          <a:prstGeom prst="rect">
            <a:avLst/>
          </a:prstGeom>
        </p:spPr>
        <p:txBody>
          <a:bodyPr vert="horz" wrap="square" lIns="0" tIns="12700" rIns="0" bIns="0" rtlCol="0">
            <a:spAutoFit/>
          </a:bodyPr>
          <a:lstStyle/>
          <a:p>
            <a:pPr marL="13335" algn="l">
              <a:lnSpc>
                <a:spcPct val="100000"/>
              </a:lnSpc>
              <a:spcBef>
                <a:spcPts val="440"/>
              </a:spcBef>
              <a:buClrTx/>
              <a:buSzTx/>
              <a:buFontTx/>
            </a:pPr>
            <a:r>
              <a:rPr sz="850" b="1" spc="-35" dirty="0">
                <a:solidFill>
                  <a:srgbClr val="313130"/>
                </a:solidFill>
                <a:latin typeface="Arial" panose="020B0604020202020204" pitchFamily="34" charset="0"/>
                <a:cs typeface="Arial" panose="020B0604020202020204" pitchFamily="34" charset="0"/>
              </a:rPr>
              <a:t>Security Management</a:t>
            </a:r>
            <a:endParaRPr sz="850" b="1" spc="-35" dirty="0">
              <a:solidFill>
                <a:srgbClr val="313130"/>
              </a:solidFill>
              <a:latin typeface="Arial" panose="020B0604020202020204" pitchFamily="34" charset="0"/>
              <a:cs typeface="Arial" panose="020B0604020202020204" pitchFamily="34" charset="0"/>
            </a:endParaRPr>
          </a:p>
        </p:txBody>
      </p:sp>
      <p:sp>
        <p:nvSpPr>
          <p:cNvPr id="7" name="object 5"/>
          <p:cNvSpPr txBox="1"/>
          <p:nvPr/>
        </p:nvSpPr>
        <p:spPr>
          <a:xfrm>
            <a:off x="2877820" y="3157855"/>
            <a:ext cx="2028190" cy="593725"/>
          </a:xfrm>
          <a:prstGeom prst="rect">
            <a:avLst/>
          </a:prstGeom>
        </p:spPr>
        <p:txBody>
          <a:bodyPr vert="horz" wrap="square" lIns="0" tIns="23495" rIns="0" bIns="0" rtlCol="0">
            <a:spAutoFit/>
          </a:bodyPr>
          <a:lstStyle/>
          <a:p>
            <a:pPr marL="150495" indent="-138430">
              <a:lnSpc>
                <a:spcPct val="100000"/>
              </a:lnSpc>
              <a:spcBef>
                <a:spcPts val="185"/>
              </a:spcBef>
              <a:buChar char="•"/>
              <a:tabLst>
                <a:tab pos="151130" algn="l"/>
              </a:tabLst>
            </a:pPr>
            <a:r>
              <a:rPr sz="850" dirty="0">
                <a:solidFill>
                  <a:srgbClr val="313130"/>
                </a:solidFill>
                <a:latin typeface="Arial" panose="020B0604020202020204" pitchFamily="34" charset="0"/>
                <a:cs typeface="Calibri" panose="020F0502020204030204"/>
              </a:rPr>
              <a:t>Support IEEE802.1x, Radius, Tacacs+</a:t>
            </a:r>
            <a:endParaRPr sz="850" dirty="0">
              <a:solidFill>
                <a:srgbClr val="313130"/>
              </a:solidFill>
              <a:latin typeface="Arial" panose="020B0604020202020204" pitchFamily="34" charset="0"/>
              <a:cs typeface="Calibri" panose="020F0502020204030204"/>
            </a:endParaRPr>
          </a:p>
          <a:p>
            <a:pPr marL="150495" indent="-138430">
              <a:lnSpc>
                <a:spcPct val="100000"/>
              </a:lnSpc>
              <a:spcBef>
                <a:spcPts val="185"/>
              </a:spcBef>
              <a:buChar char="•"/>
              <a:tabLst>
                <a:tab pos="151130" algn="l"/>
              </a:tabLst>
            </a:pPr>
            <a:r>
              <a:rPr sz="850" dirty="0">
                <a:solidFill>
                  <a:srgbClr val="313130"/>
                </a:solidFill>
                <a:latin typeface="Arial" panose="020B0604020202020204" pitchFamily="34" charset="0"/>
                <a:cs typeface="Calibri" panose="020F0502020204030204"/>
              </a:rPr>
              <a:t>Support DHCP Snooping,DHCP Opiton82,</a:t>
            </a:r>
            <a:r>
              <a:rPr lang="en-US" sz="850"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IP Source Guard</a:t>
            </a:r>
            <a:endParaRPr sz="850" dirty="0">
              <a:solidFill>
                <a:srgbClr val="313130"/>
              </a:solidFill>
              <a:latin typeface="Arial" panose="020B0604020202020204" pitchFamily="34" charset="0"/>
              <a:cs typeface="Calibri" panose="020F0502020204030204"/>
            </a:endParaRPr>
          </a:p>
          <a:p>
            <a:pPr marL="150495" indent="-138430">
              <a:lnSpc>
                <a:spcPct val="100000"/>
              </a:lnSpc>
              <a:spcBef>
                <a:spcPts val="185"/>
              </a:spcBef>
              <a:buChar char="•"/>
              <a:tabLst>
                <a:tab pos="151130" algn="l"/>
              </a:tabLst>
            </a:pPr>
            <a:r>
              <a:rPr sz="850" dirty="0">
                <a:solidFill>
                  <a:srgbClr val="313130"/>
                </a:solidFill>
                <a:latin typeface="Arial" panose="020B0604020202020204" pitchFamily="34" charset="0"/>
                <a:cs typeface="Calibri" panose="020F0502020204030204"/>
              </a:rPr>
              <a:t>Support H</a:t>
            </a:r>
            <a:r>
              <a:rPr lang="en-US" sz="850" dirty="0">
                <a:solidFill>
                  <a:srgbClr val="313130"/>
                </a:solidFill>
                <a:latin typeface="Arial" panose="020B0604020202020204" pitchFamily="34" charset="0"/>
                <a:cs typeface="Calibri" panose="020F0502020204030204"/>
              </a:rPr>
              <a:t>TTP</a:t>
            </a:r>
            <a:r>
              <a:rPr sz="850" dirty="0">
                <a:solidFill>
                  <a:srgbClr val="313130"/>
                </a:solidFill>
                <a:latin typeface="Arial" panose="020B0604020202020204" pitchFamily="34" charset="0"/>
                <a:cs typeface="Calibri" panose="020F0502020204030204"/>
              </a:rPr>
              <a:t>s,</a:t>
            </a:r>
            <a:r>
              <a:rPr lang="en-US" sz="850"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SSHv2</a:t>
            </a:r>
            <a:endParaRPr sz="850" dirty="0">
              <a:solidFill>
                <a:srgbClr val="313130"/>
              </a:solidFill>
              <a:latin typeface="Arial" panose="020B0604020202020204" pitchFamily="34" charset="0"/>
              <a:cs typeface="Calibri" panose="020F0502020204030204"/>
            </a:endParaRPr>
          </a:p>
        </p:txBody>
      </p:sp>
      <p:sp>
        <p:nvSpPr>
          <p:cNvPr id="8" name="object 6"/>
          <p:cNvSpPr txBox="1"/>
          <p:nvPr/>
        </p:nvSpPr>
        <p:spPr>
          <a:xfrm>
            <a:off x="2852940" y="3898883"/>
            <a:ext cx="725805" cy="142875"/>
          </a:xfrm>
          <a:prstGeom prst="rect">
            <a:avLst/>
          </a:prstGeom>
        </p:spPr>
        <p:txBody>
          <a:bodyPr vert="horz" wrap="square" lIns="0" tIns="12700" rIns="0" bIns="0" rtlCol="0">
            <a:spAutoFit/>
          </a:bodyPr>
          <a:lstStyle/>
          <a:p>
            <a:pPr marL="12700">
              <a:lnSpc>
                <a:spcPct val="100000"/>
              </a:lnSpc>
              <a:spcBef>
                <a:spcPts val="100"/>
              </a:spcBef>
            </a:pPr>
            <a:r>
              <a:rPr sz="850" b="1" spc="-35" dirty="0">
                <a:solidFill>
                  <a:srgbClr val="313130"/>
                </a:solidFill>
                <a:latin typeface="Arial" panose="020B0604020202020204" pitchFamily="34" charset="0"/>
                <a:cs typeface="Arial" panose="020B0604020202020204" pitchFamily="34" charset="0"/>
              </a:rPr>
              <a:t>IPv6 Feature</a:t>
            </a:r>
            <a:endParaRPr lang="en-US" sz="850" b="1" dirty="0">
              <a:solidFill>
                <a:srgbClr val="313130"/>
              </a:solidFill>
              <a:latin typeface="Gill Sans MT" panose="020B0502020104020203"/>
              <a:cs typeface="Gill Sans MT" panose="020B0502020104020203"/>
            </a:endParaRPr>
          </a:p>
        </p:txBody>
      </p:sp>
      <p:sp>
        <p:nvSpPr>
          <p:cNvPr id="9" name="object 7"/>
          <p:cNvSpPr txBox="1"/>
          <p:nvPr/>
        </p:nvSpPr>
        <p:spPr>
          <a:xfrm>
            <a:off x="2858770" y="4076700"/>
            <a:ext cx="2113915" cy="1643591"/>
          </a:xfrm>
          <a:prstGeom prst="rect">
            <a:avLst/>
          </a:prstGeom>
        </p:spPr>
        <p:txBody>
          <a:bodyPr vert="horz" wrap="square" lIns="0" tIns="12700" rIns="0" bIns="0" rtlCol="0">
            <a:spAutoFit/>
          </a:bodyPr>
          <a:lstStyle/>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IPv6 Neighbor Discovery,</a:t>
            </a:r>
            <a:r>
              <a:rPr lang="en-US" sz="850"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SLAAC Snooping</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DHCPv6 Server,DHPCv6 Relay,DHCPv6 Snooping</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IPV6 Static Route</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IPV6 Dynamic Route Protocol: RIPng,OSPF</a:t>
            </a:r>
            <a:r>
              <a:rPr lang="en-US" altLang="zh-CN" sz="850" dirty="0">
                <a:solidFill>
                  <a:srgbClr val="313130"/>
                </a:solidFill>
                <a:latin typeface="Arial" panose="020B0604020202020204" pitchFamily="34" charset="0"/>
                <a:cs typeface="Calibri" panose="020F0502020204030204"/>
              </a:rPr>
              <a:t>v3</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MLD V1/V2</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IPv6 ACL</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IPv6 SNMP,</a:t>
            </a:r>
            <a:r>
              <a:rPr lang="en-US" sz="850"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Telnet,</a:t>
            </a:r>
            <a:r>
              <a:rPr lang="en-US" sz="850"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H</a:t>
            </a:r>
            <a:r>
              <a:rPr lang="en-US" sz="850" dirty="0">
                <a:solidFill>
                  <a:srgbClr val="313130"/>
                </a:solidFill>
                <a:latin typeface="Arial" panose="020B0604020202020204" pitchFamily="34" charset="0"/>
                <a:cs typeface="Calibri" panose="020F0502020204030204"/>
              </a:rPr>
              <a:t>TTP</a:t>
            </a:r>
            <a:r>
              <a:rPr sz="850" dirty="0">
                <a:solidFill>
                  <a:srgbClr val="313130"/>
                </a:solidFill>
                <a:latin typeface="Arial" panose="020B0604020202020204" pitchFamily="34" charset="0"/>
                <a:cs typeface="Calibri" panose="020F0502020204030204"/>
              </a:rPr>
              <a:t>s,</a:t>
            </a:r>
            <a:r>
              <a:rPr lang="en-US" sz="850"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SSH management</a:t>
            </a:r>
            <a:endParaRPr sz="850" dirty="0">
              <a:solidFill>
                <a:srgbClr val="313130"/>
              </a:solidFill>
              <a:latin typeface="Arial" panose="020B0604020202020204" pitchFamily="34" charset="0"/>
              <a:cs typeface="Calibri" panose="020F0502020204030204"/>
            </a:endParaRPr>
          </a:p>
        </p:txBody>
      </p:sp>
      <p:sp>
        <p:nvSpPr>
          <p:cNvPr id="10" name="object 8"/>
          <p:cNvSpPr txBox="1"/>
          <p:nvPr/>
        </p:nvSpPr>
        <p:spPr>
          <a:xfrm>
            <a:off x="5131435" y="1035050"/>
            <a:ext cx="2219960" cy="4796155"/>
          </a:xfrm>
          <a:prstGeom prst="rect">
            <a:avLst/>
          </a:prstGeom>
        </p:spPr>
        <p:txBody>
          <a:bodyPr vert="horz" wrap="square" lIns="0" tIns="12700" rIns="0" bIns="0" rtlCol="0">
            <a:spAutoFit/>
          </a:bodyPr>
          <a:lstStyle/>
          <a:p>
            <a:pPr marL="150495" marR="125095"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port-based rate limitation and bandwidth control</a:t>
            </a:r>
            <a:endParaRPr sz="850" dirty="0">
              <a:solidFill>
                <a:srgbClr val="313130"/>
              </a:solidFill>
              <a:latin typeface="Arial" panose="020B0604020202020204" pitchFamily="34" charset="0"/>
              <a:cs typeface="Calibri" panose="020F0502020204030204"/>
            </a:endParaRPr>
          </a:p>
          <a:p>
            <a:pPr marL="150495" marR="125095"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In compliant with IEEE802.3ah</a:t>
            </a:r>
            <a:r>
              <a:rPr lang="en-US" sz="850" dirty="0">
                <a:solidFill>
                  <a:srgbClr val="313130"/>
                </a:solidFill>
                <a:latin typeface="Arial" panose="020B0604020202020204" pitchFamily="34" charset="0"/>
                <a:cs typeface="Calibri" panose="020F0502020204030204"/>
              </a:rPr>
              <a:t>, IEEE802.3av</a:t>
            </a:r>
            <a:r>
              <a:rPr sz="850" dirty="0">
                <a:solidFill>
                  <a:srgbClr val="313130"/>
                </a:solidFill>
                <a:latin typeface="Arial" panose="020B0604020202020204" pitchFamily="34" charset="0"/>
                <a:cs typeface="Calibri" panose="020F0502020204030204"/>
              </a:rPr>
              <a:t> standard</a:t>
            </a:r>
            <a:endParaRPr sz="850" dirty="0">
              <a:solidFill>
                <a:srgbClr val="313130"/>
              </a:solidFill>
              <a:latin typeface="Arial" panose="020B0604020202020204" pitchFamily="34" charset="0"/>
              <a:cs typeface="Calibri" panose="020F0502020204030204"/>
            </a:endParaRPr>
          </a:p>
          <a:p>
            <a:pPr marL="150495" marR="125095"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data encryption, multi-cast, port VLAN, separation, RSTP, etc</a:t>
            </a:r>
            <a:endParaRPr sz="850" dirty="0">
              <a:solidFill>
                <a:srgbClr val="313130"/>
              </a:solidFill>
              <a:latin typeface="Arial" panose="020B0604020202020204" pitchFamily="34" charset="0"/>
              <a:cs typeface="Calibri" panose="020F0502020204030204"/>
            </a:endParaRPr>
          </a:p>
          <a:p>
            <a:pPr marL="150495" marR="125095"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Dynamic Bandwidth Allocation (DBA)</a:t>
            </a:r>
            <a:endParaRPr sz="850" dirty="0">
              <a:solidFill>
                <a:srgbClr val="313130"/>
              </a:solidFill>
              <a:latin typeface="Arial" panose="020B0604020202020204" pitchFamily="34" charset="0"/>
              <a:cs typeface="Calibri" panose="020F0502020204030204"/>
            </a:endParaRPr>
          </a:p>
          <a:p>
            <a:pPr marL="150495" marR="125095"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ONU auto-discovery/link detection/remote upgrade of software</a:t>
            </a:r>
            <a:endParaRPr sz="850" dirty="0">
              <a:solidFill>
                <a:srgbClr val="313130"/>
              </a:solidFill>
              <a:latin typeface="Arial" panose="020B0604020202020204" pitchFamily="34" charset="0"/>
              <a:cs typeface="Calibri" panose="020F0502020204030204"/>
            </a:endParaRPr>
          </a:p>
          <a:p>
            <a:pPr marL="150495" marR="125095"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VLAN division and user separation to avoid broadcast storm</a:t>
            </a:r>
            <a:endParaRPr sz="850" dirty="0">
              <a:solidFill>
                <a:srgbClr val="313130"/>
              </a:solidFill>
              <a:latin typeface="Arial" panose="020B0604020202020204" pitchFamily="34" charset="0"/>
              <a:cs typeface="Calibri" panose="020F0502020204030204"/>
            </a:endParaRPr>
          </a:p>
          <a:p>
            <a:pPr marL="150495" marR="125095"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various LLID configuration and single LLID configuration</a:t>
            </a:r>
            <a:endParaRPr sz="850" dirty="0">
              <a:solidFill>
                <a:srgbClr val="313130"/>
              </a:solidFill>
              <a:latin typeface="Arial" panose="020B0604020202020204" pitchFamily="34" charset="0"/>
              <a:cs typeface="Calibri" panose="020F0502020204030204"/>
            </a:endParaRPr>
          </a:p>
          <a:p>
            <a:pPr marL="150495" marR="125095"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Different user and different service could provide different QoS by means of different LLID channels</a:t>
            </a:r>
            <a:endParaRPr sz="850" dirty="0">
              <a:solidFill>
                <a:srgbClr val="313130"/>
              </a:solidFill>
              <a:latin typeface="Arial" panose="020B0604020202020204" pitchFamily="34" charset="0"/>
              <a:cs typeface="Calibri" panose="020F0502020204030204"/>
            </a:endParaRPr>
          </a:p>
          <a:p>
            <a:pPr marL="150495" marR="5080"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sym typeface="+mn-ea"/>
              </a:rPr>
              <a:t>Support power-off alarm function, easy for link problem detection</a:t>
            </a:r>
            <a:endParaRPr sz="850" dirty="0">
              <a:solidFill>
                <a:srgbClr val="313130"/>
              </a:solidFill>
              <a:latin typeface="Arial" panose="020B0604020202020204" pitchFamily="34" charset="0"/>
              <a:cs typeface="Calibri" panose="020F0502020204030204"/>
            </a:endParaRPr>
          </a:p>
          <a:p>
            <a:pPr marL="150495" marR="5080"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sym typeface="+mn-ea"/>
              </a:rPr>
              <a:t>Support broadcasting storm resistance function</a:t>
            </a:r>
            <a:endParaRPr sz="850" dirty="0">
              <a:solidFill>
                <a:srgbClr val="313130"/>
              </a:solidFill>
              <a:latin typeface="Arial" panose="020B0604020202020204" pitchFamily="34" charset="0"/>
              <a:cs typeface="Calibri" panose="020F0502020204030204"/>
            </a:endParaRPr>
          </a:p>
          <a:p>
            <a:pPr marL="150495" marR="5080"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sym typeface="+mn-ea"/>
              </a:rPr>
              <a:t>Support port isolation between different ports</a:t>
            </a:r>
            <a:endParaRPr sz="850" dirty="0">
              <a:solidFill>
                <a:srgbClr val="313130"/>
              </a:solidFill>
              <a:latin typeface="Arial" panose="020B0604020202020204" pitchFamily="34" charset="0"/>
              <a:cs typeface="Calibri" panose="020F0502020204030204"/>
            </a:endParaRPr>
          </a:p>
          <a:p>
            <a:pPr marL="150495" marR="5080"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sym typeface="+mn-ea"/>
              </a:rPr>
              <a:t>Support ACL to configure data packet filter flexibly</a:t>
            </a:r>
            <a:endParaRPr sz="850" dirty="0">
              <a:solidFill>
                <a:srgbClr val="313130"/>
              </a:solidFill>
              <a:latin typeface="Arial" panose="020B0604020202020204" pitchFamily="34" charset="0"/>
              <a:cs typeface="Calibri" panose="020F0502020204030204"/>
            </a:endParaRPr>
          </a:p>
          <a:p>
            <a:pPr marL="150495" marR="5080"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sym typeface="+mn-ea"/>
              </a:rPr>
              <a:t>Specialized design for system breakdown prevention to maintain stable system</a:t>
            </a:r>
            <a:endParaRPr sz="850" dirty="0">
              <a:solidFill>
                <a:srgbClr val="313130"/>
              </a:solidFill>
              <a:latin typeface="Arial" panose="020B0604020202020204" pitchFamily="34" charset="0"/>
              <a:cs typeface="Calibri" panose="020F0502020204030204"/>
            </a:endParaRPr>
          </a:p>
          <a:p>
            <a:pPr marL="150495" marR="5080" indent="-138430">
              <a:lnSpc>
                <a:spcPct val="118000"/>
              </a:lnSpc>
              <a:spcBef>
                <a:spcPts val="100"/>
              </a:spcBef>
              <a:buChar char="•"/>
              <a:tabLst>
                <a:tab pos="151130" algn="l"/>
              </a:tabLst>
            </a:pPr>
            <a:r>
              <a:rPr sz="850" dirty="0">
                <a:solidFill>
                  <a:srgbClr val="313130"/>
                </a:solidFill>
                <a:latin typeface="Arial" panose="020B0604020202020204" pitchFamily="34" charset="0"/>
                <a:cs typeface="Calibri" panose="020F0502020204030204"/>
                <a:sym typeface="+mn-ea"/>
              </a:rPr>
              <a:t>Support dynamic distance calculation on EMS online</a:t>
            </a:r>
            <a:endParaRPr sz="850" dirty="0">
              <a:solidFill>
                <a:srgbClr val="313130"/>
              </a:solidFill>
              <a:latin typeface="Arial" panose="020B0604020202020204" pitchFamily="34" charset="0"/>
              <a:cs typeface="Calibri" panose="020F0502020204030204"/>
            </a:endParaRPr>
          </a:p>
          <a:p>
            <a:pPr marL="150495" marR="125095" indent="-138430">
              <a:lnSpc>
                <a:spcPct val="108000"/>
              </a:lnSpc>
              <a:spcBef>
                <a:spcPts val="100"/>
              </a:spcBef>
              <a:buChar char="•"/>
              <a:tabLst>
                <a:tab pos="151130" algn="l"/>
              </a:tabLst>
            </a:pPr>
            <a:endParaRPr sz="850" dirty="0">
              <a:solidFill>
                <a:srgbClr val="313130"/>
              </a:solidFill>
              <a:latin typeface="Arial" panose="020B0604020202020204" pitchFamily="34" charset="0"/>
              <a:cs typeface="Calibri" panose="020F0502020204030204"/>
            </a:endParaRPr>
          </a:p>
        </p:txBody>
      </p:sp>
      <p:sp>
        <p:nvSpPr>
          <p:cNvPr id="17" name="object 9"/>
          <p:cNvSpPr txBox="1">
            <a:spLocks noGrp="1"/>
          </p:cNvSpPr>
          <p:nvPr/>
        </p:nvSpPr>
        <p:spPr>
          <a:xfrm>
            <a:off x="425450" y="241300"/>
            <a:ext cx="4244340" cy="381635"/>
          </a:xfrm>
          <a:prstGeom prst="rect">
            <a:avLst/>
          </a:prstGeom>
        </p:spPr>
        <p:txBody>
          <a:bodyPr vert="horz" wrap="square" lIns="0" tIns="12700" rIns="0" bIns="0" rtlCol="0">
            <a:spAutoFit/>
          </a:bodyPr>
          <a:lstStyle>
            <a:lvl1pPr>
              <a:defRPr>
                <a:latin typeface="+mj-lt"/>
                <a:ea typeface="+mj-ea"/>
                <a:cs typeface="+mj-cs"/>
              </a:defRPr>
            </a:lvl1pPr>
          </a:lstStyle>
          <a:p>
            <a:pPr marL="12700">
              <a:lnSpc>
                <a:spcPct val="100000"/>
              </a:lnSpc>
              <a:spcBef>
                <a:spcPts val="100"/>
              </a:spcBef>
            </a:pPr>
            <a:r>
              <a:rPr lang="en-US" sz="2400" spc="-185" dirty="0">
                <a:solidFill>
                  <a:srgbClr val="FF6900"/>
                </a:solidFill>
                <a:latin typeface="Arial" panose="020B0604020202020204" pitchFamily="34" charset="0"/>
              </a:rPr>
              <a:t>V3600D8  8 Ports 10G EPON OLT </a:t>
            </a:r>
            <a:endParaRPr lang="en-US" sz="2400" spc="-185" dirty="0">
              <a:solidFill>
                <a:srgbClr val="FF6900"/>
              </a:solidFill>
              <a:latin typeface="Arial" panose="020B0604020202020204" pitchFamily="34" charset="0"/>
            </a:endParaRPr>
          </a:p>
        </p:txBody>
      </p:sp>
      <p:sp>
        <p:nvSpPr>
          <p:cNvPr id="3" name="object 6"/>
          <p:cNvSpPr txBox="1"/>
          <p:nvPr/>
        </p:nvSpPr>
        <p:spPr>
          <a:xfrm>
            <a:off x="5111750" y="879475"/>
            <a:ext cx="1892300" cy="142875"/>
          </a:xfrm>
          <a:prstGeom prst="rect">
            <a:avLst/>
          </a:prstGeom>
        </p:spPr>
        <p:txBody>
          <a:bodyPr vert="horz" wrap="square" lIns="0" tIns="12700" rIns="0" bIns="0" rtlCol="0">
            <a:spAutoFit/>
          </a:bodyPr>
          <a:lstStyle/>
          <a:p>
            <a:pPr marL="12700">
              <a:lnSpc>
                <a:spcPct val="100000"/>
              </a:lnSpc>
              <a:spcBef>
                <a:spcPts val="100"/>
              </a:spcBef>
            </a:pPr>
            <a:r>
              <a:rPr sz="850" b="1" spc="-35" dirty="0">
                <a:solidFill>
                  <a:srgbClr val="313130"/>
                </a:solidFill>
                <a:latin typeface="Arial" panose="020B0604020202020204" pitchFamily="34" charset="0"/>
                <a:cs typeface="Arial" panose="020B0604020202020204" pitchFamily="34" charset="0"/>
              </a:rPr>
              <a:t>EPON Function</a:t>
            </a:r>
            <a:endParaRPr sz="850">
              <a:latin typeface="Gill Sans MT" panose="020B0502020104020203"/>
              <a:cs typeface="Gill Sans MT" panose="020B0502020104020203"/>
            </a:endParaRPr>
          </a:p>
        </p:txBody>
      </p:sp>
      <p:sp>
        <p:nvSpPr>
          <p:cNvPr id="12" name="object 6"/>
          <p:cNvSpPr/>
          <p:nvPr/>
        </p:nvSpPr>
        <p:spPr>
          <a:xfrm>
            <a:off x="2700331" y="866296"/>
            <a:ext cx="0" cy="5040000"/>
          </a:xfrm>
          <a:custGeom>
            <a:avLst/>
            <a:gdLst/>
            <a:ahLst/>
            <a:cxnLst/>
            <a:rect l="l" t="t" r="r" b="b"/>
            <a:pathLst>
              <a:path h="2740659">
                <a:moveTo>
                  <a:pt x="0" y="0"/>
                </a:moveTo>
                <a:lnTo>
                  <a:pt x="0" y="2740075"/>
                </a:lnTo>
              </a:path>
            </a:pathLst>
          </a:custGeom>
          <a:ln w="6350">
            <a:solidFill>
              <a:srgbClr val="686867"/>
            </a:solidFill>
          </a:ln>
        </p:spPr>
        <p:txBody>
          <a:bodyPr wrap="square" lIns="0" tIns="0" rIns="0" bIns="0" rtlCol="0"/>
          <a:lstStyle/>
          <a:p/>
        </p:txBody>
      </p:sp>
      <p:sp>
        <p:nvSpPr>
          <p:cNvPr id="18" name="object 8"/>
          <p:cNvSpPr txBox="1"/>
          <p:nvPr/>
        </p:nvSpPr>
        <p:spPr>
          <a:xfrm>
            <a:off x="504184" y="542290"/>
            <a:ext cx="1900555" cy="716915"/>
          </a:xfrm>
          <a:prstGeom prst="rect">
            <a:avLst/>
          </a:prstGeom>
        </p:spPr>
        <p:txBody>
          <a:bodyPr vert="horz" wrap="square" lIns="0" tIns="78105" rIns="0" bIns="0" rtlCol="0">
            <a:spAutoFit/>
          </a:bodyPr>
          <a:lstStyle/>
          <a:p>
            <a:pPr marL="12700">
              <a:lnSpc>
                <a:spcPct val="100000"/>
              </a:lnSpc>
              <a:spcBef>
                <a:spcPts val="615"/>
              </a:spcBef>
            </a:pPr>
            <a:r>
              <a:rPr sz="1000" b="1" spc="-55" dirty="0">
                <a:solidFill>
                  <a:srgbClr val="FF6900"/>
                </a:solidFill>
                <a:latin typeface="Arial" panose="020B0604020202020204" pitchFamily="34" charset="0"/>
                <a:cs typeface="Gill Sans MT" panose="020B0502020104020203"/>
              </a:rPr>
              <a:t>Technical</a:t>
            </a:r>
            <a:r>
              <a:rPr sz="1000" b="1" spc="-60" dirty="0">
                <a:solidFill>
                  <a:srgbClr val="FF6900"/>
                </a:solidFill>
                <a:latin typeface="Arial" panose="020B0604020202020204" pitchFamily="34" charset="0"/>
                <a:cs typeface="Gill Sans MT" panose="020B0502020104020203"/>
              </a:rPr>
              <a:t> </a:t>
            </a:r>
            <a:r>
              <a:rPr sz="1000" b="1" spc="-10" dirty="0">
                <a:solidFill>
                  <a:srgbClr val="FF6900"/>
                </a:solidFill>
                <a:latin typeface="Arial" panose="020B0604020202020204" pitchFamily="34" charset="0"/>
                <a:cs typeface="Gill Sans MT" panose="020B0502020104020203"/>
              </a:rPr>
              <a:t>Specifications:</a:t>
            </a:r>
            <a:endParaRPr sz="1000" dirty="0">
              <a:solidFill>
                <a:srgbClr val="FF6900"/>
              </a:solidFill>
              <a:latin typeface="Arial" panose="020B0604020202020204" pitchFamily="34" charset="0"/>
              <a:cs typeface="Gill Sans MT" panose="020B0502020104020203"/>
            </a:endParaRPr>
          </a:p>
          <a:p>
            <a:pPr marL="13335">
              <a:lnSpc>
                <a:spcPct val="100000"/>
              </a:lnSpc>
              <a:spcBef>
                <a:spcPts val="440"/>
              </a:spcBef>
            </a:pPr>
            <a:r>
              <a:rPr sz="850" b="1" spc="-35" dirty="0">
                <a:solidFill>
                  <a:srgbClr val="313130"/>
                </a:solidFill>
                <a:latin typeface="Arial" panose="020B0604020202020204" pitchFamily="34" charset="0"/>
                <a:cs typeface="Arial" panose="020B0604020202020204" pitchFamily="34" charset="0"/>
              </a:rPr>
              <a:t>Management</a:t>
            </a:r>
            <a:r>
              <a:rPr sz="850" b="1" spc="-50" dirty="0">
                <a:solidFill>
                  <a:srgbClr val="313130"/>
                </a:solidFill>
                <a:latin typeface="Arial" panose="020B0604020202020204" pitchFamily="34" charset="0"/>
                <a:cs typeface="Arial" panose="020B0604020202020204" pitchFamily="34" charset="0"/>
              </a:rPr>
              <a:t> Ports</a:t>
            </a:r>
            <a:endParaRPr sz="850" b="1" dirty="0">
              <a:latin typeface="Arial" panose="020B0604020202020204" pitchFamily="34" charset="0"/>
              <a:cs typeface="Arial" panose="020B0604020202020204" pitchFamily="34" charset="0"/>
            </a:endParaRPr>
          </a:p>
          <a:p>
            <a:pPr marL="150495" marR="5080" indent="-138430">
              <a:spcBef>
                <a:spcPts val="185"/>
              </a:spcBef>
              <a:buChar char="•"/>
              <a:tabLst>
                <a:tab pos="151130" algn="l"/>
              </a:tabLst>
            </a:pPr>
            <a:r>
              <a:rPr sz="850" dirty="0">
                <a:solidFill>
                  <a:srgbClr val="313130"/>
                </a:solidFill>
                <a:latin typeface="Arial" panose="020B0604020202020204" pitchFamily="34" charset="0"/>
                <a:cs typeface="Calibri" panose="020F0502020204030204"/>
              </a:rPr>
              <a:t>1*10/100BASE-T out-band port,  1*CONSOLE port</a:t>
            </a:r>
            <a:r>
              <a:rPr lang="zh-CN" sz="850" dirty="0">
                <a:solidFill>
                  <a:srgbClr val="313130"/>
                </a:solidFill>
                <a:latin typeface="Arial" panose="020B0604020202020204" pitchFamily="34" charset="0"/>
                <a:cs typeface="Calibri" panose="020F0502020204030204"/>
              </a:rPr>
              <a:t>，</a:t>
            </a:r>
            <a:r>
              <a:rPr lang="en-US" altLang="zh-CN" sz="850" dirty="0">
                <a:solidFill>
                  <a:srgbClr val="313130"/>
                </a:solidFill>
                <a:latin typeface="Arial" panose="020B0604020202020204" pitchFamily="34" charset="0"/>
                <a:cs typeface="Calibri" panose="020F0502020204030204"/>
              </a:rPr>
              <a:t>1 Type-C</a:t>
            </a:r>
            <a:endParaRPr lang="en-US" altLang="zh-CN" sz="850" dirty="0">
              <a:solidFill>
                <a:srgbClr val="313130"/>
              </a:solidFill>
              <a:latin typeface="Arial" panose="020B0604020202020204" pitchFamily="34" charset="0"/>
              <a:cs typeface="Calibri" panose="020F0502020204030204"/>
            </a:endParaRPr>
          </a:p>
        </p:txBody>
      </p:sp>
      <p:sp>
        <p:nvSpPr>
          <p:cNvPr id="20" name="object 9"/>
          <p:cNvSpPr txBox="1"/>
          <p:nvPr/>
        </p:nvSpPr>
        <p:spPr>
          <a:xfrm>
            <a:off x="497840" y="1254165"/>
            <a:ext cx="1829435" cy="142875"/>
          </a:xfrm>
          <a:prstGeom prst="rect">
            <a:avLst/>
          </a:prstGeom>
        </p:spPr>
        <p:txBody>
          <a:bodyPr vert="horz" wrap="square" lIns="0" tIns="12700" rIns="0" bIns="0" rtlCol="0">
            <a:spAutoFit/>
          </a:bodyPr>
          <a:lstStyle/>
          <a:p>
            <a:pPr marL="13335" algn="l">
              <a:lnSpc>
                <a:spcPct val="100000"/>
              </a:lnSpc>
              <a:spcBef>
                <a:spcPts val="440"/>
              </a:spcBef>
              <a:buClrTx/>
              <a:buSzTx/>
              <a:buFontTx/>
            </a:pPr>
            <a:r>
              <a:rPr sz="850" b="1" spc="-35" dirty="0">
                <a:solidFill>
                  <a:srgbClr val="313130"/>
                </a:solidFill>
                <a:latin typeface="Arial" panose="020B0604020202020204" pitchFamily="34" charset="0"/>
                <a:cs typeface="Arial" panose="020B0604020202020204" pitchFamily="34" charset="0"/>
              </a:rPr>
              <a:t>PON  Port  Specification</a:t>
            </a:r>
            <a:endParaRPr sz="850" b="1" spc="-35" dirty="0">
              <a:solidFill>
                <a:srgbClr val="313130"/>
              </a:solidFill>
              <a:latin typeface="Arial" panose="020B0604020202020204" pitchFamily="34" charset="0"/>
              <a:cs typeface="Arial" panose="020B0604020202020204" pitchFamily="34" charset="0"/>
            </a:endParaRPr>
          </a:p>
        </p:txBody>
      </p:sp>
      <p:sp>
        <p:nvSpPr>
          <p:cNvPr id="22" name="object 10"/>
          <p:cNvSpPr txBox="1"/>
          <p:nvPr/>
        </p:nvSpPr>
        <p:spPr>
          <a:xfrm>
            <a:off x="507284" y="1376542"/>
            <a:ext cx="2021840" cy="1093248"/>
          </a:xfrm>
          <a:prstGeom prst="rect">
            <a:avLst/>
          </a:prstGeom>
        </p:spPr>
        <p:txBody>
          <a:bodyPr vert="horz" wrap="square" lIns="0" tIns="23495" rIns="0" bIns="0" rtlCol="0">
            <a:spAutoFit/>
          </a:bodyPr>
          <a:lstStyle/>
          <a:p>
            <a:pPr marL="150495" indent="-138430">
              <a:spcBef>
                <a:spcPts val="185"/>
              </a:spcBef>
              <a:buChar char="•"/>
              <a:tabLst>
                <a:tab pos="151130" algn="l"/>
              </a:tabLst>
            </a:pPr>
            <a:r>
              <a:rPr sz="850" dirty="0">
                <a:solidFill>
                  <a:srgbClr val="313130"/>
                </a:solidFill>
                <a:latin typeface="Arial" panose="020B0604020202020204" pitchFamily="34" charset="0"/>
                <a:cs typeface="Calibri" panose="020F0502020204030204"/>
              </a:rPr>
              <a:t>Transmission Distance: 20KM</a:t>
            </a:r>
            <a:endParaRPr sz="850" dirty="0">
              <a:solidFill>
                <a:srgbClr val="313130"/>
              </a:solidFill>
              <a:latin typeface="Arial" panose="020B0604020202020204" pitchFamily="34" charset="0"/>
              <a:cs typeface="Calibri" panose="020F0502020204030204"/>
            </a:endParaRPr>
          </a:p>
          <a:p>
            <a:pPr marL="150495" marR="88900" indent="-138430">
              <a:spcBef>
                <a:spcPts val="185"/>
              </a:spcBef>
              <a:buChar char="•"/>
              <a:tabLst>
                <a:tab pos="151130" algn="l"/>
              </a:tabLst>
            </a:pPr>
            <a:r>
              <a:rPr sz="850" dirty="0">
                <a:solidFill>
                  <a:srgbClr val="313130"/>
                </a:solidFill>
                <a:latin typeface="Arial" panose="020B0604020202020204" pitchFamily="34" charset="0"/>
                <a:cs typeface="Calibri" panose="020F0502020204030204"/>
              </a:rPr>
              <a:t>10Gbps 1577nm</a:t>
            </a:r>
            <a:r>
              <a:rPr lang="en-US" sz="850" dirty="0">
                <a:solidFill>
                  <a:srgbClr val="313130"/>
                </a:solidFill>
                <a:latin typeface="Arial" panose="020B0604020202020204" pitchFamily="34" charset="0"/>
                <a:cs typeface="Calibri" panose="020F0502020204030204"/>
              </a:rPr>
              <a:t> TX </a:t>
            </a:r>
            <a:endParaRPr lang="en-US" sz="850" dirty="0">
              <a:solidFill>
                <a:srgbClr val="313130"/>
              </a:solidFill>
              <a:latin typeface="Arial" panose="020B0604020202020204" pitchFamily="34" charset="0"/>
              <a:cs typeface="Calibri" panose="020F0502020204030204"/>
            </a:endParaRPr>
          </a:p>
          <a:p>
            <a:pPr marL="150495" marR="88900" indent="-138430">
              <a:spcBef>
                <a:spcPts val="185"/>
              </a:spcBef>
              <a:buChar char="•"/>
              <a:tabLst>
                <a:tab pos="151130" algn="l"/>
              </a:tabLst>
            </a:pPr>
            <a:r>
              <a:rPr sz="850" dirty="0">
                <a:solidFill>
                  <a:srgbClr val="313130"/>
                </a:solidFill>
                <a:latin typeface="Arial" panose="020B0604020202020204" pitchFamily="34" charset="0"/>
                <a:cs typeface="Calibri" panose="020F0502020204030204"/>
              </a:rPr>
              <a:t>1.25Gbps 1490nm TX</a:t>
            </a:r>
            <a:endParaRPr sz="850" dirty="0">
              <a:solidFill>
                <a:srgbClr val="313130"/>
              </a:solidFill>
              <a:latin typeface="Arial" panose="020B0604020202020204" pitchFamily="34" charset="0"/>
              <a:cs typeface="Calibri" panose="020F0502020204030204"/>
            </a:endParaRPr>
          </a:p>
          <a:p>
            <a:pPr marL="150495" marR="88900" indent="-138430">
              <a:spcBef>
                <a:spcPts val="185"/>
              </a:spcBef>
              <a:buChar char="•"/>
              <a:tabLst>
                <a:tab pos="151130" algn="l"/>
              </a:tabLst>
            </a:pPr>
            <a:r>
              <a:rPr sz="850" dirty="0">
                <a:solidFill>
                  <a:srgbClr val="313130"/>
                </a:solidFill>
                <a:latin typeface="Arial" panose="020B0604020202020204" pitchFamily="34" charset="0"/>
                <a:cs typeface="Calibri" panose="020F0502020204030204"/>
              </a:rPr>
              <a:t>1.25Gbps 1310nm  RX</a:t>
            </a:r>
            <a:endParaRPr sz="850" dirty="0">
              <a:solidFill>
                <a:srgbClr val="313130"/>
              </a:solidFill>
              <a:latin typeface="Arial" panose="020B0604020202020204" pitchFamily="34" charset="0"/>
              <a:cs typeface="Calibri" panose="020F0502020204030204"/>
            </a:endParaRPr>
          </a:p>
          <a:p>
            <a:pPr marL="150495" marR="88900" indent="-138430">
              <a:spcBef>
                <a:spcPts val="185"/>
              </a:spcBef>
              <a:buChar char="•"/>
              <a:tabLst>
                <a:tab pos="151130" algn="l"/>
              </a:tabLst>
            </a:pPr>
            <a:r>
              <a:rPr sz="850" dirty="0">
                <a:solidFill>
                  <a:srgbClr val="313130"/>
                </a:solidFill>
                <a:latin typeface="Arial" panose="020B0604020202020204" pitchFamily="34" charset="0"/>
                <a:cs typeface="Calibri" panose="020F0502020204030204"/>
              </a:rPr>
              <a:t>10Gbps 1270nm</a:t>
            </a:r>
            <a:r>
              <a:rPr lang="en-US" sz="850" dirty="0">
                <a:solidFill>
                  <a:srgbClr val="313130"/>
                </a:solidFill>
                <a:latin typeface="Arial" panose="020B0604020202020204" pitchFamily="34" charset="0"/>
                <a:cs typeface="Calibri" panose="020F0502020204030204"/>
              </a:rPr>
              <a:t> RX</a:t>
            </a:r>
            <a:endParaRPr sz="850" dirty="0">
              <a:solidFill>
                <a:srgbClr val="313130"/>
              </a:solidFill>
              <a:latin typeface="Arial" panose="020B0604020202020204" pitchFamily="34" charset="0"/>
              <a:cs typeface="Calibri" panose="020F0502020204030204"/>
            </a:endParaRPr>
          </a:p>
          <a:p>
            <a:pPr marL="150495" marR="88900" indent="-138430">
              <a:spcBef>
                <a:spcPts val="185"/>
              </a:spcBef>
              <a:buChar char="•"/>
              <a:tabLst>
                <a:tab pos="151130" algn="l"/>
              </a:tabLst>
            </a:pPr>
            <a:r>
              <a:rPr sz="850" dirty="0">
                <a:solidFill>
                  <a:srgbClr val="313130"/>
                </a:solidFill>
                <a:latin typeface="Arial" panose="020B0604020202020204" pitchFamily="34" charset="0"/>
                <a:cs typeface="Calibri" panose="020F0502020204030204"/>
              </a:rPr>
              <a:t>Connector: SC/</a:t>
            </a:r>
            <a:r>
              <a:rPr lang="en-US" sz="850" dirty="0">
                <a:solidFill>
                  <a:srgbClr val="313130"/>
                </a:solidFill>
                <a:latin typeface="Arial" panose="020B0604020202020204" pitchFamily="34" charset="0"/>
                <a:cs typeface="Calibri" panose="020F0502020204030204"/>
              </a:rPr>
              <a:t>U</a:t>
            </a:r>
            <a:r>
              <a:rPr sz="850" dirty="0">
                <a:solidFill>
                  <a:srgbClr val="313130"/>
                </a:solidFill>
                <a:latin typeface="Arial" panose="020B0604020202020204" pitchFamily="34" charset="0"/>
                <a:cs typeface="Calibri" panose="020F0502020204030204"/>
              </a:rPr>
              <a:t>PC</a:t>
            </a:r>
            <a:endParaRPr sz="850" dirty="0">
              <a:solidFill>
                <a:srgbClr val="313130"/>
              </a:solidFill>
              <a:latin typeface="Arial" panose="020B0604020202020204" pitchFamily="34" charset="0"/>
              <a:cs typeface="Calibri" panose="020F0502020204030204"/>
            </a:endParaRPr>
          </a:p>
          <a:p>
            <a:pPr marL="150495" indent="-138430">
              <a:spcBef>
                <a:spcPts val="185"/>
              </a:spcBef>
              <a:buChar char="•"/>
              <a:tabLst>
                <a:tab pos="151130" algn="l"/>
              </a:tabLst>
            </a:pPr>
            <a:r>
              <a:rPr sz="850" dirty="0">
                <a:solidFill>
                  <a:srgbClr val="313130"/>
                </a:solidFill>
                <a:latin typeface="Arial" panose="020B0604020202020204" pitchFamily="34" charset="0"/>
                <a:cs typeface="Calibri" panose="020F0502020204030204"/>
              </a:rPr>
              <a:t>Fiber Type: 9/125μm SMF</a:t>
            </a:r>
            <a:endParaRPr sz="850" dirty="0">
              <a:solidFill>
                <a:srgbClr val="313130"/>
              </a:solidFill>
              <a:latin typeface="Arial" panose="020B0604020202020204" pitchFamily="34" charset="0"/>
              <a:cs typeface="Calibri" panose="020F0502020204030204"/>
            </a:endParaRPr>
          </a:p>
        </p:txBody>
      </p:sp>
      <p:sp>
        <p:nvSpPr>
          <p:cNvPr id="23" name="object 11"/>
          <p:cNvSpPr txBox="1"/>
          <p:nvPr/>
        </p:nvSpPr>
        <p:spPr>
          <a:xfrm>
            <a:off x="504190" y="2445385"/>
            <a:ext cx="2138045" cy="308610"/>
          </a:xfrm>
          <a:prstGeom prst="rect">
            <a:avLst/>
          </a:prstGeom>
        </p:spPr>
        <p:txBody>
          <a:bodyPr vert="horz" wrap="square" lIns="0" tIns="23495" rIns="0" bIns="0" rtlCol="0">
            <a:spAutoFit/>
          </a:bodyPr>
          <a:lstStyle/>
          <a:p>
            <a:pPr marL="13335" algn="l">
              <a:lnSpc>
                <a:spcPct val="100000"/>
              </a:lnSpc>
              <a:spcBef>
                <a:spcPts val="440"/>
              </a:spcBef>
              <a:buClrTx/>
              <a:buSzTx/>
              <a:buFontTx/>
            </a:pPr>
            <a:r>
              <a:rPr sz="850" b="1" spc="-35" dirty="0">
                <a:solidFill>
                  <a:srgbClr val="313130"/>
                </a:solidFill>
                <a:latin typeface="Arial" panose="020B0604020202020204" pitchFamily="34" charset="0"/>
                <a:cs typeface="Arial" panose="020B0604020202020204" pitchFamily="34" charset="0"/>
              </a:rPr>
              <a:t>Management Mode</a:t>
            </a:r>
            <a:endParaRPr sz="850" b="1" spc="-35" dirty="0">
              <a:solidFill>
                <a:srgbClr val="313130"/>
              </a:solidFill>
              <a:latin typeface="Arial" panose="020B0604020202020204" pitchFamily="34" charset="0"/>
              <a:cs typeface="Arial" panose="020B0604020202020204" pitchFamily="34" charset="0"/>
            </a:endParaRPr>
          </a:p>
          <a:p>
            <a:pPr marL="150495" marR="88900" indent="-138430">
              <a:lnSpc>
                <a:spcPct val="100000"/>
              </a:lnSpc>
              <a:spcBef>
                <a:spcPts val="185"/>
              </a:spcBef>
              <a:buChar char="•"/>
              <a:tabLst>
                <a:tab pos="151130" algn="l"/>
              </a:tabLst>
            </a:pPr>
            <a:r>
              <a:rPr lang="en-US" sz="850" dirty="0">
                <a:solidFill>
                  <a:srgbClr val="313130"/>
                </a:solidFill>
                <a:latin typeface="Arial" panose="020B0604020202020204" pitchFamily="34" charset="0"/>
                <a:cs typeface="Calibri" panose="020F0502020204030204"/>
              </a:rPr>
              <a:t>SNMP/Telnet/CLI/WEB/SSH v2/EMS</a:t>
            </a:r>
            <a:endParaRPr lang="en-US" sz="850" dirty="0">
              <a:solidFill>
                <a:srgbClr val="313130"/>
              </a:solidFill>
              <a:latin typeface="Arial" panose="020B0604020202020204" pitchFamily="34" charset="0"/>
              <a:cs typeface="Calibri" panose="020F0502020204030204"/>
            </a:endParaRPr>
          </a:p>
        </p:txBody>
      </p:sp>
      <p:sp>
        <p:nvSpPr>
          <p:cNvPr id="24" name="object 12"/>
          <p:cNvSpPr txBox="1"/>
          <p:nvPr/>
        </p:nvSpPr>
        <p:spPr>
          <a:xfrm>
            <a:off x="492760" y="2776673"/>
            <a:ext cx="1834515" cy="142875"/>
          </a:xfrm>
          <a:prstGeom prst="rect">
            <a:avLst/>
          </a:prstGeom>
        </p:spPr>
        <p:txBody>
          <a:bodyPr vert="horz" wrap="square" lIns="0" tIns="12700" rIns="0" bIns="0" rtlCol="0">
            <a:spAutoFit/>
          </a:bodyPr>
          <a:lstStyle/>
          <a:p>
            <a:pPr marL="13335" algn="l">
              <a:lnSpc>
                <a:spcPct val="100000"/>
              </a:lnSpc>
              <a:spcBef>
                <a:spcPts val="440"/>
              </a:spcBef>
              <a:buClrTx/>
              <a:buSzTx/>
              <a:buFontTx/>
            </a:pPr>
            <a:r>
              <a:rPr sz="850" b="1" spc="-35" dirty="0">
                <a:solidFill>
                  <a:srgbClr val="313130"/>
                </a:solidFill>
                <a:latin typeface="Arial" panose="020B0604020202020204" pitchFamily="34" charset="0"/>
                <a:cs typeface="Arial" panose="020B0604020202020204" pitchFamily="34" charset="0"/>
              </a:rPr>
              <a:t>Management Function</a:t>
            </a:r>
            <a:endParaRPr sz="850" b="1" spc="-35" dirty="0">
              <a:solidFill>
                <a:srgbClr val="313130"/>
              </a:solidFill>
              <a:latin typeface="Arial" panose="020B0604020202020204" pitchFamily="34" charset="0"/>
              <a:cs typeface="Arial" panose="020B0604020202020204" pitchFamily="34" charset="0"/>
            </a:endParaRPr>
          </a:p>
        </p:txBody>
      </p:sp>
      <p:sp>
        <p:nvSpPr>
          <p:cNvPr id="25" name="object 14"/>
          <p:cNvSpPr txBox="1"/>
          <p:nvPr/>
        </p:nvSpPr>
        <p:spPr>
          <a:xfrm>
            <a:off x="492760" y="3939047"/>
            <a:ext cx="1233805" cy="142679"/>
          </a:xfrm>
          <a:prstGeom prst="rect">
            <a:avLst/>
          </a:prstGeom>
        </p:spPr>
        <p:txBody>
          <a:bodyPr vert="horz" wrap="square" lIns="0" tIns="12700" rIns="0" bIns="0" rtlCol="0">
            <a:spAutoFit/>
          </a:bodyPr>
          <a:lstStyle/>
          <a:p>
            <a:pPr marL="12700">
              <a:lnSpc>
                <a:spcPct val="100000"/>
              </a:lnSpc>
              <a:spcBef>
                <a:spcPts val="100"/>
              </a:spcBef>
            </a:pPr>
            <a:r>
              <a:rPr sz="850" b="1" spc="-35" dirty="0">
                <a:solidFill>
                  <a:srgbClr val="313130"/>
                </a:solidFill>
                <a:latin typeface="Arial" panose="020B0604020202020204" pitchFamily="34" charset="0"/>
                <a:cs typeface="Arial" panose="020B0604020202020204" pitchFamily="34" charset="0"/>
              </a:rPr>
              <a:t>Layer 2 Feature </a:t>
            </a:r>
            <a:r>
              <a:rPr sz="850" b="1" spc="-80" dirty="0">
                <a:solidFill>
                  <a:srgbClr val="313130"/>
                </a:solidFill>
                <a:latin typeface="Arial" panose="020B0604020202020204" pitchFamily="34" charset="0"/>
                <a:cs typeface="Gill Sans MT" panose="020B0502020104020203"/>
              </a:rPr>
              <a:t> </a:t>
            </a:r>
            <a:endParaRPr sz="850" dirty="0">
              <a:latin typeface="Arial" panose="020B0604020202020204" pitchFamily="34" charset="0"/>
              <a:cs typeface="Gill Sans MT" panose="020B0502020104020203"/>
            </a:endParaRPr>
          </a:p>
        </p:txBody>
      </p:sp>
      <p:sp>
        <p:nvSpPr>
          <p:cNvPr id="26" name="object 15"/>
          <p:cNvSpPr txBox="1"/>
          <p:nvPr/>
        </p:nvSpPr>
        <p:spPr>
          <a:xfrm>
            <a:off x="500368" y="4095862"/>
            <a:ext cx="2091055" cy="1823769"/>
          </a:xfrm>
          <a:prstGeom prst="rect">
            <a:avLst/>
          </a:prstGeom>
        </p:spPr>
        <p:txBody>
          <a:bodyPr vert="horz" wrap="square" lIns="0" tIns="23495" rIns="0" bIns="0" rtlCol="0">
            <a:spAutoFit/>
          </a:bodyPr>
          <a:lstStyle/>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16K M</a:t>
            </a:r>
            <a:r>
              <a:rPr lang="en-US" sz="850" dirty="0">
                <a:solidFill>
                  <a:srgbClr val="313130"/>
                </a:solidFill>
                <a:latin typeface="Arial" panose="020B0604020202020204" pitchFamily="34" charset="0"/>
                <a:cs typeface="Calibri" panose="020F0502020204030204"/>
              </a:rPr>
              <a:t>AC</a:t>
            </a:r>
            <a:r>
              <a:rPr sz="850" dirty="0">
                <a:solidFill>
                  <a:srgbClr val="313130"/>
                </a:solidFill>
                <a:latin typeface="Arial" panose="020B0604020202020204" pitchFamily="34" charset="0"/>
                <a:cs typeface="Calibri" panose="020F0502020204030204"/>
              </a:rPr>
              <a:t> address</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port VLAN and protocol VLAN</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4096 VLANs</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VLAN tag/Un-tag, VLAN transparent transmission, QinQ</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IEEE802.3d trunk</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Support RSTP, MSTP</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QoS based on port, VID, TOS and MAC address</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rPr>
              <a:t>IEEE802.x flow control</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sym typeface="+mn-ea"/>
              </a:rPr>
              <a:t>Port stability statistic and monitoring</a:t>
            </a:r>
            <a:endParaRPr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sz="850" dirty="0">
                <a:solidFill>
                  <a:srgbClr val="313130"/>
                </a:solidFill>
                <a:latin typeface="Arial" panose="020B0604020202020204" pitchFamily="34" charset="0"/>
                <a:cs typeface="Calibri" panose="020F0502020204030204"/>
                <a:sym typeface="+mn-ea"/>
              </a:rPr>
              <a:t>Support P2P Function</a:t>
            </a:r>
            <a:endParaRPr sz="850" dirty="0">
              <a:solidFill>
                <a:srgbClr val="313130"/>
              </a:solidFill>
              <a:latin typeface="Arial" panose="020B0604020202020204" pitchFamily="34" charset="0"/>
              <a:cs typeface="Calibri" panose="020F0502020204030204"/>
              <a:sym typeface="+mn-ea"/>
            </a:endParaRPr>
          </a:p>
        </p:txBody>
      </p:sp>
      <p:sp>
        <p:nvSpPr>
          <p:cNvPr id="28" name="object 17"/>
          <p:cNvSpPr txBox="1"/>
          <p:nvPr/>
        </p:nvSpPr>
        <p:spPr>
          <a:xfrm>
            <a:off x="2853055" y="784860"/>
            <a:ext cx="1871345" cy="441788"/>
          </a:xfrm>
          <a:prstGeom prst="rect">
            <a:avLst/>
          </a:prstGeom>
        </p:spPr>
        <p:txBody>
          <a:bodyPr vert="horz" wrap="square" lIns="0" tIns="23495" rIns="0" bIns="0" rtlCol="0">
            <a:spAutoFit/>
          </a:bodyPr>
          <a:lstStyle/>
          <a:p>
            <a:pPr marL="13335" algn="l">
              <a:lnSpc>
                <a:spcPct val="100000"/>
              </a:lnSpc>
              <a:spcBef>
                <a:spcPts val="440"/>
              </a:spcBef>
              <a:buClrTx/>
              <a:buSzTx/>
              <a:buFontTx/>
            </a:pPr>
            <a:r>
              <a:rPr sz="850" b="1" spc="-35" dirty="0">
                <a:solidFill>
                  <a:srgbClr val="313130"/>
                </a:solidFill>
                <a:latin typeface="Arial" panose="020B0604020202020204" pitchFamily="34" charset="0"/>
                <a:cs typeface="Arial" panose="020B0604020202020204" pitchFamily="34" charset="0"/>
              </a:rPr>
              <a:t>Multicast</a:t>
            </a:r>
            <a:endParaRPr sz="850" b="1" spc="-35" dirty="0">
              <a:solidFill>
                <a:srgbClr val="313130"/>
              </a:solidFill>
              <a:latin typeface="Arial" panose="020B0604020202020204" pitchFamily="34" charset="0"/>
              <a:cs typeface="Arial" panose="020B0604020202020204" pitchFamily="34" charset="0"/>
            </a:endParaRPr>
          </a:p>
          <a:p>
            <a:pPr marL="150495" indent="-138430">
              <a:lnSpc>
                <a:spcPct val="100000"/>
              </a:lnSpc>
              <a:spcBef>
                <a:spcPts val="80"/>
              </a:spcBef>
              <a:buChar char="•"/>
              <a:tabLst>
                <a:tab pos="151130" algn="l"/>
              </a:tabLst>
            </a:pPr>
            <a:r>
              <a:rPr sz="850" spc="-10" dirty="0">
                <a:solidFill>
                  <a:srgbClr val="313130"/>
                </a:solidFill>
                <a:latin typeface="Arial" panose="020B0604020202020204" pitchFamily="34" charset="0"/>
                <a:cs typeface="Calibri" panose="020F0502020204030204"/>
              </a:rPr>
              <a:t>IGMP</a:t>
            </a:r>
            <a:r>
              <a:rPr sz="850" spc="-30" dirty="0">
                <a:solidFill>
                  <a:srgbClr val="313130"/>
                </a:solidFill>
                <a:latin typeface="Arial" panose="020B0604020202020204" pitchFamily="34" charset="0"/>
                <a:cs typeface="Calibri" panose="020F0502020204030204"/>
              </a:rPr>
              <a:t> </a:t>
            </a:r>
            <a:r>
              <a:rPr sz="850" spc="15" dirty="0">
                <a:solidFill>
                  <a:srgbClr val="313130"/>
                </a:solidFill>
                <a:latin typeface="Arial" panose="020B0604020202020204" pitchFamily="34" charset="0"/>
                <a:cs typeface="Calibri" panose="020F0502020204030204"/>
              </a:rPr>
              <a:t>snooping</a:t>
            </a:r>
            <a:endParaRPr sz="850" dirty="0">
              <a:latin typeface="Arial" panose="020B0604020202020204" pitchFamily="34" charset="0"/>
              <a:cs typeface="Calibri" panose="020F0502020204030204"/>
            </a:endParaRPr>
          </a:p>
          <a:p>
            <a:pPr marL="150495" indent="-138430">
              <a:lnSpc>
                <a:spcPct val="100000"/>
              </a:lnSpc>
              <a:spcBef>
                <a:spcPts val="85"/>
              </a:spcBef>
              <a:buChar char="•"/>
              <a:tabLst>
                <a:tab pos="151130" algn="l"/>
              </a:tabLst>
            </a:pPr>
            <a:r>
              <a:rPr lang="en-US" sz="850" spc="35" dirty="0">
                <a:solidFill>
                  <a:srgbClr val="313130"/>
                </a:solidFill>
                <a:latin typeface="Arial" panose="020B0604020202020204" pitchFamily="34" charset="0"/>
                <a:cs typeface="Calibri" panose="020F0502020204030204"/>
              </a:rPr>
              <a:t>8K</a:t>
            </a:r>
            <a:r>
              <a:rPr sz="850" spc="35"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IP </a:t>
            </a:r>
            <a:r>
              <a:rPr sz="850" spc="5" dirty="0">
                <a:solidFill>
                  <a:srgbClr val="313130"/>
                </a:solidFill>
                <a:latin typeface="Arial" panose="020B0604020202020204" pitchFamily="34" charset="0"/>
                <a:cs typeface="Calibri" panose="020F0502020204030204"/>
              </a:rPr>
              <a:t>Multicast</a:t>
            </a:r>
            <a:r>
              <a:rPr sz="850" spc="-145" dirty="0">
                <a:solidFill>
                  <a:srgbClr val="313130"/>
                </a:solidFill>
                <a:latin typeface="Arial" panose="020B0604020202020204" pitchFamily="34" charset="0"/>
                <a:cs typeface="Calibri" panose="020F0502020204030204"/>
              </a:rPr>
              <a:t> </a:t>
            </a:r>
            <a:r>
              <a:rPr sz="850" spc="5" dirty="0">
                <a:solidFill>
                  <a:srgbClr val="313130"/>
                </a:solidFill>
                <a:latin typeface="Arial" panose="020B0604020202020204" pitchFamily="34" charset="0"/>
                <a:cs typeface="Calibri" panose="020F0502020204030204"/>
              </a:rPr>
              <a:t>Groups</a:t>
            </a:r>
            <a:endParaRPr sz="850" dirty="0">
              <a:latin typeface="Arial" panose="020B0604020202020204" pitchFamily="34" charset="0"/>
              <a:cs typeface="Calibri" panose="020F0502020204030204"/>
            </a:endParaRPr>
          </a:p>
        </p:txBody>
      </p:sp>
      <p:sp>
        <p:nvSpPr>
          <p:cNvPr id="29" name="object 18"/>
          <p:cNvSpPr txBox="1"/>
          <p:nvPr/>
        </p:nvSpPr>
        <p:spPr>
          <a:xfrm>
            <a:off x="2889885" y="1259205"/>
            <a:ext cx="413385" cy="142875"/>
          </a:xfrm>
          <a:prstGeom prst="rect">
            <a:avLst/>
          </a:prstGeom>
        </p:spPr>
        <p:txBody>
          <a:bodyPr vert="horz" wrap="square" lIns="0" tIns="12700" rIns="0" bIns="0" rtlCol="0">
            <a:spAutoFit/>
          </a:bodyPr>
          <a:lstStyle/>
          <a:p>
            <a:pPr marL="13335" algn="l">
              <a:lnSpc>
                <a:spcPct val="100000"/>
              </a:lnSpc>
              <a:spcBef>
                <a:spcPts val="440"/>
              </a:spcBef>
              <a:buClrTx/>
              <a:buSzTx/>
              <a:buFontTx/>
            </a:pPr>
            <a:r>
              <a:rPr sz="850" b="1" spc="-35" dirty="0">
                <a:solidFill>
                  <a:srgbClr val="313130"/>
                </a:solidFill>
                <a:latin typeface="Arial" panose="020B0604020202020204" pitchFamily="34" charset="0"/>
                <a:cs typeface="Arial" panose="020B0604020202020204" pitchFamily="34" charset="0"/>
              </a:rPr>
              <a:t>DHCP</a:t>
            </a:r>
            <a:endParaRPr sz="850" b="1" spc="-35" dirty="0">
              <a:solidFill>
                <a:srgbClr val="313130"/>
              </a:solidFill>
              <a:latin typeface="Arial" panose="020B0604020202020204" pitchFamily="34" charset="0"/>
              <a:cs typeface="Arial" panose="020B0604020202020204" pitchFamily="34" charset="0"/>
            </a:endParaRPr>
          </a:p>
        </p:txBody>
      </p:sp>
      <p:sp>
        <p:nvSpPr>
          <p:cNvPr id="30" name="object 19"/>
          <p:cNvSpPr txBox="1"/>
          <p:nvPr/>
        </p:nvSpPr>
        <p:spPr>
          <a:xfrm>
            <a:off x="2861310" y="1383665"/>
            <a:ext cx="1754505" cy="436880"/>
          </a:xfrm>
          <a:prstGeom prst="rect">
            <a:avLst/>
          </a:prstGeom>
        </p:spPr>
        <p:txBody>
          <a:bodyPr vert="horz" wrap="square" lIns="0" tIns="23495" rIns="0" bIns="0" rtlCol="0">
            <a:spAutoFit/>
          </a:bodyPr>
          <a:lstStyle/>
          <a:p>
            <a:pPr marL="150495" indent="-138430">
              <a:lnSpc>
                <a:spcPct val="100000"/>
              </a:lnSpc>
              <a:spcBef>
                <a:spcPts val="185"/>
              </a:spcBef>
              <a:buChar char="•"/>
              <a:tabLst>
                <a:tab pos="151130" algn="l"/>
              </a:tabLst>
            </a:pPr>
            <a:r>
              <a:rPr sz="850" spc="25" dirty="0">
                <a:solidFill>
                  <a:srgbClr val="313130"/>
                </a:solidFill>
                <a:latin typeface="Arial" panose="020B0604020202020204" pitchFamily="34" charset="0"/>
                <a:cs typeface="Calibri" panose="020F0502020204030204"/>
              </a:rPr>
              <a:t>DHCP</a:t>
            </a:r>
            <a:r>
              <a:rPr sz="850" spc="-35"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server</a:t>
            </a:r>
            <a:endParaRPr sz="850" dirty="0">
              <a:latin typeface="Arial" panose="020B0604020202020204" pitchFamily="34" charset="0"/>
              <a:cs typeface="Calibri" panose="020F0502020204030204"/>
            </a:endParaRPr>
          </a:p>
          <a:p>
            <a:pPr marL="150495" indent="-138430">
              <a:lnSpc>
                <a:spcPct val="100000"/>
              </a:lnSpc>
              <a:spcBef>
                <a:spcPts val="80"/>
              </a:spcBef>
              <a:buChar char="•"/>
              <a:tabLst>
                <a:tab pos="151130" algn="l"/>
              </a:tabLst>
            </a:pPr>
            <a:r>
              <a:rPr sz="850" spc="25" dirty="0">
                <a:solidFill>
                  <a:srgbClr val="313130"/>
                </a:solidFill>
                <a:latin typeface="Arial" panose="020B0604020202020204" pitchFamily="34" charset="0"/>
                <a:cs typeface="Calibri" panose="020F0502020204030204"/>
              </a:rPr>
              <a:t>DHCP</a:t>
            </a:r>
            <a:r>
              <a:rPr sz="850" spc="-35" dirty="0">
                <a:solidFill>
                  <a:srgbClr val="313130"/>
                </a:solidFill>
                <a:latin typeface="Arial" panose="020B0604020202020204" pitchFamily="34" charset="0"/>
                <a:cs typeface="Calibri" panose="020F0502020204030204"/>
              </a:rPr>
              <a:t> </a:t>
            </a:r>
            <a:r>
              <a:rPr sz="850" spc="-5" dirty="0">
                <a:solidFill>
                  <a:srgbClr val="313130"/>
                </a:solidFill>
                <a:latin typeface="Arial" panose="020B0604020202020204" pitchFamily="34" charset="0"/>
                <a:cs typeface="Calibri" panose="020F0502020204030204"/>
              </a:rPr>
              <a:t>relay</a:t>
            </a:r>
            <a:endParaRPr sz="850" dirty="0">
              <a:latin typeface="Arial" panose="020B0604020202020204" pitchFamily="34" charset="0"/>
              <a:cs typeface="Calibri" panose="020F0502020204030204"/>
            </a:endParaRPr>
          </a:p>
          <a:p>
            <a:pPr marL="150495" indent="-138430">
              <a:lnSpc>
                <a:spcPct val="100000"/>
              </a:lnSpc>
              <a:spcBef>
                <a:spcPts val="85"/>
              </a:spcBef>
              <a:buChar char="•"/>
              <a:tabLst>
                <a:tab pos="151130" algn="l"/>
              </a:tabLst>
            </a:pPr>
            <a:r>
              <a:rPr sz="850" spc="25" dirty="0">
                <a:solidFill>
                  <a:srgbClr val="313130"/>
                </a:solidFill>
                <a:latin typeface="Arial" panose="020B0604020202020204" pitchFamily="34" charset="0"/>
                <a:cs typeface="Calibri" panose="020F0502020204030204"/>
              </a:rPr>
              <a:t>DHCP</a:t>
            </a:r>
            <a:r>
              <a:rPr sz="850" spc="-65" dirty="0">
                <a:solidFill>
                  <a:srgbClr val="313130"/>
                </a:solidFill>
                <a:latin typeface="Arial" panose="020B0604020202020204" pitchFamily="34" charset="0"/>
                <a:cs typeface="Calibri" panose="020F0502020204030204"/>
              </a:rPr>
              <a:t> </a:t>
            </a:r>
            <a:r>
              <a:rPr sz="850" spc="15" dirty="0">
                <a:solidFill>
                  <a:srgbClr val="313130"/>
                </a:solidFill>
                <a:latin typeface="Arial" panose="020B0604020202020204" pitchFamily="34" charset="0"/>
                <a:cs typeface="Calibri" panose="020F0502020204030204"/>
              </a:rPr>
              <a:t>snooping</a:t>
            </a:r>
            <a:endParaRPr sz="850" dirty="0">
              <a:latin typeface="Arial" panose="020B0604020202020204" pitchFamily="34" charset="0"/>
              <a:cs typeface="Calibri" panose="020F0502020204030204"/>
            </a:endParaRPr>
          </a:p>
        </p:txBody>
      </p:sp>
      <p:sp>
        <p:nvSpPr>
          <p:cNvPr id="31" name="object 10"/>
          <p:cNvSpPr txBox="1"/>
          <p:nvPr/>
        </p:nvSpPr>
        <p:spPr>
          <a:xfrm>
            <a:off x="505298" y="2912978"/>
            <a:ext cx="2069465" cy="1040541"/>
          </a:xfrm>
          <a:prstGeom prst="rect">
            <a:avLst/>
          </a:prstGeom>
        </p:spPr>
        <p:txBody>
          <a:bodyPr vert="horz" wrap="square" lIns="0" tIns="23495" rIns="0" bIns="0" rtlCol="0">
            <a:spAutoFit/>
          </a:bodyPr>
          <a:lstStyle/>
          <a:p>
            <a:pPr marL="150495" marR="43180" indent="-138430">
              <a:lnSpc>
                <a:spcPct val="108000"/>
              </a:lnSpc>
              <a:spcBef>
                <a:spcPts val="100"/>
              </a:spcBef>
              <a:buChar char="•"/>
              <a:tabLst>
                <a:tab pos="151130" algn="l"/>
              </a:tabLst>
            </a:pPr>
            <a:r>
              <a:rPr lang="en-US" sz="850" dirty="0">
                <a:solidFill>
                  <a:srgbClr val="313130"/>
                </a:solidFill>
                <a:latin typeface="Arial" panose="020B0604020202020204" pitchFamily="34" charset="0"/>
                <a:cs typeface="Calibri" panose="020F0502020204030204"/>
              </a:rPr>
              <a:t>Fan Group Control;</a:t>
            </a:r>
            <a:endParaRPr lang="en-US"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lang="en-US" sz="850" dirty="0">
                <a:solidFill>
                  <a:srgbClr val="313130"/>
                </a:solidFill>
                <a:latin typeface="Arial" panose="020B0604020202020204" pitchFamily="34" charset="0"/>
                <a:cs typeface="Calibri" panose="020F0502020204030204"/>
              </a:rPr>
              <a:t>Port Status monitoring and configuration management;</a:t>
            </a:r>
            <a:endParaRPr lang="en-US"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lang="en-US" sz="850" dirty="0">
                <a:solidFill>
                  <a:srgbClr val="313130"/>
                </a:solidFill>
                <a:latin typeface="Arial" panose="020B0604020202020204" pitchFamily="34" charset="0"/>
                <a:cs typeface="Calibri" panose="020F0502020204030204"/>
              </a:rPr>
              <a:t>Online ONU configuration and management;</a:t>
            </a:r>
            <a:endParaRPr lang="en-US" sz="850" dirty="0">
              <a:solidFill>
                <a:srgbClr val="313130"/>
              </a:solidFill>
              <a:latin typeface="Arial" panose="020B0604020202020204" pitchFamily="34" charset="0"/>
              <a:cs typeface="Calibri" panose="020F0502020204030204"/>
            </a:endParaRPr>
          </a:p>
          <a:p>
            <a:pPr marL="150495" marR="43180" indent="-138430">
              <a:lnSpc>
                <a:spcPct val="108000"/>
              </a:lnSpc>
              <a:spcBef>
                <a:spcPts val="100"/>
              </a:spcBef>
              <a:buChar char="•"/>
              <a:tabLst>
                <a:tab pos="151130" algn="l"/>
              </a:tabLst>
            </a:pPr>
            <a:r>
              <a:rPr lang="en-US" sz="850" dirty="0">
                <a:solidFill>
                  <a:srgbClr val="313130"/>
                </a:solidFill>
                <a:latin typeface="Arial" panose="020B0604020202020204" pitchFamily="34" charset="0"/>
                <a:cs typeface="Calibri" panose="020F0502020204030204"/>
              </a:rPr>
              <a:t>User management, Alarm management</a:t>
            </a:r>
            <a:endParaRPr lang="en-US" sz="850" dirty="0">
              <a:solidFill>
                <a:srgbClr val="313130"/>
              </a:solidFill>
              <a:latin typeface="Arial" panose="020B0604020202020204" pitchFamily="34" charset="0"/>
              <a:cs typeface="Calibri" panose="020F0502020204030204"/>
            </a:endParaRPr>
          </a:p>
        </p:txBody>
      </p:sp>
      <p:sp>
        <p:nvSpPr>
          <p:cNvPr id="32" name="object 14"/>
          <p:cNvSpPr txBox="1"/>
          <p:nvPr/>
        </p:nvSpPr>
        <p:spPr>
          <a:xfrm>
            <a:off x="2863850" y="1842135"/>
            <a:ext cx="1059180" cy="142875"/>
          </a:xfrm>
          <a:prstGeom prst="rect">
            <a:avLst/>
          </a:prstGeom>
        </p:spPr>
        <p:txBody>
          <a:bodyPr vert="horz" wrap="square" lIns="0" tIns="12700" rIns="0" bIns="0" rtlCol="0">
            <a:spAutoFit/>
          </a:bodyPr>
          <a:lstStyle/>
          <a:p>
            <a:pPr marL="13335" algn="l">
              <a:lnSpc>
                <a:spcPct val="100000"/>
              </a:lnSpc>
              <a:spcBef>
                <a:spcPts val="440"/>
              </a:spcBef>
              <a:buClrTx/>
              <a:buSzTx/>
              <a:buFontTx/>
            </a:pPr>
            <a:r>
              <a:rPr sz="850" b="1" spc="-35" dirty="0">
                <a:solidFill>
                  <a:srgbClr val="313130"/>
                </a:solidFill>
                <a:latin typeface="Arial" panose="020B0604020202020204" pitchFamily="34" charset="0"/>
                <a:cs typeface="Arial" panose="020B0604020202020204" pitchFamily="34" charset="0"/>
              </a:rPr>
              <a:t>Layer 3 Features  </a:t>
            </a:r>
            <a:endParaRPr sz="850" b="1" spc="-35" dirty="0">
              <a:solidFill>
                <a:srgbClr val="313130"/>
              </a:solidFill>
              <a:latin typeface="Arial" panose="020B0604020202020204" pitchFamily="34" charset="0"/>
              <a:cs typeface="Arial" panose="020B0604020202020204" pitchFamily="34" charset="0"/>
            </a:endParaRPr>
          </a:p>
        </p:txBody>
      </p:sp>
      <p:sp>
        <p:nvSpPr>
          <p:cNvPr id="33" name="object 19"/>
          <p:cNvSpPr txBox="1"/>
          <p:nvPr/>
        </p:nvSpPr>
        <p:spPr>
          <a:xfrm>
            <a:off x="2863850" y="1993900"/>
            <a:ext cx="1887855" cy="936795"/>
          </a:xfrm>
          <a:prstGeom prst="rect">
            <a:avLst/>
          </a:prstGeom>
        </p:spPr>
        <p:txBody>
          <a:bodyPr vert="horz" wrap="square" lIns="0" tIns="23495" rIns="0" bIns="0" rtlCol="0">
            <a:spAutoFit/>
          </a:bodyPr>
          <a:lstStyle/>
          <a:p>
            <a:pPr marL="150495" indent="-138430">
              <a:lnSpc>
                <a:spcPct val="100000"/>
              </a:lnSpc>
              <a:spcBef>
                <a:spcPts val="185"/>
              </a:spcBef>
              <a:buChar char="•"/>
              <a:tabLst>
                <a:tab pos="151130" algn="l"/>
              </a:tabLst>
            </a:pPr>
            <a:r>
              <a:rPr sz="850" dirty="0">
                <a:solidFill>
                  <a:srgbClr val="313130"/>
                </a:solidFill>
                <a:latin typeface="Arial" panose="020B0604020202020204" pitchFamily="34" charset="0"/>
                <a:cs typeface="Calibri" panose="020F0502020204030204"/>
              </a:rPr>
              <a:t>A</a:t>
            </a:r>
            <a:r>
              <a:rPr lang="en-US" sz="850" dirty="0">
                <a:solidFill>
                  <a:srgbClr val="313130"/>
                </a:solidFill>
                <a:latin typeface="Arial" panose="020B0604020202020204" pitchFamily="34" charset="0"/>
                <a:cs typeface="Calibri" panose="020F0502020204030204"/>
              </a:rPr>
              <a:t>RP</a:t>
            </a:r>
            <a:r>
              <a:rPr sz="850" dirty="0">
                <a:solidFill>
                  <a:srgbClr val="313130"/>
                </a:solidFill>
                <a:latin typeface="Arial" panose="020B0604020202020204" pitchFamily="34" charset="0"/>
                <a:cs typeface="Calibri" panose="020F0502020204030204"/>
              </a:rPr>
              <a:t> proxy</a:t>
            </a:r>
            <a:endParaRPr sz="850" dirty="0">
              <a:solidFill>
                <a:srgbClr val="313130"/>
              </a:solidFill>
              <a:latin typeface="Arial" panose="020B0604020202020204" pitchFamily="34" charset="0"/>
              <a:cs typeface="Calibri" panose="020F0502020204030204"/>
            </a:endParaRPr>
          </a:p>
          <a:p>
            <a:pPr marL="150495" indent="-138430">
              <a:lnSpc>
                <a:spcPct val="100000"/>
              </a:lnSpc>
              <a:spcBef>
                <a:spcPts val="185"/>
              </a:spcBef>
              <a:buChar char="•"/>
              <a:tabLst>
                <a:tab pos="151130" algn="l"/>
              </a:tabLst>
            </a:pPr>
            <a:r>
              <a:rPr sz="850" dirty="0">
                <a:solidFill>
                  <a:srgbClr val="313130"/>
                </a:solidFill>
                <a:latin typeface="Arial" panose="020B0604020202020204" pitchFamily="34" charset="0"/>
                <a:cs typeface="Calibri" panose="020F0502020204030204"/>
              </a:rPr>
              <a:t>Static route</a:t>
            </a:r>
            <a:endParaRPr sz="850" dirty="0">
              <a:solidFill>
                <a:srgbClr val="313130"/>
              </a:solidFill>
              <a:latin typeface="Arial" panose="020B0604020202020204" pitchFamily="34" charset="0"/>
              <a:cs typeface="Calibri" panose="020F0502020204030204"/>
            </a:endParaRPr>
          </a:p>
          <a:p>
            <a:pPr marL="150495" indent="-138430">
              <a:lnSpc>
                <a:spcPct val="100000"/>
              </a:lnSpc>
              <a:spcBef>
                <a:spcPts val="185"/>
              </a:spcBef>
              <a:buChar char="•"/>
              <a:tabLst>
                <a:tab pos="151130" algn="l"/>
              </a:tabLst>
            </a:pPr>
            <a:r>
              <a:rPr lang="en-US" sz="850" dirty="0">
                <a:solidFill>
                  <a:srgbClr val="313130"/>
                </a:solidFill>
                <a:latin typeface="Arial" panose="020B0604020202020204" pitchFamily="34" charset="0"/>
                <a:cs typeface="Calibri" panose="020F0502020204030204"/>
              </a:rPr>
              <a:t>4K</a:t>
            </a:r>
            <a:r>
              <a:rPr sz="850" dirty="0">
                <a:solidFill>
                  <a:srgbClr val="313130"/>
                </a:solidFill>
                <a:latin typeface="Arial" panose="020B0604020202020204" pitchFamily="34" charset="0"/>
                <a:cs typeface="Calibri" panose="020F0502020204030204"/>
              </a:rPr>
              <a:t> hardware Host Routes</a:t>
            </a:r>
            <a:endParaRPr sz="850" dirty="0">
              <a:solidFill>
                <a:srgbClr val="313130"/>
              </a:solidFill>
              <a:latin typeface="Arial" panose="020B0604020202020204" pitchFamily="34" charset="0"/>
              <a:cs typeface="Calibri" panose="020F0502020204030204"/>
            </a:endParaRPr>
          </a:p>
          <a:p>
            <a:pPr marL="150495" indent="-138430">
              <a:lnSpc>
                <a:spcPct val="100000"/>
              </a:lnSpc>
              <a:spcBef>
                <a:spcPts val="185"/>
              </a:spcBef>
              <a:buChar char="•"/>
              <a:tabLst>
                <a:tab pos="151130" algn="l"/>
              </a:tabLst>
            </a:pPr>
            <a:r>
              <a:rPr lang="en-US" sz="850" dirty="0">
                <a:solidFill>
                  <a:srgbClr val="313130"/>
                </a:solidFill>
                <a:latin typeface="Arial" panose="020B0604020202020204" pitchFamily="34" charset="0"/>
                <a:cs typeface="Calibri" panose="020F0502020204030204"/>
              </a:rPr>
              <a:t>16K</a:t>
            </a:r>
            <a:r>
              <a:rPr sz="850" dirty="0">
                <a:solidFill>
                  <a:srgbClr val="313130"/>
                </a:solidFill>
                <a:latin typeface="Arial" panose="020B0604020202020204" pitchFamily="34" charset="0"/>
                <a:cs typeface="Calibri" panose="020F0502020204030204"/>
              </a:rPr>
              <a:t> hardware Subnet Routes</a:t>
            </a:r>
            <a:endParaRPr sz="850" dirty="0">
              <a:solidFill>
                <a:srgbClr val="313130"/>
              </a:solidFill>
              <a:latin typeface="Arial" panose="020B0604020202020204" pitchFamily="34" charset="0"/>
              <a:cs typeface="Calibri" panose="020F0502020204030204"/>
            </a:endParaRPr>
          </a:p>
          <a:p>
            <a:pPr marL="150495" indent="-138430">
              <a:lnSpc>
                <a:spcPct val="100000"/>
              </a:lnSpc>
              <a:spcBef>
                <a:spcPts val="185"/>
              </a:spcBef>
              <a:buChar char="•"/>
              <a:tabLst>
                <a:tab pos="151130" algn="l"/>
              </a:tabLst>
            </a:pPr>
            <a:r>
              <a:rPr sz="850" dirty="0">
                <a:solidFill>
                  <a:srgbClr val="313130"/>
                </a:solidFill>
                <a:latin typeface="Arial" panose="020B0604020202020204" pitchFamily="34" charset="0"/>
                <a:cs typeface="Calibri" panose="020F0502020204030204"/>
              </a:rPr>
              <a:t>Support RIPv1/v2,</a:t>
            </a:r>
            <a:r>
              <a:rPr lang="en-US" sz="850"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OSPFv2</a:t>
            </a:r>
            <a:endParaRPr sz="850" dirty="0">
              <a:solidFill>
                <a:srgbClr val="313130"/>
              </a:solidFill>
              <a:latin typeface="Arial" panose="020B0604020202020204" pitchFamily="34" charset="0"/>
              <a:cs typeface="Calibri" panose="020F0502020204030204"/>
            </a:endParaRPr>
          </a:p>
          <a:p>
            <a:pPr marL="150495" indent="-138430">
              <a:lnSpc>
                <a:spcPct val="100000"/>
              </a:lnSpc>
              <a:spcBef>
                <a:spcPts val="185"/>
              </a:spcBef>
              <a:buChar char="•"/>
              <a:tabLst>
                <a:tab pos="151130" algn="l"/>
              </a:tabLst>
            </a:pPr>
            <a:r>
              <a:rPr sz="850" dirty="0">
                <a:solidFill>
                  <a:srgbClr val="313130"/>
                </a:solidFill>
                <a:latin typeface="Arial" panose="020B0604020202020204" pitchFamily="34" charset="0"/>
                <a:cs typeface="Calibri" panose="020F0502020204030204"/>
              </a:rPr>
              <a:t>Support </a:t>
            </a:r>
            <a:r>
              <a:rPr sz="850" dirty="0" err="1">
                <a:solidFill>
                  <a:srgbClr val="313130"/>
                </a:solidFill>
                <a:latin typeface="Arial" panose="020B0604020202020204" pitchFamily="34" charset="0"/>
                <a:cs typeface="Calibri" panose="020F0502020204030204"/>
              </a:rPr>
              <a:t>PPPoE</a:t>
            </a:r>
            <a:r>
              <a:rPr sz="850" dirty="0">
                <a:solidFill>
                  <a:srgbClr val="313130"/>
                </a:solidFill>
                <a:latin typeface="Arial" panose="020B0604020202020204" pitchFamily="34" charset="0"/>
                <a:cs typeface="Calibri" panose="020F0502020204030204"/>
              </a:rPr>
              <a:t>+</a:t>
            </a:r>
            <a:endParaRPr sz="850" dirty="0">
              <a:solidFill>
                <a:srgbClr val="313130"/>
              </a:solidFill>
              <a:latin typeface="Arial" panose="020B0604020202020204" pitchFamily="34" charset="0"/>
              <a:cs typeface="Calibri" panose="020F0502020204030204"/>
            </a:endParaRPr>
          </a:p>
        </p:txBody>
      </p:sp>
      <p:sp>
        <p:nvSpPr>
          <p:cNvPr id="34" name="object 6"/>
          <p:cNvSpPr/>
          <p:nvPr/>
        </p:nvSpPr>
        <p:spPr>
          <a:xfrm>
            <a:off x="5002841" y="879631"/>
            <a:ext cx="0" cy="5040000"/>
          </a:xfrm>
          <a:custGeom>
            <a:avLst/>
            <a:gdLst/>
            <a:ahLst/>
            <a:cxnLst/>
            <a:rect l="l" t="t" r="r" b="b"/>
            <a:pathLst>
              <a:path h="2740659">
                <a:moveTo>
                  <a:pt x="0" y="0"/>
                </a:moveTo>
                <a:lnTo>
                  <a:pt x="0" y="2740075"/>
                </a:lnTo>
              </a:path>
            </a:pathLst>
          </a:custGeom>
          <a:ln w="6350">
            <a:solidFill>
              <a:srgbClr val="686867"/>
            </a:solidFill>
          </a:ln>
        </p:spPr>
        <p:txBody>
          <a:bodyPr wrap="square" lIns="0" tIns="0" rIns="0" bIns="0" rtlCol="0"/>
          <a:lstStyle/>
          <a:p/>
        </p:txBody>
      </p:sp>
      <p:graphicFrame>
        <p:nvGraphicFramePr>
          <p:cNvPr id="35" name="object 13"/>
          <p:cNvGraphicFramePr>
            <a:graphicFrameLocks noGrp="1"/>
          </p:cNvGraphicFramePr>
          <p:nvPr>
            <p:custDataLst>
              <p:tags r:id="rId1"/>
            </p:custDataLst>
          </p:nvPr>
        </p:nvGraphicFramePr>
        <p:xfrm>
          <a:off x="514985" y="6032500"/>
          <a:ext cx="6657975" cy="4152900"/>
        </p:xfrm>
        <a:graphic>
          <a:graphicData uri="http://schemas.openxmlformats.org/drawingml/2006/table">
            <a:tbl>
              <a:tblPr firstRow="1" bandRow="1">
                <a:tableStyleId>{2D5ABB26-0587-4C30-8999-92F81FD0307C}</a:tableStyleId>
              </a:tblPr>
              <a:tblGrid>
                <a:gridCol w="1237615"/>
                <a:gridCol w="1614805"/>
                <a:gridCol w="3805555"/>
              </a:tblGrid>
              <a:tr h="201930">
                <a:tc gridSpan="2">
                  <a:txBody>
                    <a:bodyPr/>
                    <a:lstStyle/>
                    <a:p>
                      <a:pPr marL="400050" algn="ctr">
                        <a:lnSpc>
                          <a:spcPct val="100000"/>
                        </a:lnSpc>
                        <a:spcBef>
                          <a:spcPts val="220"/>
                        </a:spcBef>
                      </a:pPr>
                      <a:r>
                        <a:rPr sz="900" b="1" spc="-60" dirty="0">
                          <a:solidFill>
                            <a:schemeClr val="bg1"/>
                          </a:solidFill>
                          <a:latin typeface="Arial" panose="020B0604020202020204" pitchFamily="34" charset="0"/>
                          <a:cs typeface="Arial" panose="020B0604020202020204" pitchFamily="34" charset="0"/>
                        </a:rPr>
                        <a:t>Item</a:t>
                      </a:r>
                      <a:endParaRPr sz="900" b="1" spc="-60" dirty="0">
                        <a:solidFill>
                          <a:schemeClr val="bg1"/>
                        </a:solidFill>
                        <a:latin typeface="Arial" panose="020B0604020202020204" pitchFamily="34" charset="0"/>
                        <a:cs typeface="Arial" panose="020B0604020202020204" pitchFamily="34" charset="0"/>
                      </a:endParaRPr>
                    </a:p>
                  </a:txBody>
                  <a:tcPr marL="0" marR="0" marT="2794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50000"/>
                      </a:schemeClr>
                    </a:solidFill>
                  </a:tcPr>
                </a:tc>
                <a:tc hMerge="1">
                  <a:tcPr marL="0" marR="0" marT="0" marB="0"/>
                </a:tc>
                <a:tc>
                  <a:txBody>
                    <a:bodyPr/>
                    <a:lstStyle/>
                    <a:p>
                      <a:pPr marL="192405">
                        <a:lnSpc>
                          <a:spcPct val="100000"/>
                        </a:lnSpc>
                        <a:spcBef>
                          <a:spcPts val="220"/>
                        </a:spcBef>
                      </a:pPr>
                      <a:r>
                        <a:rPr lang="en-US" sz="900" b="1" spc="-40" dirty="0">
                          <a:solidFill>
                            <a:schemeClr val="bg1"/>
                          </a:solidFill>
                          <a:latin typeface="Arial" panose="020B0604020202020204" pitchFamily="34" charset="0"/>
                          <a:cs typeface="Arial" panose="020B0604020202020204" pitchFamily="34" charset="0"/>
                        </a:rPr>
                        <a:t>V</a:t>
                      </a:r>
                      <a:r>
                        <a:rPr lang="en-US" altLang="zh-CN" sz="900" b="1" spc="-40" dirty="0">
                          <a:solidFill>
                            <a:schemeClr val="bg1"/>
                          </a:solidFill>
                          <a:latin typeface="Arial" panose="020B0604020202020204" pitchFamily="34" charset="0"/>
                          <a:cs typeface="Arial" panose="020B0604020202020204" pitchFamily="34" charset="0"/>
                        </a:rPr>
                        <a:t>3</a:t>
                      </a:r>
                      <a:r>
                        <a:rPr lang="en-US" sz="900" b="1" spc="-40" dirty="0">
                          <a:solidFill>
                            <a:schemeClr val="bg1"/>
                          </a:solidFill>
                          <a:latin typeface="Arial" panose="020B0604020202020204" pitchFamily="34" charset="0"/>
                          <a:cs typeface="Arial" panose="020B0604020202020204" pitchFamily="34" charset="0"/>
                        </a:rPr>
                        <a:t>600D8</a:t>
                      </a:r>
                      <a:endParaRPr lang="en-US" sz="900" b="1" spc="-40" dirty="0">
                        <a:solidFill>
                          <a:schemeClr val="bg1"/>
                        </a:solidFill>
                        <a:latin typeface="Arial" panose="020B0604020202020204" pitchFamily="34" charset="0"/>
                        <a:cs typeface="Arial" panose="020B0604020202020204" pitchFamily="34" charset="0"/>
                      </a:endParaRPr>
                    </a:p>
                  </a:txBody>
                  <a:tcPr marL="0" marR="0" marT="2794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50000"/>
                      </a:schemeClr>
                    </a:solidFill>
                  </a:tcPr>
                </a:tc>
              </a:tr>
              <a:tr h="191135">
                <a:tc gridSpan="2">
                  <a:txBody>
                    <a:bodyPr/>
                    <a:lstStyle/>
                    <a:p>
                      <a:pPr marL="215900" algn="l" eaLnBrk="1" fontAlgn="auto" latinLnBrk="0" hangingPunct="1">
                        <a:lnSpc>
                          <a:spcPct val="100000"/>
                        </a:lnSpc>
                        <a:spcBef>
                          <a:spcPts val="225"/>
                        </a:spcBef>
                        <a:buClrTx/>
                        <a:buSzTx/>
                        <a:buFontTx/>
                        <a:buNone/>
                      </a:pPr>
                      <a:r>
                        <a:rPr sz="850" spc="-10" dirty="0">
                          <a:solidFill>
                            <a:srgbClr val="313130"/>
                          </a:solidFill>
                          <a:latin typeface="Arial" panose="020B0604020202020204" pitchFamily="34" charset="0"/>
                          <a:cs typeface="Calibri" panose="020F0502020204030204"/>
                          <a:sym typeface="+mn-ea"/>
                        </a:rPr>
                        <a:t>Backplane Bandwidth (Gbps)</a:t>
                      </a:r>
                      <a:endParaRPr sz="850" spc="-10" dirty="0">
                        <a:solidFill>
                          <a:srgbClr val="313130"/>
                        </a:solidFill>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hMerge="1">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algn="l" eaLnBrk="1" fontAlgn="auto" latinLnBrk="0" hangingPunct="1">
                        <a:lnSpc>
                          <a:spcPct val="100000"/>
                        </a:lnSpc>
                        <a:spcBef>
                          <a:spcPts val="140"/>
                        </a:spcBef>
                        <a:buClrTx/>
                        <a:buSzTx/>
                        <a:buFontTx/>
                        <a:buNone/>
                      </a:pPr>
                      <a:r>
                        <a:rPr lang="en-US" sz="850" spc="-30" dirty="0">
                          <a:solidFill>
                            <a:srgbClr val="313130"/>
                          </a:solidFill>
                          <a:latin typeface="Arial" panose="020B0604020202020204" pitchFamily="34" charset="0"/>
                          <a:ea typeface="+mn-ea"/>
                          <a:cs typeface="Calibri" panose="020F0502020204030204"/>
                        </a:rPr>
                        <a:t>880</a:t>
                      </a:r>
                      <a:endParaRPr lang="en-US" sz="850" spc="-30" dirty="0">
                        <a:solidFill>
                          <a:srgbClr val="313130"/>
                        </a:solidFill>
                        <a:latin typeface="Arial" panose="020B0604020202020204" pitchFamily="34" charset="0"/>
                        <a:ea typeface="+mn-ea"/>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r>
              <a:tr h="191135">
                <a:tc gridSpan="2">
                  <a:txBody>
                    <a:bodyPr/>
                    <a:lstStyle/>
                    <a:p>
                      <a:pPr marL="215900" algn="l" eaLnBrk="1" fontAlgn="auto" latinLnBrk="0" hangingPunct="1">
                        <a:lnSpc>
                          <a:spcPct val="100000"/>
                        </a:lnSpc>
                        <a:spcBef>
                          <a:spcPts val="225"/>
                        </a:spcBef>
                        <a:buClrTx/>
                        <a:buSzTx/>
                        <a:buFontTx/>
                        <a:buNone/>
                      </a:pPr>
                      <a:r>
                        <a:rPr sz="850" spc="-10" dirty="0">
                          <a:solidFill>
                            <a:srgbClr val="313130"/>
                          </a:solidFill>
                          <a:latin typeface="Arial" panose="020B0604020202020204" pitchFamily="34" charset="0"/>
                          <a:cs typeface="Calibri" panose="020F0502020204030204"/>
                          <a:sym typeface="+mn-ea"/>
                        </a:rPr>
                        <a:t>Port Forwarding Rate(Mpps)</a:t>
                      </a:r>
                      <a:endParaRPr sz="850" spc="-10" dirty="0">
                        <a:solidFill>
                          <a:srgbClr val="313130"/>
                        </a:solidFill>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rgbClr val="F2F2F2"/>
                    </a:solidFill>
                  </a:tcPr>
                </a:tc>
                <a:tc hMerge="1">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algn="l" eaLnBrk="1" fontAlgn="auto" latinLnBrk="0" hangingPunct="1">
                        <a:lnSpc>
                          <a:spcPct val="100000"/>
                        </a:lnSpc>
                        <a:spcBef>
                          <a:spcPts val="140"/>
                        </a:spcBef>
                        <a:buClrTx/>
                        <a:buSzTx/>
                        <a:buFontTx/>
                        <a:buNone/>
                      </a:pPr>
                      <a:r>
                        <a:rPr lang="en-US" altLang="zh-CN" sz="850" spc="-30" dirty="0">
                          <a:solidFill>
                            <a:srgbClr val="313130"/>
                          </a:solidFill>
                          <a:latin typeface="Arial" panose="020B0604020202020204" pitchFamily="34" charset="0"/>
                          <a:ea typeface="+mn-ea"/>
                          <a:cs typeface="Calibri" panose="020F0502020204030204"/>
                        </a:rPr>
                        <a:t>523.776</a:t>
                      </a:r>
                      <a:endParaRPr lang="en-US" sz="850" spc="-30" dirty="0">
                        <a:solidFill>
                          <a:srgbClr val="313130"/>
                        </a:solidFill>
                        <a:latin typeface="Arial" panose="020B0604020202020204" pitchFamily="34" charset="0"/>
                        <a:ea typeface="+mn-ea"/>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rgbClr val="F2F2F2"/>
                    </a:solidFill>
                  </a:tcPr>
                </a:tc>
              </a:tr>
              <a:tr h="191135">
                <a:tc>
                  <a:txBody>
                    <a:bodyPr/>
                    <a:lstStyle/>
                    <a:p>
                      <a:pPr marL="215900" eaLnBrk="1" fontAlgn="auto" latinLnBrk="0" hangingPunct="1">
                        <a:lnSpc>
                          <a:spcPct val="100000"/>
                        </a:lnSpc>
                        <a:spcBef>
                          <a:spcPts val="200"/>
                        </a:spcBef>
                      </a:pPr>
                      <a:r>
                        <a:rPr sz="850" spc="20" dirty="0">
                          <a:solidFill>
                            <a:srgbClr val="313130"/>
                          </a:solidFill>
                          <a:latin typeface="Arial" panose="020B0604020202020204" pitchFamily="34" charset="0"/>
                          <a:cs typeface="Calibri" panose="020F0502020204030204"/>
                        </a:rPr>
                        <a:t>Chassis</a:t>
                      </a:r>
                      <a:endParaRPr sz="850" spc="20" dirty="0">
                        <a:solidFill>
                          <a:srgbClr val="313130"/>
                        </a:solidFill>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eaLnBrk="1" fontAlgn="auto" latinLnBrk="0" hangingPunct="1">
                        <a:lnSpc>
                          <a:spcPct val="100000"/>
                        </a:lnSpc>
                        <a:spcBef>
                          <a:spcPts val="200"/>
                        </a:spcBef>
                      </a:pPr>
                      <a:r>
                        <a:rPr sz="850" spc="20" dirty="0">
                          <a:solidFill>
                            <a:srgbClr val="313130"/>
                          </a:solidFill>
                          <a:latin typeface="Arial" panose="020B0604020202020204" pitchFamily="34" charset="0"/>
                          <a:cs typeface="Calibri" panose="020F0502020204030204"/>
                        </a:rPr>
                        <a:t>Rack</a:t>
                      </a:r>
                      <a:endParaRPr sz="850" spc="20" dirty="0">
                        <a:solidFill>
                          <a:srgbClr val="313130"/>
                        </a:solidFill>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eaLnBrk="1" fontAlgn="auto" latinLnBrk="0" hangingPunct="1">
                        <a:lnSpc>
                          <a:spcPct val="100000"/>
                        </a:lnSpc>
                        <a:spcBef>
                          <a:spcPts val="200"/>
                        </a:spcBef>
                      </a:pPr>
                      <a:r>
                        <a:rPr sz="850" spc="15" dirty="0">
                          <a:solidFill>
                            <a:srgbClr val="313130"/>
                          </a:solidFill>
                          <a:latin typeface="Arial" panose="020B0604020202020204" pitchFamily="34" charset="0"/>
                          <a:cs typeface="Calibri" panose="020F0502020204030204"/>
                        </a:rPr>
                        <a:t>1U</a:t>
                      </a:r>
                      <a:r>
                        <a:rPr sz="850" spc="-30" dirty="0">
                          <a:solidFill>
                            <a:srgbClr val="313130"/>
                          </a:solidFill>
                          <a:latin typeface="Arial" panose="020B0604020202020204" pitchFamily="34" charset="0"/>
                          <a:cs typeface="Calibri" panose="020F0502020204030204"/>
                        </a:rPr>
                        <a:t> </a:t>
                      </a:r>
                      <a:r>
                        <a:rPr sz="850" spc="35" dirty="0">
                          <a:solidFill>
                            <a:srgbClr val="313130"/>
                          </a:solidFill>
                          <a:latin typeface="Arial" panose="020B0604020202020204" pitchFamily="34" charset="0"/>
                          <a:cs typeface="Calibri" panose="020F0502020204030204"/>
                        </a:rPr>
                        <a:t>19</a:t>
                      </a:r>
                      <a:r>
                        <a:rPr sz="850" spc="-25" dirty="0">
                          <a:solidFill>
                            <a:srgbClr val="313130"/>
                          </a:solidFill>
                          <a:latin typeface="Arial" panose="020B0604020202020204" pitchFamily="34" charset="0"/>
                          <a:cs typeface="Calibri" panose="020F0502020204030204"/>
                        </a:rPr>
                        <a:t> </a:t>
                      </a:r>
                      <a:r>
                        <a:rPr sz="850" spc="15" dirty="0">
                          <a:solidFill>
                            <a:srgbClr val="313130"/>
                          </a:solidFill>
                          <a:latin typeface="Arial" panose="020B0604020202020204" pitchFamily="34" charset="0"/>
                          <a:cs typeface="Calibri" panose="020F0502020204030204"/>
                        </a:rPr>
                        <a:t>inch</a:t>
                      </a:r>
                      <a:r>
                        <a:rPr sz="850" spc="-25" dirty="0">
                          <a:solidFill>
                            <a:srgbClr val="313130"/>
                          </a:solidFill>
                          <a:latin typeface="Arial" panose="020B0604020202020204" pitchFamily="34" charset="0"/>
                          <a:cs typeface="Calibri" panose="020F0502020204030204"/>
                        </a:rPr>
                        <a:t> </a:t>
                      </a:r>
                      <a:r>
                        <a:rPr sz="850" spc="10" dirty="0">
                          <a:solidFill>
                            <a:srgbClr val="313130"/>
                          </a:solidFill>
                          <a:latin typeface="Arial" panose="020B0604020202020204" pitchFamily="34" charset="0"/>
                          <a:cs typeface="Calibri" panose="020F0502020204030204"/>
                        </a:rPr>
                        <a:t>standard</a:t>
                      </a:r>
                      <a:r>
                        <a:rPr sz="850" spc="-30" dirty="0">
                          <a:solidFill>
                            <a:srgbClr val="313130"/>
                          </a:solidFill>
                          <a:latin typeface="Arial" panose="020B0604020202020204" pitchFamily="34" charset="0"/>
                          <a:cs typeface="Calibri" panose="020F0502020204030204"/>
                        </a:rPr>
                        <a:t> </a:t>
                      </a:r>
                      <a:r>
                        <a:rPr sz="850" spc="-5" dirty="0">
                          <a:solidFill>
                            <a:srgbClr val="313130"/>
                          </a:solidFill>
                          <a:latin typeface="Arial" panose="020B0604020202020204" pitchFamily="34" charset="0"/>
                          <a:cs typeface="Calibri" panose="020F0502020204030204"/>
                        </a:rPr>
                        <a:t>box</a:t>
                      </a:r>
                      <a:endParaRPr sz="850" dirty="0">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r>
              <a:tr h="170180">
                <a:tc rowSpan="4">
                  <a:txBody>
                    <a:bodyPr/>
                    <a:lstStyle/>
                    <a:p>
                      <a:pPr marL="215900" algn="l" eaLnBrk="1" fontAlgn="auto" latinLnBrk="0" hangingPunct="1">
                        <a:lnSpc>
                          <a:spcPct val="100000"/>
                        </a:lnSpc>
                        <a:buNone/>
                      </a:pPr>
                      <a:r>
                        <a:rPr lang="en-US" sz="850" spc="15" dirty="0">
                          <a:solidFill>
                            <a:srgbClr val="313130"/>
                          </a:solidFill>
                          <a:latin typeface="Arial" panose="020B0604020202020204" pitchFamily="34" charset="0"/>
                          <a:cs typeface="Calibri" panose="020F0502020204030204"/>
                        </a:rPr>
                        <a:t> Uplink Port</a:t>
                      </a:r>
                      <a:endParaRPr lang="en-US" sz="850" spc="15" dirty="0">
                        <a:solidFill>
                          <a:srgbClr val="313130"/>
                        </a:solidFill>
                        <a:latin typeface="Arial" panose="020B0604020202020204" pitchFamily="34" charset="0"/>
                        <a:cs typeface="Calibri" panose="020F0502020204030204"/>
                      </a:endParaRPr>
                    </a:p>
                  </a:txBody>
                  <a:tcPr marL="0" marR="0" marT="6985" marB="0" anchor="ctr">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115"/>
                        </a:spcBef>
                      </a:pPr>
                      <a:r>
                        <a:rPr sz="850" spc="20" dirty="0">
                          <a:solidFill>
                            <a:srgbClr val="313130"/>
                          </a:solidFill>
                          <a:latin typeface="Arial" panose="020B0604020202020204" pitchFamily="34" charset="0"/>
                          <a:cs typeface="Calibri" panose="020F0502020204030204"/>
                          <a:sym typeface="+mn-ea"/>
                        </a:rPr>
                        <a:t>QTY</a:t>
                      </a:r>
                      <a:endParaRPr lang="zh-CN" altLang="en-US" sz="850" spc="20" dirty="0">
                        <a:solidFill>
                          <a:srgbClr val="313130"/>
                        </a:solidFill>
                        <a:latin typeface="Arial" panose="020B0604020202020204" pitchFamily="34" charset="0"/>
                        <a:cs typeface="Calibri" panose="020F0502020204030204"/>
                        <a:sym typeface="+mn-ea"/>
                      </a:endParaRPr>
                    </a:p>
                  </a:txBody>
                  <a:tcPr marL="0" marR="0" marT="177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140"/>
                        </a:spcBef>
                        <a:buNone/>
                      </a:pPr>
                      <a:r>
                        <a:rPr lang="en-US" altLang="en-US" sz="850" spc="-30" dirty="0">
                          <a:solidFill>
                            <a:srgbClr val="313130"/>
                          </a:solidFill>
                          <a:latin typeface="Arial" panose="020B0604020202020204" pitchFamily="34" charset="0"/>
                          <a:ea typeface="+mn-ea"/>
                          <a:cs typeface="Calibri" panose="020F0502020204030204"/>
                        </a:rPr>
                        <a:t>6</a:t>
                      </a:r>
                      <a:endParaRPr lang="en-US" altLang="en-US" sz="850" spc="-30" dirty="0">
                        <a:solidFill>
                          <a:srgbClr val="313130"/>
                        </a:solidFill>
                        <a:latin typeface="Arial" panose="020B0604020202020204" pitchFamily="34" charset="0"/>
                        <a:ea typeface="+mn-ea"/>
                        <a:cs typeface="Calibri" panose="020F0502020204030204"/>
                      </a:endParaRPr>
                    </a:p>
                  </a:txBody>
                  <a:tcPr marL="0" marR="0" marT="177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70180">
                <a:tc vMerge="1">
                  <a:tcPr marL="0" marR="0" marT="698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algn="l" eaLnBrk="1" fontAlgn="auto" latinLnBrk="0" hangingPunct="1">
                        <a:lnSpc>
                          <a:spcPct val="100000"/>
                        </a:lnSpc>
                        <a:spcBef>
                          <a:spcPts val="115"/>
                        </a:spcBef>
                        <a:buClrTx/>
                        <a:buSzTx/>
                        <a:buFontTx/>
                      </a:pPr>
                      <a:r>
                        <a:rPr sz="850" spc="20" dirty="0">
                          <a:solidFill>
                            <a:srgbClr val="313130"/>
                          </a:solidFill>
                          <a:latin typeface="Arial" panose="020B0604020202020204" pitchFamily="34" charset="0"/>
                          <a:cs typeface="Calibri" panose="020F0502020204030204"/>
                          <a:sym typeface="+mn-ea"/>
                        </a:rPr>
                        <a:t>1/10GE(SFP +)</a:t>
                      </a:r>
                      <a:endParaRPr sz="850" spc="20" dirty="0">
                        <a:solidFill>
                          <a:srgbClr val="313130"/>
                        </a:solidFill>
                        <a:latin typeface="Arial" panose="020B0604020202020204" pitchFamily="34" charset="0"/>
                        <a:cs typeface="Calibri" panose="020F0502020204030204"/>
                        <a:sym typeface="+mn-ea"/>
                      </a:endParaRPr>
                    </a:p>
                  </a:txBody>
                  <a:tcPr marL="0" marR="0" marT="177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140"/>
                        </a:spcBef>
                      </a:pPr>
                      <a:r>
                        <a:rPr lang="en-US" sz="850" spc="-30" dirty="0">
                          <a:solidFill>
                            <a:srgbClr val="313130"/>
                          </a:solidFill>
                          <a:latin typeface="Arial" panose="020B0604020202020204" pitchFamily="34" charset="0"/>
                          <a:ea typeface="+mn-ea"/>
                          <a:cs typeface="Calibri" panose="020F0502020204030204"/>
                        </a:rPr>
                        <a:t>2</a:t>
                      </a:r>
                      <a:endParaRPr lang="en-US" sz="850" spc="-30" dirty="0">
                        <a:solidFill>
                          <a:srgbClr val="313130"/>
                        </a:solidFill>
                        <a:latin typeface="Arial" panose="020B0604020202020204" pitchFamily="34" charset="0"/>
                        <a:ea typeface="+mn-ea"/>
                        <a:cs typeface="Calibri" panose="020F0502020204030204"/>
                      </a:endParaRPr>
                    </a:p>
                  </a:txBody>
                  <a:tcPr marL="0" marR="0" marT="177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68275">
                <a:tc vMerge="1">
                  <a:tcPr/>
                </a:tc>
                <a:tc>
                  <a:txBody>
                    <a:bodyPr/>
                    <a:lstStyle/>
                    <a:p>
                      <a:pPr marL="215900" algn="l" eaLnBrk="1" fontAlgn="auto" latinLnBrk="0" hangingPunct="1">
                        <a:lnSpc>
                          <a:spcPct val="100000"/>
                        </a:lnSpc>
                        <a:spcBef>
                          <a:spcPts val="115"/>
                        </a:spcBef>
                        <a:buClrTx/>
                        <a:buSzTx/>
                        <a:buFontTx/>
                        <a:buNone/>
                      </a:pPr>
                      <a:r>
                        <a:rPr sz="850" spc="20" dirty="0">
                          <a:solidFill>
                            <a:srgbClr val="313130"/>
                          </a:solidFill>
                          <a:latin typeface="Arial" panose="020B0604020202020204" pitchFamily="34" charset="0"/>
                          <a:cs typeface="Calibri" panose="020F0502020204030204"/>
                          <a:sym typeface="+mn-ea"/>
                        </a:rPr>
                        <a:t>10/25GE</a:t>
                      </a:r>
                      <a:r>
                        <a:rPr sz="850" spc="20" dirty="0">
                          <a:solidFill>
                            <a:srgbClr val="313130"/>
                          </a:solidFill>
                          <a:latin typeface="Arial" panose="020B0604020202020204" pitchFamily="34" charset="0"/>
                          <a:cs typeface="Calibri" panose="020F0502020204030204"/>
                        </a:rPr>
                        <a:t>(</a:t>
                      </a:r>
                      <a:r>
                        <a:rPr sz="850" spc="20" dirty="0">
                          <a:solidFill>
                            <a:srgbClr val="313130"/>
                          </a:solidFill>
                          <a:latin typeface="Arial" panose="020B0604020202020204" pitchFamily="34" charset="0"/>
                          <a:cs typeface="Calibri" panose="020F0502020204030204"/>
                          <a:sym typeface="+mn-ea"/>
                        </a:rPr>
                        <a:t>SFP28</a:t>
                      </a:r>
                      <a:r>
                        <a:rPr sz="850" spc="20" dirty="0">
                          <a:solidFill>
                            <a:srgbClr val="313130"/>
                          </a:solidFill>
                          <a:latin typeface="Arial" panose="020B0604020202020204" pitchFamily="34" charset="0"/>
                          <a:cs typeface="Calibri" panose="020F0502020204030204"/>
                        </a:rPr>
                        <a:t>)</a:t>
                      </a:r>
                      <a:endParaRPr sz="850" spc="20" dirty="0">
                        <a:solidFill>
                          <a:srgbClr val="313130"/>
                        </a:solidFill>
                        <a:latin typeface="Arial" panose="020B0604020202020204" pitchFamily="34" charset="0"/>
                        <a:cs typeface="Calibri" panose="020F0502020204030204"/>
                      </a:endParaRPr>
                    </a:p>
                  </a:txBody>
                  <a:tcPr marL="0" marR="0" marT="1651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130"/>
                        </a:spcBef>
                        <a:buNone/>
                      </a:pPr>
                      <a:r>
                        <a:rPr lang="en-US" altLang="zh-CN" sz="850" spc="-30" dirty="0">
                          <a:solidFill>
                            <a:srgbClr val="313130"/>
                          </a:solidFill>
                          <a:latin typeface="Arial" panose="020B0604020202020204" pitchFamily="34" charset="0"/>
                          <a:ea typeface="+mn-ea"/>
                          <a:cs typeface="Calibri" panose="020F0502020204030204"/>
                        </a:rPr>
                        <a:t>2</a:t>
                      </a:r>
                      <a:endParaRPr lang="en-US" altLang="zh-CN" sz="850" spc="-30" dirty="0">
                        <a:solidFill>
                          <a:srgbClr val="313130"/>
                        </a:solidFill>
                        <a:latin typeface="Arial" panose="020B0604020202020204" pitchFamily="34" charset="0"/>
                        <a:ea typeface="+mn-ea"/>
                        <a:cs typeface="Calibri" panose="020F0502020204030204"/>
                      </a:endParaRPr>
                    </a:p>
                  </a:txBody>
                  <a:tcPr marL="0" marR="0" marT="1651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80975">
                <a:tc vMerge="1">
                  <a:tcPr marL="0" marR="0" marT="698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rgbClr val="FFFDEE"/>
                    </a:solidFill>
                  </a:tcPr>
                </a:tc>
                <a:tc>
                  <a:txBody>
                    <a:bodyPr/>
                    <a:lstStyle/>
                    <a:p>
                      <a:pPr marL="215900" algn="l" eaLnBrk="1" fontAlgn="auto" latinLnBrk="0" hangingPunct="1">
                        <a:lnSpc>
                          <a:spcPct val="100000"/>
                        </a:lnSpc>
                        <a:spcBef>
                          <a:spcPts val="115"/>
                        </a:spcBef>
                        <a:buClrTx/>
                        <a:buSzTx/>
                        <a:buFontTx/>
                      </a:pPr>
                      <a:r>
                        <a:rPr sz="850" spc="20" dirty="0">
                          <a:solidFill>
                            <a:srgbClr val="313130"/>
                          </a:solidFill>
                          <a:latin typeface="Arial" panose="020B0604020202020204" pitchFamily="34" charset="0"/>
                          <a:cs typeface="Calibri" panose="020F0502020204030204"/>
                          <a:sym typeface="+mn-ea"/>
                        </a:rPr>
                        <a:t>40/50/100GE(QSFP28)</a:t>
                      </a:r>
                      <a:endParaRPr sz="850" spc="20" dirty="0">
                        <a:solidFill>
                          <a:srgbClr val="313130"/>
                        </a:solidFill>
                        <a:latin typeface="Arial" panose="020B0604020202020204" pitchFamily="34" charset="0"/>
                        <a:cs typeface="Calibri" panose="020F0502020204030204"/>
                        <a:sym typeface="+mn-ea"/>
                      </a:endParaRPr>
                    </a:p>
                  </a:txBody>
                  <a:tcPr marL="0" marR="0" marT="1651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130"/>
                        </a:spcBef>
                      </a:pPr>
                      <a:r>
                        <a:rPr lang="en-US" sz="850" spc="35" dirty="0">
                          <a:solidFill>
                            <a:srgbClr val="313130"/>
                          </a:solidFill>
                          <a:latin typeface="Arial" panose="020B0604020202020204" pitchFamily="34" charset="0"/>
                          <a:cs typeface="Calibri" panose="020F0502020204030204"/>
                        </a:rPr>
                        <a:t>2</a:t>
                      </a:r>
                      <a:endParaRPr lang="en-US" sz="850" spc="35" dirty="0">
                        <a:solidFill>
                          <a:srgbClr val="313130"/>
                        </a:solidFill>
                        <a:latin typeface="Arial" panose="020B0604020202020204" pitchFamily="34" charset="0"/>
                        <a:cs typeface="Calibri" panose="020F0502020204030204"/>
                      </a:endParaRPr>
                    </a:p>
                  </a:txBody>
                  <a:tcPr marL="0" marR="0" marT="1651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63195">
                <a:tc rowSpan="4">
                  <a:txBody>
                    <a:bodyPr/>
                    <a:lstStyle/>
                    <a:p>
                      <a:pPr marL="215900" eaLnBrk="1" fontAlgn="auto" latinLnBrk="0" hangingPunct="1">
                        <a:lnSpc>
                          <a:spcPct val="100000"/>
                        </a:lnSpc>
                      </a:pPr>
                      <a:r>
                        <a:rPr lang="en-US" sz="850" spc="15" dirty="0">
                          <a:solidFill>
                            <a:srgbClr val="313130"/>
                          </a:solidFill>
                          <a:latin typeface="Arial" panose="020B0604020202020204" pitchFamily="34" charset="0"/>
                          <a:cs typeface="Calibri" panose="020F0502020204030204"/>
                        </a:rPr>
                        <a:t>10G </a:t>
                      </a:r>
                      <a:r>
                        <a:rPr sz="850" spc="15" dirty="0">
                          <a:solidFill>
                            <a:srgbClr val="313130"/>
                          </a:solidFill>
                          <a:latin typeface="Arial" panose="020B0604020202020204" pitchFamily="34" charset="0"/>
                          <a:cs typeface="Calibri" panose="020F0502020204030204"/>
                        </a:rPr>
                        <a:t>EPON</a:t>
                      </a:r>
                      <a:r>
                        <a:rPr sz="850" spc="-30" dirty="0">
                          <a:solidFill>
                            <a:srgbClr val="313130"/>
                          </a:solidFill>
                          <a:latin typeface="Arial" panose="020B0604020202020204" pitchFamily="34" charset="0"/>
                          <a:cs typeface="Calibri" panose="020F0502020204030204"/>
                        </a:rPr>
                        <a:t> </a:t>
                      </a:r>
                      <a:r>
                        <a:rPr sz="850" dirty="0">
                          <a:solidFill>
                            <a:srgbClr val="313130"/>
                          </a:solidFill>
                          <a:latin typeface="Arial" panose="020B0604020202020204" pitchFamily="34" charset="0"/>
                          <a:cs typeface="Calibri" panose="020F0502020204030204"/>
                        </a:rPr>
                        <a:t>Port</a:t>
                      </a:r>
                      <a:endParaRPr sz="850">
                        <a:latin typeface="Arial" panose="020B0604020202020204" pitchFamily="34" charset="0"/>
                        <a:cs typeface="Calibri" panose="020F0502020204030204"/>
                      </a:endParaRPr>
                    </a:p>
                  </a:txBody>
                  <a:tcPr marL="0" marR="0" marT="0" marB="0" anchor="ctr">
                    <a:lnL w="6350">
                      <a:solidFill>
                        <a:srgbClr val="151616"/>
                      </a:solidFill>
                      <a:prstDash val="solid"/>
                    </a:lnL>
                    <a:lnR w="6350">
                      <a:solidFill>
                        <a:srgbClr val="151616"/>
                      </a:solidFill>
                      <a:prstDash val="solid"/>
                    </a:lnR>
                    <a:lnT w="6350">
                      <a:solidFill>
                        <a:srgbClr val="151616"/>
                      </a:solidFill>
                      <a:prstDash val="solid"/>
                    </a:lnT>
                    <a:lnB w="6350">
                      <a:solidFill>
                        <a:schemeClr val="tx1"/>
                      </a:solidFill>
                      <a:prstDash val="solid"/>
                    </a:lnB>
                    <a:noFill/>
                  </a:tcPr>
                </a:tc>
                <a:tc>
                  <a:txBody>
                    <a:bodyPr/>
                    <a:lstStyle/>
                    <a:p>
                      <a:pPr marL="215900" eaLnBrk="1" fontAlgn="auto" latinLnBrk="0" hangingPunct="1">
                        <a:lnSpc>
                          <a:spcPct val="100000"/>
                        </a:lnSpc>
                        <a:spcBef>
                          <a:spcPts val="115"/>
                        </a:spcBef>
                      </a:pPr>
                      <a:r>
                        <a:rPr sz="850" spc="20" dirty="0">
                          <a:solidFill>
                            <a:srgbClr val="313130"/>
                          </a:solidFill>
                          <a:latin typeface="Arial" panose="020B0604020202020204" pitchFamily="34" charset="0"/>
                          <a:cs typeface="Calibri" panose="020F0502020204030204"/>
                        </a:rPr>
                        <a:t>QTY</a:t>
                      </a:r>
                      <a:endParaRPr sz="850" spc="20" dirty="0">
                        <a:solidFill>
                          <a:srgbClr val="313130"/>
                        </a:solidFill>
                        <a:latin typeface="Arial" panose="020B0604020202020204" pitchFamily="34" charset="0"/>
                        <a:cs typeface="Calibri" panose="020F0502020204030204"/>
                      </a:endParaRPr>
                    </a:p>
                  </a:txBody>
                  <a:tcPr marL="0" marR="0" marT="1460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eaLnBrk="1" fontAlgn="auto" latinLnBrk="0" hangingPunct="1">
                        <a:lnSpc>
                          <a:spcPct val="100000"/>
                        </a:lnSpc>
                        <a:spcBef>
                          <a:spcPts val="115"/>
                        </a:spcBef>
                      </a:pPr>
                      <a:r>
                        <a:rPr lang="en-US" sz="850" dirty="0">
                          <a:solidFill>
                            <a:srgbClr val="313130"/>
                          </a:solidFill>
                          <a:latin typeface="Arial" panose="020B0604020202020204" pitchFamily="34" charset="0"/>
                          <a:cs typeface="Calibri" panose="020F0502020204030204"/>
                        </a:rPr>
                        <a:t>8</a:t>
                      </a:r>
                      <a:endParaRPr lang="en-US" sz="850" dirty="0">
                        <a:solidFill>
                          <a:srgbClr val="313130"/>
                        </a:solidFill>
                        <a:latin typeface="Arial" panose="020B0604020202020204" pitchFamily="34" charset="0"/>
                        <a:cs typeface="Calibri" panose="020F0502020204030204"/>
                      </a:endParaRPr>
                    </a:p>
                  </a:txBody>
                  <a:tcPr marL="0" marR="0" marT="1460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r>
              <a:tr h="201930">
                <a:tc v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rgbClr val="FFFDEE"/>
                    </a:solidFill>
                  </a:tcPr>
                </a:tc>
                <a:tc>
                  <a:txBody>
                    <a:bodyPr/>
                    <a:lstStyle/>
                    <a:p>
                      <a:pPr marL="215900" eaLnBrk="1" fontAlgn="auto" latinLnBrk="0" hangingPunct="1">
                        <a:lnSpc>
                          <a:spcPct val="100000"/>
                        </a:lnSpc>
                        <a:spcBef>
                          <a:spcPts val="235"/>
                        </a:spcBef>
                      </a:pPr>
                      <a:r>
                        <a:rPr sz="850" spc="15" dirty="0">
                          <a:solidFill>
                            <a:srgbClr val="313130"/>
                          </a:solidFill>
                          <a:latin typeface="Arial" panose="020B0604020202020204" pitchFamily="34" charset="0"/>
                          <a:cs typeface="Calibri" panose="020F0502020204030204"/>
                        </a:rPr>
                        <a:t>Physical</a:t>
                      </a:r>
                      <a:r>
                        <a:rPr sz="850" spc="-30" dirty="0">
                          <a:solidFill>
                            <a:srgbClr val="313130"/>
                          </a:solidFill>
                          <a:latin typeface="Arial" panose="020B0604020202020204" pitchFamily="34" charset="0"/>
                          <a:cs typeface="Calibri" panose="020F0502020204030204"/>
                        </a:rPr>
                        <a:t> </a:t>
                      </a:r>
                      <a:r>
                        <a:rPr sz="850" spc="5" dirty="0">
                          <a:solidFill>
                            <a:srgbClr val="313130"/>
                          </a:solidFill>
                          <a:latin typeface="Arial" panose="020B0604020202020204" pitchFamily="34" charset="0"/>
                          <a:cs typeface="Calibri" panose="020F0502020204030204"/>
                        </a:rPr>
                        <a:t>Interface</a:t>
                      </a:r>
                      <a:endParaRPr sz="850">
                        <a:latin typeface="Arial" panose="020B0604020202020204" pitchFamily="34" charset="0"/>
                        <a:cs typeface="Calibri" panose="020F0502020204030204"/>
                      </a:endParaRPr>
                    </a:p>
                  </a:txBody>
                  <a:tcPr marL="0" marR="0" marT="29844"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eaLnBrk="1" fontAlgn="auto" latinLnBrk="0" hangingPunct="1">
                        <a:lnSpc>
                          <a:spcPct val="100000"/>
                        </a:lnSpc>
                        <a:spcBef>
                          <a:spcPts val="235"/>
                        </a:spcBef>
                      </a:pPr>
                      <a:r>
                        <a:rPr lang="en-US" sz="850" spc="15" dirty="0">
                          <a:solidFill>
                            <a:srgbClr val="313130"/>
                          </a:solidFill>
                          <a:latin typeface="Arial" panose="020B0604020202020204" pitchFamily="34" charset="0"/>
                          <a:cs typeface="Calibri" panose="020F0502020204030204"/>
                        </a:rPr>
                        <a:t>SFP+ </a:t>
                      </a:r>
                      <a:r>
                        <a:rPr sz="850" spc="15" dirty="0">
                          <a:solidFill>
                            <a:srgbClr val="313130"/>
                          </a:solidFill>
                          <a:latin typeface="Arial" panose="020B0604020202020204" pitchFamily="34" charset="0"/>
                          <a:cs typeface="Calibri" panose="020F0502020204030204"/>
                        </a:rPr>
                        <a:t>Slots</a:t>
                      </a:r>
                      <a:endParaRPr sz="850">
                        <a:latin typeface="Arial" panose="020B0604020202020204" pitchFamily="34" charset="0"/>
                        <a:cs typeface="Calibri" panose="020F0502020204030204"/>
                      </a:endParaRPr>
                    </a:p>
                  </a:txBody>
                  <a:tcPr marL="0" marR="0" marT="29844"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r>
              <a:tr h="186690">
                <a:tc v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rgbClr val="FFFDEE"/>
                    </a:solidFill>
                  </a:tcPr>
                </a:tc>
                <a:tc>
                  <a:txBody>
                    <a:bodyPr/>
                    <a:lstStyle/>
                    <a:p>
                      <a:pPr marL="215900" eaLnBrk="1" fontAlgn="auto" latinLnBrk="0" hangingPunct="1">
                        <a:lnSpc>
                          <a:spcPct val="100000"/>
                        </a:lnSpc>
                        <a:spcBef>
                          <a:spcPts val="170"/>
                        </a:spcBef>
                      </a:pPr>
                      <a:r>
                        <a:rPr sz="850" spc="10" dirty="0">
                          <a:solidFill>
                            <a:srgbClr val="313130"/>
                          </a:solidFill>
                          <a:latin typeface="Arial" panose="020B0604020202020204" pitchFamily="34" charset="0"/>
                          <a:cs typeface="Calibri" panose="020F0502020204030204"/>
                        </a:rPr>
                        <a:t>Connector</a:t>
                      </a:r>
                      <a:r>
                        <a:rPr sz="850" spc="-55" dirty="0">
                          <a:solidFill>
                            <a:srgbClr val="313130"/>
                          </a:solidFill>
                          <a:latin typeface="Arial" panose="020B0604020202020204" pitchFamily="34" charset="0"/>
                          <a:cs typeface="Calibri" panose="020F0502020204030204"/>
                        </a:rPr>
                        <a:t> </a:t>
                      </a:r>
                      <a:r>
                        <a:rPr sz="850" spc="-10" dirty="0">
                          <a:solidFill>
                            <a:srgbClr val="313130"/>
                          </a:solidFill>
                          <a:latin typeface="Arial" panose="020B0604020202020204" pitchFamily="34" charset="0"/>
                          <a:cs typeface="Calibri" panose="020F0502020204030204"/>
                        </a:rPr>
                        <a:t>Type</a:t>
                      </a:r>
                      <a:endParaRPr sz="850">
                        <a:latin typeface="Arial" panose="020B0604020202020204" pitchFamily="34" charset="0"/>
                        <a:cs typeface="Calibri" panose="020F0502020204030204"/>
                      </a:endParaRPr>
                    </a:p>
                  </a:txBody>
                  <a:tcPr marL="0" marR="0" marT="2159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eaLnBrk="1" fontAlgn="auto" latinLnBrk="0" hangingPunct="1">
                        <a:lnSpc>
                          <a:spcPct val="100000"/>
                        </a:lnSpc>
                        <a:spcBef>
                          <a:spcPts val="170"/>
                        </a:spcBef>
                      </a:pPr>
                      <a:r>
                        <a:rPr lang="en-US" sz="850" spc="35" dirty="0">
                          <a:solidFill>
                            <a:srgbClr val="313130"/>
                          </a:solidFill>
                          <a:latin typeface="Arial" panose="020B0604020202020204" pitchFamily="34" charset="0"/>
                          <a:cs typeface="Calibri" panose="020F0502020204030204"/>
                        </a:rPr>
                        <a:t>PR30/PR</a:t>
                      </a:r>
                      <a:r>
                        <a:rPr lang="en-US" altLang="zh-CN" sz="850" spc="35" dirty="0">
                          <a:solidFill>
                            <a:srgbClr val="313130"/>
                          </a:solidFill>
                          <a:latin typeface="Arial" panose="020B0604020202020204" pitchFamily="34" charset="0"/>
                          <a:cs typeface="Calibri" panose="020F0502020204030204"/>
                        </a:rPr>
                        <a:t>X</a:t>
                      </a:r>
                      <a:r>
                        <a:rPr lang="en-US" sz="850" spc="35" dirty="0">
                          <a:solidFill>
                            <a:srgbClr val="313130"/>
                          </a:solidFill>
                          <a:latin typeface="Arial" panose="020B0604020202020204" pitchFamily="34" charset="0"/>
                          <a:cs typeface="Calibri" panose="020F0502020204030204"/>
                        </a:rPr>
                        <a:t>30</a:t>
                      </a:r>
                      <a:endParaRPr lang="en-US" sz="850" spc="35" dirty="0">
                        <a:solidFill>
                          <a:srgbClr val="313130"/>
                        </a:solidFill>
                        <a:latin typeface="Arial" panose="020B0604020202020204" pitchFamily="34" charset="0"/>
                        <a:cs typeface="Calibri" panose="020F0502020204030204"/>
                      </a:endParaRPr>
                    </a:p>
                  </a:txBody>
                  <a:tcPr marL="0" marR="0" marT="2159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r>
              <a:tr h="173355">
                <a:tc v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chemeClr val="tx1"/>
                      </a:solidFill>
                      <a:prstDash val="solid"/>
                    </a:lnB>
                    <a:solidFill>
                      <a:srgbClr val="FFFDEE"/>
                    </a:solidFill>
                  </a:tcPr>
                </a:tc>
                <a:tc>
                  <a:txBody>
                    <a:bodyPr/>
                    <a:lstStyle/>
                    <a:p>
                      <a:pPr marL="215900" eaLnBrk="1" fontAlgn="auto" latinLnBrk="0" hangingPunct="1">
                        <a:lnSpc>
                          <a:spcPct val="100000"/>
                        </a:lnSpc>
                        <a:spcBef>
                          <a:spcPts val="105"/>
                        </a:spcBef>
                      </a:pPr>
                      <a:r>
                        <a:rPr sz="850" spc="-10" dirty="0">
                          <a:solidFill>
                            <a:srgbClr val="313130"/>
                          </a:solidFill>
                          <a:latin typeface="Arial" panose="020B0604020202020204" pitchFamily="34" charset="0"/>
                          <a:cs typeface="Calibri" panose="020F0502020204030204"/>
                        </a:rPr>
                        <a:t>Max </a:t>
                      </a:r>
                      <a:r>
                        <a:rPr sz="850" spc="15" dirty="0">
                          <a:solidFill>
                            <a:srgbClr val="313130"/>
                          </a:solidFill>
                          <a:latin typeface="Arial" panose="020B0604020202020204" pitchFamily="34" charset="0"/>
                          <a:cs typeface="Calibri" panose="020F0502020204030204"/>
                        </a:rPr>
                        <a:t>splitting</a:t>
                      </a:r>
                      <a:r>
                        <a:rPr sz="850" spc="-70" dirty="0">
                          <a:solidFill>
                            <a:srgbClr val="313130"/>
                          </a:solidFill>
                          <a:latin typeface="Arial" panose="020B0604020202020204" pitchFamily="34" charset="0"/>
                          <a:cs typeface="Calibri" panose="020F0502020204030204"/>
                        </a:rPr>
                        <a:t> </a:t>
                      </a:r>
                      <a:r>
                        <a:rPr sz="850" spc="10" dirty="0">
                          <a:solidFill>
                            <a:srgbClr val="313130"/>
                          </a:solidFill>
                          <a:latin typeface="Arial" panose="020B0604020202020204" pitchFamily="34" charset="0"/>
                          <a:cs typeface="Calibri" panose="020F0502020204030204"/>
                        </a:rPr>
                        <a:t>ratio</a:t>
                      </a:r>
                      <a:endParaRPr sz="850">
                        <a:latin typeface="Arial" panose="020B0604020202020204" pitchFamily="34" charset="0"/>
                        <a:cs typeface="Calibri" panose="020F0502020204030204"/>
                      </a:endParaRPr>
                    </a:p>
                  </a:txBody>
                  <a:tcPr marL="0" marR="0" marT="13335" marB="0">
                    <a:lnL w="6350">
                      <a:solidFill>
                        <a:srgbClr val="151616"/>
                      </a:solidFill>
                      <a:prstDash val="solid"/>
                    </a:lnL>
                    <a:lnR w="6350">
                      <a:solidFill>
                        <a:srgbClr val="151616"/>
                      </a:solidFill>
                      <a:prstDash val="solid"/>
                    </a:lnR>
                    <a:lnT w="6350">
                      <a:solidFill>
                        <a:srgbClr val="151616"/>
                      </a:solidFill>
                      <a:prstDash val="solid"/>
                    </a:lnT>
                    <a:lnB w="6350">
                      <a:solidFill>
                        <a:schemeClr val="tx1"/>
                      </a:solidFill>
                      <a:prstDash val="solid"/>
                    </a:lnB>
                    <a:noFill/>
                  </a:tcPr>
                </a:tc>
                <a:tc>
                  <a:txBody>
                    <a:bodyPr/>
                    <a:lstStyle/>
                    <a:p>
                      <a:pPr marL="215900" eaLnBrk="1" fontAlgn="auto" latinLnBrk="0" hangingPunct="1">
                        <a:lnSpc>
                          <a:spcPct val="100000"/>
                        </a:lnSpc>
                        <a:spcBef>
                          <a:spcPts val="105"/>
                        </a:spcBef>
                      </a:pPr>
                      <a:r>
                        <a:rPr sz="850" spc="15" dirty="0">
                          <a:solidFill>
                            <a:srgbClr val="313130"/>
                          </a:solidFill>
                          <a:latin typeface="Arial" panose="020B0604020202020204" pitchFamily="34" charset="0"/>
                          <a:cs typeface="Calibri" panose="020F0502020204030204"/>
                        </a:rPr>
                        <a:t>1:</a:t>
                      </a:r>
                      <a:r>
                        <a:rPr lang="en-US" sz="850" spc="15" dirty="0">
                          <a:solidFill>
                            <a:srgbClr val="313130"/>
                          </a:solidFill>
                          <a:latin typeface="Arial" panose="020B0604020202020204" pitchFamily="34" charset="0"/>
                          <a:cs typeface="Calibri" panose="020F0502020204030204"/>
                        </a:rPr>
                        <a:t>256</a:t>
                      </a:r>
                      <a:endParaRPr lang="en-US" sz="850" spc="15" dirty="0">
                        <a:solidFill>
                          <a:srgbClr val="313130"/>
                        </a:solidFill>
                        <a:latin typeface="Arial" panose="020B0604020202020204" pitchFamily="34" charset="0"/>
                        <a:cs typeface="Calibri" panose="020F0502020204030204"/>
                      </a:endParaRPr>
                    </a:p>
                  </a:txBody>
                  <a:tcPr marL="0" marR="0" marT="1333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r>
              <a:tr h="174625">
                <a:tc rowSpan="3">
                  <a:txBody>
                    <a:bodyPr/>
                    <a:lstStyle/>
                    <a:p>
                      <a:pPr marL="215900" algn="l" eaLnBrk="1" fontAlgn="auto" latinLnBrk="0" hangingPunct="1">
                        <a:lnSpc>
                          <a:spcPct val="100000"/>
                        </a:lnSpc>
                        <a:spcBef>
                          <a:spcPts val="170"/>
                        </a:spcBef>
                        <a:buClrTx/>
                        <a:buSzTx/>
                        <a:buFontTx/>
                        <a:buNone/>
                      </a:pPr>
                      <a:r>
                        <a:rPr sz="850" spc="15" dirty="0">
                          <a:solidFill>
                            <a:srgbClr val="313130"/>
                          </a:solidFill>
                          <a:latin typeface="Arial" panose="020B0604020202020204" pitchFamily="34" charset="0"/>
                          <a:cs typeface="Calibri" panose="020F0502020204030204"/>
                        </a:rPr>
                        <a:t>Electric port</a:t>
                      </a:r>
                      <a:endParaRPr sz="850" spc="15" dirty="0">
                        <a:solidFill>
                          <a:srgbClr val="313130"/>
                        </a:solidFill>
                        <a:latin typeface="Arial" panose="020B0604020202020204" pitchFamily="34" charset="0"/>
                        <a:cs typeface="Calibri" panose="020F0502020204030204"/>
                      </a:endParaRPr>
                    </a:p>
                  </a:txBody>
                  <a:tcPr marL="0" marR="0" marT="21590" marB="0" anchor="ctr">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solidFill>
                      <a:schemeClr val="bg1">
                        <a:lumMod val="95000"/>
                      </a:schemeClr>
                    </a:solidFill>
                  </a:tcPr>
                </a:tc>
                <a:tc>
                  <a:txBody>
                    <a:bodyPr/>
                    <a:lstStyle/>
                    <a:p>
                      <a:pPr marL="215900" eaLnBrk="1" fontAlgn="auto" latinLnBrk="0" hangingPunct="1">
                        <a:lnSpc>
                          <a:spcPct val="100000"/>
                        </a:lnSpc>
                        <a:spcBef>
                          <a:spcPts val="170"/>
                        </a:spcBef>
                        <a:buNone/>
                      </a:pPr>
                      <a:r>
                        <a:rPr sz="850" spc="20" dirty="0">
                          <a:solidFill>
                            <a:srgbClr val="313130"/>
                          </a:solidFill>
                          <a:latin typeface="Arial" panose="020B0604020202020204" pitchFamily="34" charset="0"/>
                          <a:cs typeface="Calibri" panose="020F0502020204030204"/>
                          <a:sym typeface="+mn-ea"/>
                        </a:rPr>
                        <a:t>QTY</a:t>
                      </a:r>
                      <a:endParaRPr lang="zh-CN" altLang="en-US" sz="850">
                        <a:latin typeface="Arial" panose="020B0604020202020204" pitchFamily="34" charset="0"/>
                        <a:cs typeface="Calibri" panose="020F0502020204030204"/>
                      </a:endParaRPr>
                    </a:p>
                  </a:txBody>
                  <a:tcPr marL="0" marR="0" marT="21590" marB="0">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solidFill>
                      <a:schemeClr val="bg1">
                        <a:lumMod val="95000"/>
                      </a:schemeClr>
                    </a:solidFill>
                  </a:tcPr>
                </a:tc>
                <a:tc>
                  <a:txBody>
                    <a:bodyPr/>
                    <a:lstStyle/>
                    <a:p>
                      <a:pPr marL="215900" eaLnBrk="1" fontAlgn="auto" latinLnBrk="0" hangingPunct="1">
                        <a:lnSpc>
                          <a:spcPct val="100000"/>
                        </a:lnSpc>
                        <a:spcBef>
                          <a:spcPts val="170"/>
                        </a:spcBef>
                        <a:buNone/>
                      </a:pPr>
                      <a:r>
                        <a:rPr lang="en-US" altLang="zh-CN" sz="850" spc="20" dirty="0">
                          <a:solidFill>
                            <a:srgbClr val="313130"/>
                          </a:solidFill>
                          <a:latin typeface="Arial" panose="020B0604020202020204" pitchFamily="34" charset="0"/>
                          <a:cs typeface="Calibri" panose="020F0502020204030204"/>
                        </a:rPr>
                        <a:t>2</a:t>
                      </a:r>
                      <a:endParaRPr lang="en-US" altLang="zh-CN" sz="850" spc="20" dirty="0">
                        <a:solidFill>
                          <a:srgbClr val="313130"/>
                        </a:solidFill>
                        <a:latin typeface="Arial" panose="020B0604020202020204" pitchFamily="34" charset="0"/>
                        <a:cs typeface="Calibri" panose="020F0502020204030204"/>
                      </a:endParaRPr>
                    </a:p>
                  </a:txBody>
                  <a:tcPr marL="0" marR="0" marT="21590" marB="0">
                    <a:lnL w="6350">
                      <a:solidFill>
                        <a:schemeClr val="tx1"/>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74625">
                <a:tc vMerge="1">
                  <a:tcPr marL="0" marR="0" marT="21590" marB="0">
                    <a:lnL w="6350">
                      <a:solidFill>
                        <a:schemeClr val="tx1"/>
                      </a:solidFill>
                      <a:prstDash val="solid"/>
                    </a:lnL>
                    <a:lnR w="6350">
                      <a:solidFill>
                        <a:schemeClr val="tx1"/>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170"/>
                        </a:spcBef>
                        <a:buNone/>
                      </a:pPr>
                      <a:r>
                        <a:rPr sz="850" spc="15" dirty="0">
                          <a:solidFill>
                            <a:srgbClr val="313130"/>
                          </a:solidFill>
                          <a:latin typeface="Arial" panose="020B0604020202020204" pitchFamily="34" charset="0"/>
                          <a:cs typeface="Calibri" panose="020F0502020204030204"/>
                          <a:sym typeface="+mn-ea"/>
                        </a:rPr>
                        <a:t>Physical</a:t>
                      </a:r>
                      <a:r>
                        <a:rPr sz="850" spc="-30" dirty="0">
                          <a:solidFill>
                            <a:srgbClr val="313130"/>
                          </a:solidFill>
                          <a:latin typeface="Arial" panose="020B0604020202020204" pitchFamily="34" charset="0"/>
                          <a:cs typeface="Calibri" panose="020F0502020204030204"/>
                          <a:sym typeface="+mn-ea"/>
                        </a:rPr>
                        <a:t> </a:t>
                      </a:r>
                      <a:r>
                        <a:rPr sz="850" spc="5" dirty="0">
                          <a:solidFill>
                            <a:srgbClr val="313130"/>
                          </a:solidFill>
                          <a:latin typeface="Arial" panose="020B0604020202020204" pitchFamily="34" charset="0"/>
                          <a:cs typeface="Calibri" panose="020F0502020204030204"/>
                          <a:sym typeface="+mn-ea"/>
                        </a:rPr>
                        <a:t>Interface</a:t>
                      </a:r>
                      <a:endParaRPr lang="zh-CN" altLang="en-US" sz="850">
                        <a:latin typeface="Arial" panose="020B0604020202020204" pitchFamily="34" charset="0"/>
                        <a:cs typeface="Calibri" panose="020F0502020204030204"/>
                      </a:endParaRPr>
                    </a:p>
                  </a:txBody>
                  <a:tcPr marL="0" marR="0" marT="21590" marB="0">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solidFill>
                      <a:schemeClr val="bg1">
                        <a:lumMod val="95000"/>
                      </a:schemeClr>
                    </a:solidFill>
                  </a:tcPr>
                </a:tc>
                <a:tc>
                  <a:txBody>
                    <a:bodyPr/>
                    <a:lstStyle/>
                    <a:p>
                      <a:pPr marL="215900" eaLnBrk="1" fontAlgn="auto" latinLnBrk="0" hangingPunct="1">
                        <a:lnSpc>
                          <a:spcPct val="100000"/>
                        </a:lnSpc>
                        <a:spcBef>
                          <a:spcPts val="170"/>
                        </a:spcBef>
                        <a:buNone/>
                      </a:pPr>
                      <a:r>
                        <a:rPr lang="en-US" altLang="zh-CN" sz="850" spc="20" dirty="0">
                          <a:solidFill>
                            <a:srgbClr val="313130"/>
                          </a:solidFill>
                          <a:latin typeface="Arial" panose="020B0604020202020204" pitchFamily="34" charset="0"/>
                          <a:cs typeface="Calibri" panose="020F0502020204030204"/>
                        </a:rPr>
                        <a:t>RJ45</a:t>
                      </a:r>
                      <a:endParaRPr lang="en-US" altLang="zh-CN" sz="850" spc="20" dirty="0">
                        <a:solidFill>
                          <a:srgbClr val="313130"/>
                        </a:solidFill>
                        <a:latin typeface="Arial" panose="020B0604020202020204" pitchFamily="34" charset="0"/>
                        <a:cs typeface="Calibri" panose="020F0502020204030204"/>
                      </a:endParaRPr>
                    </a:p>
                  </a:txBody>
                  <a:tcPr marL="0" marR="0" marT="21590" marB="0">
                    <a:lnL w="6350">
                      <a:solidFill>
                        <a:schemeClr val="tx1"/>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74625">
                <a:tc vMerge="1">
                  <a:tcPr marL="0" marR="0" marT="21590" marB="0">
                    <a:lnL w="6350">
                      <a:solidFill>
                        <a:schemeClr val="tx1"/>
                      </a:solidFill>
                      <a:prstDash val="solid"/>
                    </a:lnL>
                    <a:lnR w="6350">
                      <a:solidFill>
                        <a:schemeClr val="tx1"/>
                      </a:solidFill>
                      <a:prstDash val="solid"/>
                    </a:lnR>
                    <a:lnT w="6350">
                      <a:solidFill>
                        <a:srgbClr val="151616"/>
                      </a:solidFill>
                      <a:prstDash val="solid"/>
                    </a:lnT>
                    <a:lnB w="6350">
                      <a:solidFill>
                        <a:schemeClr val="tx1"/>
                      </a:solidFill>
                      <a:prstDash val="solid"/>
                    </a:lnB>
                    <a:solidFill>
                      <a:schemeClr val="bg1">
                        <a:lumMod val="95000"/>
                      </a:schemeClr>
                    </a:solidFill>
                  </a:tcPr>
                </a:tc>
                <a:tc>
                  <a:txBody>
                    <a:bodyPr/>
                    <a:lstStyle/>
                    <a:p>
                      <a:pPr marL="215900" eaLnBrk="1" fontAlgn="auto" latinLnBrk="0" hangingPunct="1">
                        <a:lnSpc>
                          <a:spcPct val="100000"/>
                        </a:lnSpc>
                        <a:spcBef>
                          <a:spcPts val="170"/>
                        </a:spcBef>
                        <a:buNone/>
                      </a:pPr>
                      <a:r>
                        <a:rPr sz="850" spc="15" dirty="0">
                          <a:solidFill>
                            <a:srgbClr val="313130"/>
                          </a:solidFill>
                          <a:latin typeface="Arial" panose="020B0604020202020204" pitchFamily="34" charset="0"/>
                          <a:cs typeface="Calibri" panose="020F0502020204030204"/>
                        </a:rPr>
                        <a:t>Rate</a:t>
                      </a:r>
                      <a:endParaRPr sz="850" spc="15" dirty="0">
                        <a:solidFill>
                          <a:srgbClr val="313130"/>
                        </a:solidFill>
                        <a:latin typeface="Arial" panose="020B0604020202020204" pitchFamily="34" charset="0"/>
                        <a:cs typeface="Calibri" panose="020F0502020204030204"/>
                      </a:endParaRPr>
                    </a:p>
                  </a:txBody>
                  <a:tcPr marL="0" marR="0" marT="21590" marB="0">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solidFill>
                      <a:schemeClr val="bg1">
                        <a:lumMod val="95000"/>
                      </a:schemeClr>
                    </a:solidFill>
                  </a:tcPr>
                </a:tc>
                <a:tc>
                  <a:txBody>
                    <a:bodyPr/>
                    <a:lstStyle/>
                    <a:p>
                      <a:pPr marL="215900" eaLnBrk="1" fontAlgn="auto" latinLnBrk="0" hangingPunct="1">
                        <a:lnSpc>
                          <a:spcPct val="100000"/>
                        </a:lnSpc>
                        <a:spcBef>
                          <a:spcPts val="170"/>
                        </a:spcBef>
                        <a:buNone/>
                      </a:pPr>
                      <a:r>
                        <a:rPr lang="en-US" altLang="zh-CN" sz="850" spc="20" dirty="0">
                          <a:solidFill>
                            <a:srgbClr val="313130"/>
                          </a:solidFill>
                          <a:latin typeface="Arial" panose="020B0604020202020204" pitchFamily="34" charset="0"/>
                          <a:cs typeface="Calibri" panose="020F0502020204030204"/>
                          <a:sym typeface="+mn-ea"/>
                        </a:rPr>
                        <a:t>1000M/100M/10M, adaptive</a:t>
                      </a:r>
                      <a:endParaRPr lang="en-US" altLang="zh-CN" sz="850" spc="20" dirty="0">
                        <a:solidFill>
                          <a:srgbClr val="313130"/>
                        </a:solidFill>
                        <a:latin typeface="Arial" panose="020B0604020202020204" pitchFamily="34" charset="0"/>
                        <a:cs typeface="Calibri" panose="020F0502020204030204"/>
                      </a:endParaRPr>
                    </a:p>
                  </a:txBody>
                  <a:tcPr marL="0" marR="0" marT="21590" marB="0">
                    <a:lnL w="6350">
                      <a:solidFill>
                        <a:schemeClr val="tx1"/>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74625">
                <a:tc gridSpan="2">
                  <a:txBody>
                    <a:bodyPr/>
                    <a:lstStyle/>
                    <a:p>
                      <a:pPr marL="215900" algn="l" eaLnBrk="1" fontAlgn="auto" latinLnBrk="0" hangingPunct="1">
                        <a:lnSpc>
                          <a:spcPct val="100000"/>
                        </a:lnSpc>
                        <a:spcBef>
                          <a:spcPts val="225"/>
                        </a:spcBef>
                        <a:buClrTx/>
                        <a:buSzTx/>
                        <a:buFontTx/>
                      </a:pPr>
                      <a:r>
                        <a:rPr sz="850" spc="-10" dirty="0">
                          <a:solidFill>
                            <a:srgbClr val="313130"/>
                          </a:solidFill>
                          <a:latin typeface="Arial" panose="020B0604020202020204" pitchFamily="34" charset="0"/>
                          <a:cs typeface="Calibri" panose="020F0502020204030204"/>
                        </a:rPr>
                        <a:t>Dimension (LxWxH)</a:t>
                      </a:r>
                      <a:endParaRPr sz="850" spc="-10" dirty="0">
                        <a:solidFill>
                          <a:srgbClr val="313130"/>
                        </a:solidFill>
                        <a:latin typeface="Arial" panose="020B0604020202020204" pitchFamily="34" charset="0"/>
                        <a:cs typeface="Calibri" panose="020F0502020204030204"/>
                      </a:endParaRPr>
                    </a:p>
                  </a:txBody>
                  <a:tcPr marL="0" marR="0" marT="21590" marB="0">
                    <a:lnL w="6350">
                      <a:solidFill>
                        <a:srgbClr val="151616"/>
                      </a:solidFill>
                      <a:prstDash val="solid"/>
                    </a:lnL>
                    <a:lnR w="6350">
                      <a:solidFill>
                        <a:srgbClr val="151616"/>
                      </a:solidFill>
                      <a:prstDash val="solid"/>
                    </a:lnR>
                    <a:lnT w="6350">
                      <a:solidFill>
                        <a:schemeClr val="tx1"/>
                      </a:solidFill>
                      <a:prstDash val="solid"/>
                    </a:lnT>
                    <a:lnB w="6350">
                      <a:solidFill>
                        <a:srgbClr val="151616"/>
                      </a:solidFill>
                      <a:prstDash val="solid"/>
                    </a:lnB>
                    <a:solidFill>
                      <a:schemeClr val="bg1"/>
                    </a:solidFill>
                  </a:tcPr>
                </a:tc>
                <a:tc hMerge="1">
                  <a:tcPr marL="0" marR="0" marT="0" marB="0">
                    <a:lnL w="6350">
                      <a:solidFill>
                        <a:srgbClr val="151616"/>
                      </a:solidFill>
                      <a:prstDash val="solid"/>
                    </a:lnL>
                    <a:lnR w="6350">
                      <a:solidFill>
                        <a:srgbClr val="151616"/>
                      </a:solidFill>
                      <a:prstDash val="solid"/>
                    </a:lnR>
                    <a:lnT w="6350">
                      <a:solidFill>
                        <a:schemeClr val="tx1"/>
                      </a:solidFill>
                      <a:prstDash val="solid"/>
                    </a:lnT>
                    <a:lnB w="6350">
                      <a:solidFill>
                        <a:srgbClr val="151616"/>
                      </a:solidFill>
                      <a:prstDash val="solid"/>
                    </a:lnB>
                    <a:solidFill>
                      <a:schemeClr val="bg1">
                        <a:lumMod val="95000"/>
                      </a:schemeClr>
                    </a:solidFill>
                  </a:tcPr>
                </a:tc>
                <a:tc>
                  <a:txBody>
                    <a:bodyPr/>
                    <a:lstStyle/>
                    <a:p>
                      <a:pPr marL="215900" algn="l" eaLnBrk="1" fontAlgn="auto" latinLnBrk="0" hangingPunct="1">
                        <a:lnSpc>
                          <a:spcPct val="100000"/>
                        </a:lnSpc>
                        <a:spcBef>
                          <a:spcPts val="105"/>
                        </a:spcBef>
                        <a:buClrTx/>
                        <a:buSzTx/>
                        <a:buFontTx/>
                      </a:pPr>
                      <a:r>
                        <a:rPr sz="850" spc="15" dirty="0">
                          <a:solidFill>
                            <a:srgbClr val="313130"/>
                          </a:solidFill>
                          <a:latin typeface="Arial" panose="020B0604020202020204" pitchFamily="34" charset="0"/>
                          <a:cs typeface="Calibri" panose="020F0502020204030204"/>
                        </a:rPr>
                        <a:t>442</a:t>
                      </a:r>
                      <a:r>
                        <a:rPr sz="850" spc="15" dirty="0">
                          <a:solidFill>
                            <a:srgbClr val="313130"/>
                          </a:solidFill>
                          <a:latin typeface="Arial" panose="020B0604020202020204" pitchFamily="34" charset="0"/>
                          <a:cs typeface="Calibri" panose="020F0502020204030204"/>
                          <a:sym typeface="+mn-ea"/>
                        </a:rPr>
                        <a:t>mm</a:t>
                      </a:r>
                      <a:r>
                        <a:rPr sz="850" spc="15" dirty="0">
                          <a:solidFill>
                            <a:srgbClr val="313130"/>
                          </a:solidFill>
                          <a:latin typeface="Arial" panose="020B0604020202020204" pitchFamily="34" charset="0"/>
                          <a:cs typeface="Calibri" panose="020F0502020204030204"/>
                        </a:rPr>
                        <a:t>*369</a:t>
                      </a:r>
                      <a:r>
                        <a:rPr sz="850" spc="15" dirty="0">
                          <a:solidFill>
                            <a:srgbClr val="313130"/>
                          </a:solidFill>
                          <a:latin typeface="Arial" panose="020B0604020202020204" pitchFamily="34" charset="0"/>
                          <a:cs typeface="Calibri" panose="020F0502020204030204"/>
                          <a:sym typeface="+mn-ea"/>
                        </a:rPr>
                        <a:t>mm</a:t>
                      </a:r>
                      <a:r>
                        <a:rPr sz="850" spc="15" dirty="0">
                          <a:solidFill>
                            <a:srgbClr val="313130"/>
                          </a:solidFill>
                          <a:latin typeface="Arial" panose="020B0604020202020204" pitchFamily="34" charset="0"/>
                          <a:cs typeface="Calibri" panose="020F0502020204030204"/>
                        </a:rPr>
                        <a:t>*46.6mm</a:t>
                      </a:r>
                      <a:endParaRPr sz="850" spc="15" dirty="0">
                        <a:solidFill>
                          <a:srgbClr val="313130"/>
                        </a:solidFill>
                        <a:latin typeface="Arial" panose="020B0604020202020204" pitchFamily="34" charset="0"/>
                        <a:cs typeface="Calibri" panose="020F0502020204030204"/>
                      </a:endParaRPr>
                    </a:p>
                  </a:txBody>
                  <a:tcPr marL="0" marR="0" marT="2159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solidFill>
                  </a:tcPr>
                </a:tc>
              </a:tr>
              <a:tr h="175895">
                <a:tc gridSpan="2">
                  <a:txBody>
                    <a:bodyPr/>
                    <a:lstStyle/>
                    <a:p>
                      <a:pPr marL="215900" eaLnBrk="1" fontAlgn="auto" latinLnBrk="0" hangingPunct="1">
                        <a:lnSpc>
                          <a:spcPct val="100000"/>
                        </a:lnSpc>
                        <a:spcBef>
                          <a:spcPts val="225"/>
                        </a:spcBef>
                      </a:pPr>
                      <a:r>
                        <a:rPr lang="en-US" sz="850" spc="-10" dirty="0">
                          <a:solidFill>
                            <a:srgbClr val="313130"/>
                          </a:solidFill>
                          <a:latin typeface="Arial" panose="020B0604020202020204" pitchFamily="34" charset="0"/>
                          <a:cs typeface="Calibri" panose="020F0502020204030204"/>
                        </a:rPr>
                        <a:t>Net </a:t>
                      </a:r>
                      <a:r>
                        <a:rPr sz="850" spc="-10" dirty="0">
                          <a:solidFill>
                            <a:srgbClr val="313130"/>
                          </a:solidFill>
                          <a:latin typeface="Arial" panose="020B0604020202020204" pitchFamily="34" charset="0"/>
                          <a:cs typeface="Calibri" panose="020F0502020204030204"/>
                        </a:rPr>
                        <a:t>Weight</a:t>
                      </a:r>
                      <a:endParaRPr sz="850" spc="-10" dirty="0">
                        <a:solidFill>
                          <a:srgbClr val="313130"/>
                        </a:solidFill>
                        <a:latin typeface="Arial" panose="020B0604020202020204" pitchFamily="34" charset="0"/>
                        <a:cs typeface="Calibri" panose="020F0502020204030204"/>
                      </a:endParaRPr>
                    </a:p>
                  </a:txBody>
                  <a:tcPr marL="0" marR="0" marT="2857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h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algn="l" eaLnBrk="1" fontAlgn="auto" latinLnBrk="0" hangingPunct="1">
                        <a:lnSpc>
                          <a:spcPct val="100000"/>
                        </a:lnSpc>
                        <a:spcBef>
                          <a:spcPts val="105"/>
                        </a:spcBef>
                        <a:buClrTx/>
                        <a:buSzTx/>
                        <a:buFontTx/>
                      </a:pPr>
                      <a:r>
                        <a:rPr sz="850" spc="15" dirty="0">
                          <a:solidFill>
                            <a:srgbClr val="313130"/>
                          </a:solidFill>
                          <a:latin typeface="Arial" panose="020B0604020202020204" pitchFamily="34" charset="0"/>
                          <a:cs typeface="Calibri" panose="020F0502020204030204"/>
                        </a:rPr>
                        <a:t>3</a:t>
                      </a:r>
                      <a:r>
                        <a:rPr lang="en-US" sz="850" spc="15" dirty="0">
                          <a:solidFill>
                            <a:srgbClr val="313130"/>
                          </a:solidFill>
                          <a:latin typeface="Arial" panose="020B0604020202020204" pitchFamily="34" charset="0"/>
                          <a:cs typeface="Calibri" panose="020F0502020204030204"/>
                        </a:rPr>
                        <a:t>.</a:t>
                      </a:r>
                      <a:r>
                        <a:rPr sz="850" spc="15" dirty="0">
                          <a:solidFill>
                            <a:srgbClr val="313130"/>
                          </a:solidFill>
                          <a:latin typeface="Arial" panose="020B0604020202020204" pitchFamily="34" charset="0"/>
                          <a:cs typeface="Calibri" panose="020F0502020204030204"/>
                        </a:rPr>
                        <a:t>9kg</a:t>
                      </a:r>
                      <a:endParaRPr sz="850" spc="15" dirty="0">
                        <a:solidFill>
                          <a:srgbClr val="313130"/>
                        </a:solidFill>
                        <a:latin typeface="Arial" panose="020B0604020202020204" pitchFamily="34" charset="0"/>
                        <a:cs typeface="Calibri" panose="020F0502020204030204"/>
                      </a:endParaRPr>
                    </a:p>
                  </a:txBody>
                  <a:tcPr marL="0" marR="0" marT="2857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81610">
                <a:tc gridSpan="2">
                  <a:txBody>
                    <a:bodyPr/>
                    <a:lstStyle/>
                    <a:p>
                      <a:pPr marL="215900" eaLnBrk="1" fontAlgn="auto" latinLnBrk="0" hangingPunct="1">
                        <a:lnSpc>
                          <a:spcPct val="100000"/>
                        </a:lnSpc>
                        <a:spcBef>
                          <a:spcPts val="240"/>
                        </a:spcBef>
                      </a:pPr>
                      <a:r>
                        <a:rPr sz="850" spc="-20" dirty="0">
                          <a:solidFill>
                            <a:srgbClr val="313130"/>
                          </a:solidFill>
                          <a:latin typeface="Arial" panose="020B0604020202020204" pitchFamily="34" charset="0"/>
                          <a:cs typeface="Calibri" panose="020F0502020204030204"/>
                        </a:rPr>
                        <a:t>Power</a:t>
                      </a:r>
                      <a:r>
                        <a:rPr sz="850" spc="-55" dirty="0">
                          <a:solidFill>
                            <a:srgbClr val="313130"/>
                          </a:solidFill>
                          <a:latin typeface="Arial" panose="020B0604020202020204" pitchFamily="34" charset="0"/>
                          <a:cs typeface="Calibri" panose="020F0502020204030204"/>
                        </a:rPr>
                        <a:t> </a:t>
                      </a:r>
                      <a:r>
                        <a:rPr sz="850" spc="10" dirty="0">
                          <a:solidFill>
                            <a:srgbClr val="313130"/>
                          </a:solidFill>
                          <a:latin typeface="Arial" panose="020B0604020202020204" pitchFamily="34" charset="0"/>
                          <a:cs typeface="Calibri" panose="020F0502020204030204"/>
                        </a:rPr>
                        <a:t>Supply</a:t>
                      </a:r>
                      <a:endParaRPr sz="850">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h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algn="l" eaLnBrk="1" fontAlgn="auto" latinLnBrk="0" hangingPunct="1">
                        <a:lnSpc>
                          <a:spcPct val="100000"/>
                        </a:lnSpc>
                        <a:spcBef>
                          <a:spcPts val="105"/>
                        </a:spcBef>
                        <a:buClrTx/>
                        <a:buSzTx/>
                        <a:buFontTx/>
                      </a:pPr>
                      <a:r>
                        <a:rPr sz="850" spc="15" dirty="0">
                          <a:solidFill>
                            <a:srgbClr val="313130"/>
                          </a:solidFill>
                          <a:latin typeface="Arial" panose="020B0604020202020204" pitchFamily="34" charset="0"/>
                          <a:cs typeface="Calibri" panose="020F0502020204030204"/>
                        </a:rPr>
                        <a:t>AC 100~240 V, 50/60 Hz, 200W</a:t>
                      </a:r>
                      <a:endParaRPr sz="850" spc="15" dirty="0">
                        <a:solidFill>
                          <a:srgbClr val="313130"/>
                        </a:solidFill>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r>
              <a:tr h="180975">
                <a:tc gridSpan="2">
                  <a:txBody>
                    <a:bodyPr/>
                    <a:lstStyle/>
                    <a:p>
                      <a:pPr marL="215900" algn="l" eaLnBrk="1" fontAlgn="auto" latinLnBrk="0" hangingPunct="1">
                        <a:lnSpc>
                          <a:spcPct val="100000"/>
                        </a:lnSpc>
                        <a:spcBef>
                          <a:spcPts val="240"/>
                        </a:spcBef>
                        <a:buClrTx/>
                        <a:buSzTx/>
                        <a:buFontTx/>
                        <a:buNone/>
                      </a:pPr>
                      <a:r>
                        <a:rPr sz="850" spc="-20" dirty="0">
                          <a:solidFill>
                            <a:srgbClr val="313130"/>
                          </a:solidFill>
                          <a:latin typeface="Arial" panose="020B0604020202020204" pitchFamily="34" charset="0"/>
                          <a:cs typeface="Calibri" panose="020F0502020204030204"/>
                        </a:rPr>
                        <a:t>DC Power Supply</a:t>
                      </a:r>
                      <a:endParaRPr sz="850" spc="-20" dirty="0">
                        <a:solidFill>
                          <a:srgbClr val="313130"/>
                        </a:solidFill>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h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a:txBody>
                    <a:bodyPr/>
                    <a:lstStyle/>
                    <a:p>
                      <a:pPr marL="215900" algn="l" eaLnBrk="1" fontAlgn="auto" latinLnBrk="0" hangingPunct="1">
                        <a:lnSpc>
                          <a:spcPct val="100000"/>
                        </a:lnSpc>
                        <a:spcBef>
                          <a:spcPts val="105"/>
                        </a:spcBef>
                        <a:buClrTx/>
                        <a:buSzTx/>
                        <a:buFontTx/>
                        <a:buNone/>
                      </a:pPr>
                      <a:r>
                        <a:rPr sz="850" spc="15" dirty="0">
                          <a:solidFill>
                            <a:srgbClr val="313130"/>
                          </a:solidFill>
                          <a:latin typeface="Arial" panose="020B0604020202020204" pitchFamily="34" charset="0"/>
                          <a:cs typeface="Calibri" panose="020F0502020204030204"/>
                        </a:rPr>
                        <a:t>DC：-48V</a:t>
                      </a:r>
                      <a:endParaRPr sz="850" spc="15" dirty="0">
                        <a:solidFill>
                          <a:srgbClr val="313130"/>
                        </a:solidFill>
                        <a:latin typeface="Arial" panose="020B0604020202020204" pitchFamily="34" charset="0"/>
                        <a:cs typeface="Calibri" panose="020F0502020204030204"/>
                      </a:endParaRPr>
                    </a:p>
                  </a:txBody>
                  <a:tcPr marL="0" marR="0" marT="3048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73355">
                <a:tc gridSpan="2">
                  <a:txBody>
                    <a:bodyPr/>
                    <a:lstStyle/>
                    <a:p>
                      <a:pPr marL="215900" eaLnBrk="1" fontAlgn="auto" latinLnBrk="0" hangingPunct="1">
                        <a:lnSpc>
                          <a:spcPct val="100000"/>
                        </a:lnSpc>
                        <a:spcBef>
                          <a:spcPts val="220"/>
                        </a:spcBef>
                      </a:pPr>
                      <a:r>
                        <a:rPr sz="850" spc="-20" dirty="0">
                          <a:solidFill>
                            <a:srgbClr val="313130"/>
                          </a:solidFill>
                          <a:latin typeface="Arial" panose="020B0604020202020204" pitchFamily="34" charset="0"/>
                          <a:cs typeface="Calibri" panose="020F0502020204030204"/>
                        </a:rPr>
                        <a:t>Power</a:t>
                      </a:r>
                      <a:r>
                        <a:rPr sz="850" spc="-55" dirty="0">
                          <a:solidFill>
                            <a:srgbClr val="313130"/>
                          </a:solidFill>
                          <a:latin typeface="Arial" panose="020B0604020202020204" pitchFamily="34" charset="0"/>
                          <a:cs typeface="Calibri" panose="020F0502020204030204"/>
                        </a:rPr>
                        <a:t> </a:t>
                      </a:r>
                      <a:r>
                        <a:rPr sz="850" spc="10" dirty="0">
                          <a:solidFill>
                            <a:srgbClr val="313130"/>
                          </a:solidFill>
                          <a:latin typeface="Arial" panose="020B0604020202020204" pitchFamily="34" charset="0"/>
                          <a:cs typeface="Calibri" panose="020F0502020204030204"/>
                        </a:rPr>
                        <a:t>Consumption</a:t>
                      </a:r>
                      <a:endParaRPr sz="850">
                        <a:latin typeface="Arial" panose="020B0604020202020204" pitchFamily="34" charset="0"/>
                        <a:cs typeface="Calibri" panose="020F0502020204030204"/>
                      </a:endParaRPr>
                    </a:p>
                  </a:txBody>
                  <a:tcPr marL="0" marR="0" marT="27939"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c h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algn="l" eaLnBrk="1" fontAlgn="auto" latinLnBrk="0" hangingPunct="1">
                        <a:lnSpc>
                          <a:spcPct val="100000"/>
                        </a:lnSpc>
                        <a:spcBef>
                          <a:spcPts val="105"/>
                        </a:spcBef>
                        <a:buClrTx/>
                        <a:buSzTx/>
                        <a:buFontTx/>
                      </a:pPr>
                      <a:r>
                        <a:rPr sz="850" spc="15" dirty="0">
                          <a:solidFill>
                            <a:srgbClr val="313130"/>
                          </a:solidFill>
                          <a:latin typeface="Arial" panose="020B0604020202020204" pitchFamily="34" charset="0"/>
                          <a:cs typeface="Calibri" panose="020F0502020204030204"/>
                        </a:rPr>
                        <a:t>≤145W</a:t>
                      </a:r>
                      <a:endParaRPr sz="850" spc="15" dirty="0">
                        <a:solidFill>
                          <a:srgbClr val="313130"/>
                        </a:solidFill>
                        <a:latin typeface="Arial" panose="020B0604020202020204" pitchFamily="34" charset="0"/>
                        <a:cs typeface="Calibri" panose="020F0502020204030204"/>
                      </a:endParaRPr>
                    </a:p>
                  </a:txBody>
                  <a:tcPr marL="0" marR="0" marT="27939"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noFill/>
                  </a:tcPr>
                </a:tc>
              </a:tr>
              <a:tr h="184150">
                <a:tc rowSpan="3">
                  <a:txBody>
                    <a:bodyPr/>
                    <a:lstStyle/>
                    <a:p>
                      <a:pPr marL="215900" eaLnBrk="1" fontAlgn="auto" latinLnBrk="0" hangingPunct="1">
                        <a:lnSpc>
                          <a:spcPct val="100000"/>
                        </a:lnSpc>
                      </a:pPr>
                      <a:r>
                        <a:rPr sz="850" spc="15" dirty="0">
                          <a:solidFill>
                            <a:srgbClr val="313130"/>
                          </a:solidFill>
                          <a:latin typeface="Arial" panose="020B0604020202020204" pitchFamily="34" charset="0"/>
                          <a:cs typeface="Calibri" panose="020F0502020204030204"/>
                        </a:rPr>
                        <a:t>Operating</a:t>
                      </a:r>
                      <a:r>
                        <a:rPr sz="850" spc="-40" dirty="0">
                          <a:solidFill>
                            <a:srgbClr val="313130"/>
                          </a:solidFill>
                          <a:latin typeface="Arial" panose="020B0604020202020204" pitchFamily="34" charset="0"/>
                          <a:cs typeface="Calibri" panose="020F0502020204030204"/>
                        </a:rPr>
                        <a:t> </a:t>
                      </a:r>
                      <a:r>
                        <a:rPr sz="850" spc="5" dirty="0">
                          <a:solidFill>
                            <a:srgbClr val="313130"/>
                          </a:solidFill>
                          <a:latin typeface="Arial" panose="020B0604020202020204" pitchFamily="34" charset="0"/>
                          <a:cs typeface="Calibri" panose="020F0502020204030204"/>
                        </a:rPr>
                        <a:t>Environment</a:t>
                      </a:r>
                      <a:endParaRPr sz="850">
                        <a:latin typeface="Arial" panose="020B0604020202020204" pitchFamily="34" charset="0"/>
                        <a:cs typeface="Calibri" panose="020F0502020204030204"/>
                      </a:endParaRPr>
                    </a:p>
                  </a:txBody>
                  <a:tcPr marL="0" marR="0" marT="0" marB="0" anchor="ctr">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260"/>
                        </a:spcBef>
                      </a:pPr>
                      <a:r>
                        <a:rPr sz="850" spc="-5" dirty="0">
                          <a:solidFill>
                            <a:srgbClr val="313130"/>
                          </a:solidFill>
                          <a:latin typeface="Arial" panose="020B0604020202020204" pitchFamily="34" charset="0"/>
                          <a:cs typeface="Calibri" panose="020F0502020204030204"/>
                        </a:rPr>
                        <a:t>Working</a:t>
                      </a:r>
                      <a:r>
                        <a:rPr sz="850" spc="-30" dirty="0">
                          <a:solidFill>
                            <a:srgbClr val="313130"/>
                          </a:solidFill>
                          <a:latin typeface="Arial" panose="020B0604020202020204" pitchFamily="34" charset="0"/>
                          <a:cs typeface="Calibri" panose="020F0502020204030204"/>
                        </a:rPr>
                        <a:t> </a:t>
                      </a:r>
                      <a:r>
                        <a:rPr sz="850" spc="-5" dirty="0">
                          <a:solidFill>
                            <a:srgbClr val="313130"/>
                          </a:solidFill>
                          <a:latin typeface="Arial" panose="020B0604020202020204" pitchFamily="34" charset="0"/>
                          <a:cs typeface="Calibri" panose="020F0502020204030204"/>
                        </a:rPr>
                        <a:t>Temperature</a:t>
                      </a:r>
                      <a:endParaRPr sz="850">
                        <a:latin typeface="Arial" panose="020B0604020202020204" pitchFamily="34" charset="0"/>
                        <a:cs typeface="Calibri" panose="020F0502020204030204"/>
                      </a:endParaRPr>
                    </a:p>
                  </a:txBody>
                  <a:tcPr marL="0" marR="0" marT="3302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260"/>
                        </a:spcBef>
                      </a:pPr>
                      <a:r>
                        <a:rPr sz="850" spc="25" dirty="0">
                          <a:solidFill>
                            <a:srgbClr val="313130"/>
                          </a:solidFill>
                          <a:latin typeface="Arial" panose="020B0604020202020204" pitchFamily="34" charset="0"/>
                          <a:cs typeface="Calibri" panose="020F0502020204030204"/>
                        </a:rPr>
                        <a:t>0~+50°C</a:t>
                      </a:r>
                      <a:endParaRPr sz="850" spc="25" dirty="0">
                        <a:solidFill>
                          <a:srgbClr val="313130"/>
                        </a:solidFill>
                        <a:latin typeface="Arial" panose="020B0604020202020204" pitchFamily="34" charset="0"/>
                        <a:cs typeface="Calibri" panose="020F0502020204030204"/>
                      </a:endParaRPr>
                    </a:p>
                  </a:txBody>
                  <a:tcPr marL="0" marR="0" marT="3302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80975">
                <a:tc v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rgbClr val="FFFDEE"/>
                    </a:solidFill>
                  </a:tcPr>
                </a:tc>
                <a:tc>
                  <a:txBody>
                    <a:bodyPr/>
                    <a:lstStyle/>
                    <a:p>
                      <a:pPr marL="215900" eaLnBrk="1" fontAlgn="auto" latinLnBrk="0" hangingPunct="1">
                        <a:lnSpc>
                          <a:spcPct val="100000"/>
                        </a:lnSpc>
                        <a:spcBef>
                          <a:spcPts val="215"/>
                        </a:spcBef>
                      </a:pPr>
                      <a:r>
                        <a:rPr sz="850" spc="15" dirty="0">
                          <a:solidFill>
                            <a:srgbClr val="313130"/>
                          </a:solidFill>
                          <a:latin typeface="Arial" panose="020B0604020202020204" pitchFamily="34" charset="0"/>
                          <a:cs typeface="Calibri" panose="020F0502020204030204"/>
                        </a:rPr>
                        <a:t>Storage</a:t>
                      </a:r>
                      <a:r>
                        <a:rPr sz="850" spc="-30" dirty="0">
                          <a:solidFill>
                            <a:srgbClr val="313130"/>
                          </a:solidFill>
                          <a:latin typeface="Arial" panose="020B0604020202020204" pitchFamily="34" charset="0"/>
                          <a:cs typeface="Calibri" panose="020F0502020204030204"/>
                        </a:rPr>
                        <a:t> </a:t>
                      </a:r>
                      <a:r>
                        <a:rPr sz="850" spc="-5" dirty="0">
                          <a:solidFill>
                            <a:srgbClr val="313130"/>
                          </a:solidFill>
                          <a:latin typeface="Arial" panose="020B0604020202020204" pitchFamily="34" charset="0"/>
                          <a:cs typeface="Calibri" panose="020F0502020204030204"/>
                        </a:rPr>
                        <a:t>Temperature</a:t>
                      </a:r>
                      <a:endParaRPr sz="850">
                        <a:latin typeface="Arial" panose="020B0604020202020204" pitchFamily="34" charset="0"/>
                        <a:cs typeface="Calibri" panose="020F0502020204030204"/>
                      </a:endParaRPr>
                    </a:p>
                  </a:txBody>
                  <a:tcPr marL="0" marR="0" marT="2730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215"/>
                        </a:spcBef>
                      </a:pPr>
                      <a:r>
                        <a:rPr sz="850" spc="35" dirty="0">
                          <a:solidFill>
                            <a:srgbClr val="313130"/>
                          </a:solidFill>
                          <a:latin typeface="Arial" panose="020B0604020202020204" pitchFamily="34" charset="0"/>
                          <a:cs typeface="Calibri" panose="020F0502020204030204"/>
                        </a:rPr>
                        <a:t>-40~+85°C</a:t>
                      </a:r>
                      <a:endParaRPr sz="850" spc="35" dirty="0">
                        <a:solidFill>
                          <a:srgbClr val="313130"/>
                        </a:solidFill>
                        <a:latin typeface="Arial" panose="020B0604020202020204" pitchFamily="34" charset="0"/>
                        <a:cs typeface="Calibri" panose="020F0502020204030204"/>
                      </a:endParaRPr>
                    </a:p>
                  </a:txBody>
                  <a:tcPr marL="0" marR="0" marT="2730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r h="187325">
                <a:tc vMerge="1">
                  <a:tcPr marL="0" marR="0" marT="0"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rgbClr val="FFFDEE"/>
                    </a:solidFill>
                  </a:tcPr>
                </a:tc>
                <a:tc>
                  <a:txBody>
                    <a:bodyPr/>
                    <a:lstStyle/>
                    <a:p>
                      <a:pPr marL="215900" eaLnBrk="1" fontAlgn="auto" latinLnBrk="0" hangingPunct="1">
                        <a:lnSpc>
                          <a:spcPct val="100000"/>
                        </a:lnSpc>
                        <a:spcBef>
                          <a:spcPts val="195"/>
                        </a:spcBef>
                      </a:pPr>
                      <a:r>
                        <a:rPr sz="850" spc="5" dirty="0">
                          <a:solidFill>
                            <a:srgbClr val="313130"/>
                          </a:solidFill>
                          <a:latin typeface="Arial" panose="020B0604020202020204" pitchFamily="34" charset="0"/>
                          <a:cs typeface="Calibri" panose="020F0502020204030204"/>
                        </a:rPr>
                        <a:t>Relative</a:t>
                      </a:r>
                      <a:r>
                        <a:rPr sz="850" spc="-30" dirty="0">
                          <a:solidFill>
                            <a:srgbClr val="313130"/>
                          </a:solidFill>
                          <a:latin typeface="Arial" panose="020B0604020202020204" pitchFamily="34" charset="0"/>
                          <a:cs typeface="Calibri" panose="020F0502020204030204"/>
                        </a:rPr>
                        <a:t> </a:t>
                      </a:r>
                      <a:r>
                        <a:rPr sz="850" spc="10" dirty="0">
                          <a:solidFill>
                            <a:srgbClr val="313130"/>
                          </a:solidFill>
                          <a:latin typeface="Arial" panose="020B0604020202020204" pitchFamily="34" charset="0"/>
                          <a:cs typeface="Calibri" panose="020F0502020204030204"/>
                        </a:rPr>
                        <a:t>Humidity</a:t>
                      </a:r>
                      <a:endParaRPr sz="850">
                        <a:latin typeface="Arial" panose="020B0604020202020204" pitchFamily="34" charset="0"/>
                        <a:cs typeface="Calibri" panose="020F0502020204030204"/>
                      </a:endParaRPr>
                    </a:p>
                  </a:txBody>
                  <a:tcPr marL="0" marR="0" marT="2476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c>
                  <a:txBody>
                    <a:bodyPr/>
                    <a:lstStyle/>
                    <a:p>
                      <a:pPr marL="215900" eaLnBrk="1" fontAlgn="auto" latinLnBrk="0" hangingPunct="1">
                        <a:lnSpc>
                          <a:spcPct val="100000"/>
                        </a:lnSpc>
                        <a:spcBef>
                          <a:spcPts val="195"/>
                        </a:spcBef>
                      </a:pPr>
                      <a:r>
                        <a:rPr sz="850" spc="30" dirty="0">
                          <a:solidFill>
                            <a:srgbClr val="313130"/>
                          </a:solidFill>
                          <a:latin typeface="Arial" panose="020B0604020202020204" pitchFamily="34" charset="0"/>
                          <a:cs typeface="Calibri" panose="020F0502020204030204"/>
                        </a:rPr>
                        <a:t>5~90%</a:t>
                      </a:r>
                      <a:r>
                        <a:rPr sz="850" spc="-30" dirty="0">
                          <a:solidFill>
                            <a:srgbClr val="313130"/>
                          </a:solidFill>
                          <a:latin typeface="Arial" panose="020B0604020202020204" pitchFamily="34" charset="0"/>
                          <a:cs typeface="Calibri" panose="020F0502020204030204"/>
                        </a:rPr>
                        <a:t> </a:t>
                      </a:r>
                      <a:r>
                        <a:rPr sz="850" spc="15" dirty="0">
                          <a:solidFill>
                            <a:srgbClr val="313130"/>
                          </a:solidFill>
                          <a:latin typeface="Arial" panose="020B0604020202020204" pitchFamily="34" charset="0"/>
                          <a:cs typeface="Calibri" panose="020F0502020204030204"/>
                        </a:rPr>
                        <a:t>(non-</a:t>
                      </a:r>
                      <a:r>
                        <a:rPr lang="en-US" sz="850" spc="15" dirty="0">
                          <a:solidFill>
                            <a:srgbClr val="313130"/>
                          </a:solidFill>
                          <a:latin typeface="Arial" panose="020B0604020202020204" pitchFamily="34" charset="0"/>
                          <a:cs typeface="Calibri" panose="020F0502020204030204"/>
                        </a:rPr>
                        <a:t>condensing</a:t>
                      </a:r>
                      <a:r>
                        <a:rPr sz="850" spc="15" dirty="0">
                          <a:solidFill>
                            <a:srgbClr val="313130"/>
                          </a:solidFill>
                          <a:latin typeface="Arial" panose="020B0604020202020204" pitchFamily="34" charset="0"/>
                          <a:cs typeface="Calibri" panose="020F0502020204030204"/>
                        </a:rPr>
                        <a:t>)</a:t>
                      </a:r>
                      <a:endParaRPr sz="850" dirty="0">
                        <a:latin typeface="Arial" panose="020B0604020202020204" pitchFamily="34" charset="0"/>
                        <a:cs typeface="Calibri" panose="020F0502020204030204"/>
                      </a:endParaRPr>
                    </a:p>
                  </a:txBody>
                  <a:tcPr marL="0" marR="0" marT="24765" marB="0">
                    <a:lnL w="6350">
                      <a:solidFill>
                        <a:srgbClr val="151616"/>
                      </a:solidFill>
                      <a:prstDash val="solid"/>
                    </a:lnL>
                    <a:lnR w="6350">
                      <a:solidFill>
                        <a:srgbClr val="151616"/>
                      </a:solidFill>
                      <a:prstDash val="solid"/>
                    </a:lnR>
                    <a:lnT w="6350">
                      <a:solidFill>
                        <a:srgbClr val="151616"/>
                      </a:solidFill>
                      <a:prstDash val="solid"/>
                    </a:lnT>
                    <a:lnB w="6350">
                      <a:solidFill>
                        <a:srgbClr val="151616"/>
                      </a:solidFill>
                      <a:prstDash val="solid"/>
                    </a:lnB>
                    <a:solidFill>
                      <a:schemeClr val="bg1">
                        <a:lumMod val="95000"/>
                      </a:schemeClr>
                    </a:solidFill>
                  </a:tcPr>
                </a:tc>
              </a:tr>
            </a:tbl>
          </a:graphicData>
        </a:graphic>
      </p:graphicFrame>
    </p:spTree>
  </p:cSld>
  <p:clrMapOvr>
    <a:masterClrMapping/>
  </p:clrMapOvr>
</p:sld>
</file>

<file path=ppt/tags/tag1.xml><?xml version="1.0" encoding="utf-8"?>
<p:tagLst xmlns:p="http://schemas.openxmlformats.org/presentationml/2006/main">
  <p:tag name="KSO_WM_UNIT_TABLE_BEAUTIFY" val="smartTable{7149e3d0-b402-493a-94d6-da16937fd255}"/>
</p:tagLst>
</file>

<file path=ppt/tags/tag2.xml><?xml version="1.0" encoding="utf-8"?>
<p:tagLst xmlns:p="http://schemas.openxmlformats.org/presentationml/2006/main">
  <p:tag name="KSO_WM_UNIT_TABLE_BEAUTIFY" val="smartTable{2d6a2260-8196-4872-8686-aba9e1cd9baa}"/>
  <p:tag name="TABLE_ENDDRAG_ORIGIN_RECT" val="536*228"/>
  <p:tag name="TABLE_ENDDRAG_RECT" val="36*434*536*228"/>
</p:tagLst>
</file>

<file path=ppt/tags/tag3.xml><?xml version="1.0" encoding="utf-8"?>
<p:tagLst xmlns:p="http://schemas.openxmlformats.org/presentationml/2006/main">
  <p:tag name="COMMONDATA" val="eyJoZGlkIjoiY2JiYjVhYWVkMGQ5NDYwYjg5MTk1MzI3MGY4OGJkNjcifQ=="/>
  <p:tag name="KSO_WPP_MARK_KEY" val="04a43123-2747-4bcf-bff4-992ae991bb3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0828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4354</Words>
  <Application>WPS 演示</Application>
  <PresentationFormat>自定义</PresentationFormat>
  <Paragraphs>297</Paragraphs>
  <Slides>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vt:i4>
      </vt:variant>
    </vt:vector>
  </HeadingPairs>
  <TitlesOfParts>
    <vt:vector size="12" baseType="lpstr">
      <vt:lpstr>Arial</vt:lpstr>
      <vt:lpstr>宋体</vt:lpstr>
      <vt:lpstr>Wingdings</vt:lpstr>
      <vt:lpstr>Arial</vt:lpstr>
      <vt:lpstr>微软雅黑</vt:lpstr>
      <vt:lpstr>Calibri</vt:lpstr>
      <vt:lpstr>Calibri</vt:lpstr>
      <vt:lpstr>Gill Sans MT</vt:lpstr>
      <vt:lpstr>Arial Unicode MS</vt:lpstr>
      <vt:lpstr>Office Theme</vt:lpstr>
      <vt:lpstr>V3600D8</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V3600D8</dc:title>
  <dc:creator>VSOL-PC</dc:creator>
  <cp:lastModifiedBy>VSOL-PC</cp:lastModifiedBy>
  <cp:revision>2</cp:revision>
  <dcterms:created xsi:type="dcterms:W3CDTF">2023-01-06T03:30:00Z</dcterms:created>
  <dcterms:modified xsi:type="dcterms:W3CDTF">2023-01-06T05:39:51Z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InDesign 16.3 (Macintosh)</vt:lpwstr>
  </property>
  <property fmtid="{D5CDD505-2E9C-101B-9397-08002B2CF9AE}" pid="3" name="ICV">
    <vt:lpwstr>62478173CB8946F282A9AB2E17C99009</vt:lpwstr>
  </property>
  <property fmtid="{D5CDD505-2E9C-101B-9397-08002B2CF9AE}" pid="4" name="KSOProductBuildVer">
    <vt:lpwstr>2052-11.1.0.13703</vt:lpwstr>
  </property>
</Properties>
</file>