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6"/>
  </p:handoutMasterIdLst>
  <p:sldIdLst>
    <p:sldId id="262" r:id="rId3"/>
    <p:sldId id="263" r:id="rId4"/>
  </p:sldIdLst>
  <p:sldSz cx="7556500" cy="10693400"/>
  <p:notesSz cx="7556500" cy="10693400"/>
  <p:custDataLst>
    <p:tags r:id="rId10"/>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6" userDrawn="1">
          <p15:clr>
            <a:srgbClr val="A4A3A4"/>
          </p15:clr>
        </p15:guide>
        <p15:guide id="2" pos="23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2F2F2"/>
    <a:srgbClr val="FF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756"/>
        <p:guide pos="2379"/>
      </p:guideLst>
    </p:cSldViewPr>
  </p:slideViewPr>
  <p:notesTextViewPr>
    <p:cViewPr>
      <p:scale>
        <a:sx n="100" d="100"/>
        <a:sy n="100" d="100"/>
      </p:scale>
      <p:origin x="0" y="0"/>
    </p:cViewPr>
  </p:notesTextViewPr>
  <p:gridSpacing cx="45000" cy="45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4483" cy="536527"/>
          </a:xfrm>
          <a:prstGeom prst="rect">
            <a:avLst/>
          </a:prstGeom>
        </p:spPr>
        <p:txBody>
          <a:bodyPr vert="horz" lIns="91440" tIns="45720" rIns="91440" bIns="45720" rtlCol="0"/>
          <a:lstStyle>
            <a:lvl1pPr algn="l">
              <a:defRPr sz="1320"/>
            </a:lvl1pPr>
          </a:lstStyle>
          <a:p>
            <a:endParaRPr lang="zh-CN" altLang="en-US"/>
          </a:p>
        </p:txBody>
      </p:sp>
      <p:sp>
        <p:nvSpPr>
          <p:cNvPr id="3" name="日期占位符 2"/>
          <p:cNvSpPr>
            <a:spLocks noGrp="1"/>
          </p:cNvSpPr>
          <p:nvPr>
            <p:ph type="dt" sz="quarter" idx="1"/>
          </p:nvPr>
        </p:nvSpPr>
        <p:spPr>
          <a:xfrm>
            <a:off x="4280268" y="0"/>
            <a:ext cx="3274483" cy="536527"/>
          </a:xfrm>
          <a:prstGeom prst="rect">
            <a:avLst/>
          </a:prstGeom>
        </p:spPr>
        <p:txBody>
          <a:bodyPr vert="horz" lIns="91440" tIns="45720" rIns="91440" bIns="45720" rtlCol="0"/>
          <a:lstStyle>
            <a:lvl1pPr algn="r">
              <a:defRPr sz="132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156874"/>
            <a:ext cx="3274483" cy="536526"/>
          </a:xfrm>
          <a:prstGeom prst="rect">
            <a:avLst/>
          </a:prstGeom>
        </p:spPr>
        <p:txBody>
          <a:bodyPr vert="horz" lIns="91440" tIns="45720" rIns="91440" bIns="45720" rtlCol="0" anchor="b"/>
          <a:lstStyle>
            <a:lvl1pPr algn="l">
              <a:defRPr sz="1320"/>
            </a:lvl1pPr>
          </a:lstStyle>
          <a:p>
            <a:endParaRPr lang="zh-CN" altLang="en-US"/>
          </a:p>
        </p:txBody>
      </p:sp>
      <p:sp>
        <p:nvSpPr>
          <p:cNvPr id="5" name="灯片编号占位符 4"/>
          <p:cNvSpPr>
            <a:spLocks noGrp="1"/>
          </p:cNvSpPr>
          <p:nvPr>
            <p:ph type="sldNum" sz="quarter" idx="3"/>
          </p:nvPr>
        </p:nvSpPr>
        <p:spPr>
          <a:xfrm>
            <a:off x="4280268" y="10156874"/>
            <a:ext cx="3274483" cy="536526"/>
          </a:xfrm>
          <a:prstGeom prst="rect">
            <a:avLst/>
          </a:prstGeom>
        </p:spPr>
        <p:txBody>
          <a:bodyPr vert="horz" lIns="91440" tIns="45720" rIns="91440" bIns="45720" rtlCol="0" anchor="b"/>
          <a:lstStyle>
            <a:lvl1pPr algn="r">
              <a:defRPr sz="132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4483" cy="53652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280268" y="0"/>
            <a:ext cx="3274483" cy="536527"/>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70230" y="1336675"/>
            <a:ext cx="6416040" cy="360902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55650" y="5146199"/>
            <a:ext cx="6045200" cy="421052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156874"/>
            <a:ext cx="3274483" cy="53652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280268" y="10156874"/>
            <a:ext cx="3274483" cy="536526"/>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7299" y="3451862"/>
            <a:ext cx="2025014" cy="421639"/>
          </a:xfrm>
        </p:spPr>
        <p:txBody>
          <a:bodyPr lIns="0" tIns="0" rIns="0" bIns="0"/>
          <a:lstStyle>
            <a:lvl1pPr>
              <a:defRPr sz="2600" b="0" i="0">
                <a:solidFill>
                  <a:srgbClr val="00A2DA"/>
                </a:solidFill>
                <a:latin typeface="Arial" panose="020B0604020202020204"/>
                <a:cs typeface="Arial" panose="020B0604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0" y="5619115"/>
            <a:ext cx="7560310" cy="5068570"/>
          </a:xfrm>
          <a:custGeom>
            <a:avLst/>
            <a:gdLst/>
            <a:ahLst/>
            <a:cxnLst/>
            <a:rect l="l" t="t" r="r" b="b"/>
            <a:pathLst>
              <a:path w="7560309" h="5112384">
                <a:moveTo>
                  <a:pt x="0" y="5112004"/>
                </a:moveTo>
                <a:lnTo>
                  <a:pt x="7560005" y="5112004"/>
                </a:lnTo>
                <a:lnTo>
                  <a:pt x="7560005" y="0"/>
                </a:lnTo>
                <a:lnTo>
                  <a:pt x="0" y="0"/>
                </a:lnTo>
                <a:lnTo>
                  <a:pt x="0" y="5112004"/>
                </a:lnTo>
                <a:close/>
              </a:path>
            </a:pathLst>
          </a:custGeom>
          <a:solidFill>
            <a:schemeClr val="bg1">
              <a:lumMod val="95000"/>
            </a:schemeClr>
          </a:solidFill>
        </p:spPr>
        <p:txBody>
          <a:bodyPr wrap="square" lIns="0" tIns="0" rIns="0" bIns="0" rtlCol="0"/>
          <a:lstStyle/>
          <a:p/>
        </p:txBody>
      </p:sp>
      <p:sp>
        <p:nvSpPr>
          <p:cNvPr id="11" name="object 11"/>
          <p:cNvSpPr/>
          <p:nvPr userDrawn="1"/>
        </p:nvSpPr>
        <p:spPr>
          <a:xfrm>
            <a:off x="3635999" y="10607042"/>
            <a:ext cx="3924300" cy="85090"/>
          </a:xfrm>
          <a:custGeom>
            <a:avLst/>
            <a:gdLst/>
            <a:ahLst/>
            <a:cxnLst/>
            <a:rect l="l" t="t" r="r" b="b"/>
            <a:pathLst>
              <a:path w="3924300" h="85090">
                <a:moveTo>
                  <a:pt x="3924005" y="0"/>
                </a:moveTo>
                <a:lnTo>
                  <a:pt x="27000" y="0"/>
                </a:lnTo>
                <a:lnTo>
                  <a:pt x="16491" y="2122"/>
                </a:lnTo>
                <a:lnTo>
                  <a:pt x="7908" y="7908"/>
                </a:lnTo>
                <a:lnTo>
                  <a:pt x="2122" y="16491"/>
                </a:lnTo>
                <a:lnTo>
                  <a:pt x="0" y="27000"/>
                </a:lnTo>
                <a:lnTo>
                  <a:pt x="0" y="84960"/>
                </a:lnTo>
                <a:lnTo>
                  <a:pt x="3924005" y="84960"/>
                </a:lnTo>
                <a:lnTo>
                  <a:pt x="3924005" y="0"/>
                </a:lnTo>
                <a:close/>
              </a:path>
            </a:pathLst>
          </a:custGeom>
          <a:solidFill>
            <a:srgbClr val="FF6900"/>
          </a:solidFill>
        </p:spPr>
        <p:txBody>
          <a:bodyPr wrap="square" lIns="0" tIns="0" rIns="0" bIns="0" rtlCol="0"/>
          <a:p/>
        </p:txBody>
      </p:sp>
      <p:sp>
        <p:nvSpPr>
          <p:cNvPr id="12" name="object 12"/>
          <p:cNvSpPr/>
          <p:nvPr userDrawn="1"/>
        </p:nvSpPr>
        <p:spPr>
          <a:xfrm>
            <a:off x="0" y="0"/>
            <a:ext cx="7559675" cy="99695"/>
          </a:xfrm>
          <a:custGeom>
            <a:avLst/>
            <a:gdLst/>
            <a:ahLst/>
            <a:cxnLst/>
            <a:rect l="l" t="t" r="r" b="b"/>
            <a:pathLst>
              <a:path w="3924300" h="91440">
                <a:moveTo>
                  <a:pt x="3923996" y="0"/>
                </a:moveTo>
                <a:lnTo>
                  <a:pt x="0" y="0"/>
                </a:lnTo>
                <a:lnTo>
                  <a:pt x="0" y="91444"/>
                </a:lnTo>
                <a:lnTo>
                  <a:pt x="3896996" y="91444"/>
                </a:lnTo>
                <a:lnTo>
                  <a:pt x="3907505" y="89322"/>
                </a:lnTo>
                <a:lnTo>
                  <a:pt x="3916087" y="83535"/>
                </a:lnTo>
                <a:lnTo>
                  <a:pt x="3921874" y="74952"/>
                </a:lnTo>
                <a:lnTo>
                  <a:pt x="3923996" y="64443"/>
                </a:lnTo>
                <a:lnTo>
                  <a:pt x="3923996" y="0"/>
                </a:lnTo>
                <a:close/>
              </a:path>
            </a:pathLst>
          </a:custGeom>
          <a:solidFill>
            <a:srgbClr val="FF6900"/>
          </a:solidFill>
        </p:spPr>
        <p:txBody>
          <a:bodyPr wrap="square" lIns="0" tIns="0" rIns="0" bIns="0" rtlCol="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7299" y="3451862"/>
            <a:ext cx="2025014" cy="421639"/>
          </a:xfrm>
        </p:spPr>
        <p:txBody>
          <a:bodyPr lIns="0" tIns="0" rIns="0" bIns="0"/>
          <a:lstStyle>
            <a:lvl1pPr>
              <a:defRPr sz="2600" b="0" i="0">
                <a:solidFill>
                  <a:srgbClr val="00A2DA"/>
                </a:solidFill>
                <a:latin typeface="Arial" panose="020B0604020202020204"/>
                <a:cs typeface="Arial" panose="020B0604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6" name="object 12"/>
          <p:cNvSpPr/>
          <p:nvPr userDrawn="1"/>
        </p:nvSpPr>
        <p:spPr>
          <a:xfrm>
            <a:off x="0" y="10605135"/>
            <a:ext cx="7559675" cy="99695"/>
          </a:xfrm>
          <a:custGeom>
            <a:avLst/>
            <a:gdLst/>
            <a:ahLst/>
            <a:cxnLst/>
            <a:rect l="l" t="t" r="r" b="b"/>
            <a:pathLst>
              <a:path w="3924300" h="91440">
                <a:moveTo>
                  <a:pt x="3923996" y="0"/>
                </a:moveTo>
                <a:lnTo>
                  <a:pt x="0" y="0"/>
                </a:lnTo>
                <a:lnTo>
                  <a:pt x="0" y="91444"/>
                </a:lnTo>
                <a:lnTo>
                  <a:pt x="3896996" y="91444"/>
                </a:lnTo>
                <a:lnTo>
                  <a:pt x="3907505" y="89322"/>
                </a:lnTo>
                <a:lnTo>
                  <a:pt x="3916087" y="83535"/>
                </a:lnTo>
                <a:lnTo>
                  <a:pt x="3921874" y="74952"/>
                </a:lnTo>
                <a:lnTo>
                  <a:pt x="3923996" y="64443"/>
                </a:lnTo>
                <a:lnTo>
                  <a:pt x="3923996" y="0"/>
                </a:lnTo>
                <a:close/>
              </a:path>
            </a:pathLst>
          </a:custGeom>
          <a:solidFill>
            <a:srgbClr val="FF6900"/>
          </a:solidFill>
        </p:spPr>
        <p:txBody>
          <a:bodyPr wrap="square" lIns="0" tIns="0" rIns="0" bIns="0" rtlCol="0"/>
          <a:p/>
        </p:txBody>
      </p:sp>
      <p:sp>
        <p:nvSpPr>
          <p:cNvPr id="22" name="object 11"/>
          <p:cNvSpPr/>
          <p:nvPr userDrawn="1"/>
        </p:nvSpPr>
        <p:spPr>
          <a:xfrm flipH="1">
            <a:off x="-31761" y="-6348"/>
            <a:ext cx="3924300" cy="85090"/>
          </a:xfrm>
          <a:custGeom>
            <a:avLst/>
            <a:gdLst/>
            <a:ahLst/>
            <a:cxnLst/>
            <a:rect l="l" t="t" r="r" b="b"/>
            <a:pathLst>
              <a:path w="3924300" h="85090">
                <a:moveTo>
                  <a:pt x="3924005" y="0"/>
                </a:moveTo>
                <a:lnTo>
                  <a:pt x="27000" y="0"/>
                </a:lnTo>
                <a:lnTo>
                  <a:pt x="16491" y="2122"/>
                </a:lnTo>
                <a:lnTo>
                  <a:pt x="7908" y="7908"/>
                </a:lnTo>
                <a:lnTo>
                  <a:pt x="2122" y="16491"/>
                </a:lnTo>
                <a:lnTo>
                  <a:pt x="0" y="27000"/>
                </a:lnTo>
                <a:lnTo>
                  <a:pt x="0" y="84960"/>
                </a:lnTo>
                <a:lnTo>
                  <a:pt x="3924005" y="84960"/>
                </a:lnTo>
                <a:lnTo>
                  <a:pt x="3924005" y="0"/>
                </a:lnTo>
                <a:close/>
              </a:path>
            </a:pathLst>
          </a:custGeom>
          <a:solidFill>
            <a:srgbClr val="FF6900"/>
          </a:solidFill>
        </p:spPr>
        <p:txBody>
          <a:bodyPr wrap="square" lIns="0" tIns="0" rIns="0" bIns="0" rtlCol="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10" y="9251950"/>
            <a:ext cx="7560310" cy="1441450"/>
          </a:xfrm>
          <a:custGeom>
            <a:avLst/>
            <a:gdLst/>
            <a:ahLst/>
            <a:cxnLst/>
            <a:rect l="l" t="t" r="r" b="b"/>
            <a:pathLst>
              <a:path w="7560309" h="2371090">
                <a:moveTo>
                  <a:pt x="0" y="2370963"/>
                </a:moveTo>
                <a:lnTo>
                  <a:pt x="7559992" y="2370963"/>
                </a:lnTo>
                <a:lnTo>
                  <a:pt x="7559992" y="0"/>
                </a:lnTo>
                <a:lnTo>
                  <a:pt x="0" y="0"/>
                </a:lnTo>
                <a:lnTo>
                  <a:pt x="0" y="2370963"/>
                </a:lnTo>
                <a:close/>
              </a:path>
            </a:pathLst>
          </a:custGeom>
          <a:solidFill>
            <a:schemeClr val="bg1">
              <a:lumMod val="95000"/>
            </a:schemeClr>
          </a:solidFill>
        </p:spPr>
        <p:txBody>
          <a:bodyPr wrap="square" lIns="0" tIns="0" rIns="0" bIns="0" rtlCol="0"/>
          <a:lstStyle/>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hyperlink" Target="http://www.genexis.eu/" TargetMode="Externa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448310" y="3950335"/>
            <a:ext cx="2025014" cy="381635"/>
          </a:xfrm>
          <a:prstGeom prst="rect">
            <a:avLst/>
          </a:prstGeom>
        </p:spPr>
        <p:txBody>
          <a:bodyPr vert="horz" wrap="square" lIns="0" tIns="12700" rIns="0" bIns="0" rtlCol="0">
            <a:spAutoFit/>
          </a:bodyPr>
          <a:lstStyle/>
          <a:p>
            <a:pPr marL="12700">
              <a:lnSpc>
                <a:spcPct val="100000"/>
              </a:lnSpc>
              <a:spcBef>
                <a:spcPts val="100"/>
              </a:spcBef>
            </a:pPr>
            <a:r>
              <a:rPr lang="en-US" sz="2400" spc="-185" dirty="0">
                <a:solidFill>
                  <a:srgbClr val="FF6900"/>
                </a:solidFill>
                <a:latin typeface="Arial" panose="020B0604020202020204" pitchFamily="34" charset="0"/>
              </a:rPr>
              <a:t>HG3610ACM</a:t>
            </a:r>
            <a:endParaRPr lang="en-US" sz="2400" spc="-185" dirty="0">
              <a:solidFill>
                <a:srgbClr val="FF6900"/>
              </a:solidFill>
              <a:latin typeface="Arial" panose="020B0604020202020204" pitchFamily="34" charset="0"/>
            </a:endParaRPr>
          </a:p>
        </p:txBody>
      </p:sp>
      <p:sp>
        <p:nvSpPr>
          <p:cNvPr id="10" name="object 10"/>
          <p:cNvSpPr txBox="1"/>
          <p:nvPr/>
        </p:nvSpPr>
        <p:spPr>
          <a:xfrm>
            <a:off x="458470" y="4220210"/>
            <a:ext cx="2371725" cy="311150"/>
          </a:xfrm>
          <a:prstGeom prst="rect">
            <a:avLst/>
          </a:prstGeom>
        </p:spPr>
        <p:txBody>
          <a:bodyPr vert="horz" wrap="square" lIns="0" tIns="127000" rIns="0" bIns="0" rtlCol="0">
            <a:spAutoFit/>
          </a:bodyPr>
          <a:lstStyle/>
          <a:p>
            <a:pPr marL="12700">
              <a:lnSpc>
                <a:spcPct val="100000"/>
              </a:lnSpc>
              <a:spcBef>
                <a:spcPts val="1000"/>
              </a:spcBef>
            </a:pPr>
            <a:r>
              <a:rPr lang="en-US" sz="1200" dirty="0">
                <a:solidFill>
                  <a:srgbClr val="414042"/>
                </a:solidFill>
                <a:latin typeface="Arial" panose="020B0604020202020204" pitchFamily="34" charset="0"/>
                <a:cs typeface="Arial" panose="020B0604020202020204"/>
              </a:rPr>
              <a:t>1</a:t>
            </a:r>
            <a:r>
              <a:rPr sz="1200" dirty="0">
                <a:solidFill>
                  <a:srgbClr val="414042"/>
                </a:solidFill>
                <a:latin typeface="Arial" panose="020B0604020202020204" pitchFamily="34" charset="0"/>
                <a:cs typeface="Arial" panose="020B0604020202020204"/>
              </a:rPr>
              <a:t>GE+1</a:t>
            </a:r>
            <a:r>
              <a:rPr lang="en-US" sz="1200" dirty="0">
                <a:solidFill>
                  <a:srgbClr val="414042"/>
                </a:solidFill>
                <a:latin typeface="Arial" panose="020B0604020202020204" pitchFamily="34" charset="0"/>
                <a:cs typeface="Arial" panose="020B0604020202020204"/>
              </a:rPr>
              <a:t>FE</a:t>
            </a:r>
            <a:r>
              <a:rPr sz="1200" dirty="0">
                <a:solidFill>
                  <a:srgbClr val="414042"/>
                </a:solidFill>
                <a:latin typeface="Arial" panose="020B0604020202020204" pitchFamily="34" charset="0"/>
                <a:cs typeface="Arial" panose="020B0604020202020204"/>
              </a:rPr>
              <a:t>+W</a:t>
            </a:r>
            <a:r>
              <a:rPr lang="en-US" sz="1200" dirty="0">
                <a:solidFill>
                  <a:srgbClr val="414042"/>
                </a:solidFill>
                <a:latin typeface="Arial" panose="020B0604020202020204" pitchFamily="34" charset="0"/>
                <a:cs typeface="Arial" panose="020B0604020202020204"/>
              </a:rPr>
              <a:t>i</a:t>
            </a:r>
            <a:r>
              <a:rPr sz="1200" dirty="0">
                <a:solidFill>
                  <a:srgbClr val="414042"/>
                </a:solidFill>
                <a:latin typeface="Arial" panose="020B0604020202020204" pitchFamily="34" charset="0"/>
                <a:cs typeface="Arial" panose="020B0604020202020204"/>
              </a:rPr>
              <a:t>F</a:t>
            </a:r>
            <a:r>
              <a:rPr lang="en-US" sz="1200" dirty="0">
                <a:solidFill>
                  <a:srgbClr val="414042"/>
                </a:solidFill>
                <a:latin typeface="Arial" panose="020B0604020202020204" pitchFamily="34" charset="0"/>
                <a:cs typeface="Arial" panose="020B0604020202020204"/>
              </a:rPr>
              <a:t>i5 WIFI Router </a:t>
            </a:r>
            <a:endParaRPr lang="en-US" sz="1200" dirty="0">
              <a:solidFill>
                <a:srgbClr val="414042"/>
              </a:solidFill>
              <a:latin typeface="Arial" panose="020B0604020202020204" pitchFamily="34" charset="0"/>
              <a:cs typeface="Arial" panose="020B0604020202020204"/>
            </a:endParaRPr>
          </a:p>
        </p:txBody>
      </p:sp>
      <p:pic>
        <p:nvPicPr>
          <p:cNvPr id="3" name="图片 2" desc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528435" y="4812030"/>
            <a:ext cx="648335" cy="458470"/>
          </a:xfrm>
          <a:prstGeom prst="rect">
            <a:avLst/>
          </a:prstGeom>
        </p:spPr>
      </p:pic>
      <p:sp>
        <p:nvSpPr>
          <p:cNvPr id="7" name="object 3"/>
          <p:cNvSpPr txBox="1"/>
          <p:nvPr/>
        </p:nvSpPr>
        <p:spPr>
          <a:xfrm>
            <a:off x="458470" y="5796915"/>
            <a:ext cx="6803390" cy="984250"/>
          </a:xfrm>
          <a:prstGeom prst="rect">
            <a:avLst/>
          </a:prstGeom>
        </p:spPr>
        <p:txBody>
          <a:bodyPr vert="horz" wrap="square" lIns="0" tIns="79375" rIns="0" bIns="0" rtlCol="0">
            <a:spAutoFit/>
          </a:bodyPr>
          <a:p>
            <a:pPr marL="12700">
              <a:lnSpc>
                <a:spcPct val="100000"/>
              </a:lnSpc>
              <a:spcBef>
                <a:spcPts val="625"/>
              </a:spcBef>
            </a:pPr>
            <a:r>
              <a:rPr sz="1000" b="1" spc="-25" dirty="0">
                <a:solidFill>
                  <a:srgbClr val="FF6900"/>
                </a:solidFill>
                <a:latin typeface="Arial" panose="020B0604020202020204" pitchFamily="34" charset="0"/>
                <a:cs typeface="Gill Sans MT" panose="020B0502020104020203"/>
              </a:rPr>
              <a:t>Introduction:</a:t>
            </a:r>
            <a:endParaRPr sz="1000">
              <a:solidFill>
                <a:srgbClr val="FF6900"/>
              </a:solidFill>
              <a:latin typeface="Arial" panose="020B0604020202020204" pitchFamily="34" charset="0"/>
              <a:cs typeface="Gill Sans MT" panose="020B0502020104020203"/>
            </a:endParaRPr>
          </a:p>
          <a:p>
            <a:pPr marL="18415" marR="5080" algn="just">
              <a:lnSpc>
                <a:spcPct val="108000"/>
              </a:lnSpc>
              <a:spcBef>
                <a:spcPts val="360"/>
              </a:spcBef>
            </a:pPr>
            <a:r>
              <a:rPr lang="en-US" sz="850" dirty="0">
                <a:latin typeface="Arial" panose="020B0604020202020204" pitchFamily="34" charset="0"/>
              </a:rPr>
              <a:t>1GE+1FE+WIFI5</a:t>
            </a:r>
            <a:r>
              <a:rPr sz="850" dirty="0">
                <a:latin typeface="Arial" panose="020B0604020202020204" pitchFamily="34" charset="0"/>
              </a:rPr>
              <a:t> HG3610ACM </a:t>
            </a:r>
            <a:r>
              <a:rPr lang="en-US" sz="850" dirty="0">
                <a:latin typeface="Arial" panose="020B0604020202020204" pitchFamily="34" charset="0"/>
              </a:rPr>
              <a:t>Wireless Router is</a:t>
            </a:r>
            <a:r>
              <a:rPr sz="850" dirty="0">
                <a:latin typeface="Arial" panose="020B0604020202020204" pitchFamily="34" charset="0"/>
              </a:rPr>
              <a:t> high performance wireless connectivity for Small Office and Home(SOHO) deploymensts and support dual band concurrent operation at 2.4GHz and 5GHz with combined throughput of 1.2Gbps(300Mbps at 2.4GHz and 867Mbps at 5GHz). HG3610ACM support Wi-Fi EasyMesh that brings a standards-based approach to Wi-Fi networks that utilize multiple access points (APs), combining the benefits of easy to use, self-adapting Wi-Fi with greater flexibility in device choice that comes with interoperable Wi-Fi EasyMesh devices.</a:t>
            </a:r>
            <a:endParaRPr sz="850" dirty="0">
              <a:latin typeface="Arial" panose="020B0604020202020204" pitchFamily="34" charset="0"/>
            </a:endParaRPr>
          </a:p>
        </p:txBody>
      </p:sp>
      <p:sp>
        <p:nvSpPr>
          <p:cNvPr id="11" name="object 5"/>
          <p:cNvSpPr txBox="1"/>
          <p:nvPr/>
        </p:nvSpPr>
        <p:spPr>
          <a:xfrm>
            <a:off x="448310" y="4671695"/>
            <a:ext cx="5212080" cy="850900"/>
          </a:xfrm>
          <a:prstGeom prst="rect">
            <a:avLst/>
          </a:prstGeom>
        </p:spPr>
        <p:txBody>
          <a:bodyPr vert="horz" wrap="square" lIns="0" tIns="84455" rIns="0" bIns="0" rtlCol="0">
            <a:spAutoFit/>
          </a:bodyPr>
          <a:p>
            <a:pPr marL="12700">
              <a:lnSpc>
                <a:spcPct val="100000"/>
              </a:lnSpc>
              <a:spcBef>
                <a:spcPts val="665"/>
              </a:spcBef>
            </a:pPr>
            <a:r>
              <a:rPr sz="1000" b="1" spc="-75" dirty="0">
                <a:solidFill>
                  <a:srgbClr val="FF6900"/>
                </a:solidFill>
                <a:latin typeface="Arial" panose="020B0604020202020204" pitchFamily="34" charset="0"/>
                <a:cs typeface="Gill Sans MT" panose="020B0502020104020203"/>
              </a:rPr>
              <a:t>Key </a:t>
            </a:r>
            <a:r>
              <a:rPr sz="1000" b="1" spc="-30" dirty="0">
                <a:solidFill>
                  <a:srgbClr val="FF6900"/>
                </a:solidFill>
                <a:latin typeface="Arial" panose="020B0604020202020204" pitchFamily="34" charset="0"/>
                <a:cs typeface="Gill Sans MT" panose="020B0502020104020203"/>
              </a:rPr>
              <a:t>Features:</a:t>
            </a:r>
            <a:r>
              <a:rPr lang="en-US" sz="1000" b="1" spc="-30" dirty="0">
                <a:solidFill>
                  <a:srgbClr val="FF6900"/>
                </a:solidFill>
                <a:latin typeface="Arial" panose="020B0604020202020204" pitchFamily="34" charset="0"/>
                <a:cs typeface="Gill Sans MT" panose="020B0502020104020203"/>
              </a:rPr>
              <a:t> </a:t>
            </a:r>
            <a:endParaRPr sz="1000">
              <a:solidFill>
                <a:srgbClr val="FF6900"/>
              </a:solidFill>
              <a:latin typeface="Arial" panose="020B0604020202020204" pitchFamily="34" charset="0"/>
              <a:cs typeface="Gill Sans MT" panose="020B0502020104020203"/>
            </a:endParaRPr>
          </a:p>
          <a:p>
            <a:pPr marL="142875" indent="-122555">
              <a:lnSpc>
                <a:spcPct val="70000"/>
              </a:lnSpc>
              <a:spcBef>
                <a:spcPts val="485"/>
              </a:spcBef>
              <a:buChar char="•"/>
              <a:tabLst>
                <a:tab pos="143510" algn="l"/>
              </a:tabLst>
            </a:pPr>
            <a:r>
              <a:rPr lang="en-US" sz="850" spc="15" dirty="0">
                <a:solidFill>
                  <a:schemeClr val="tx1">
                    <a:lumMod val="85000"/>
                    <a:lumOff val="15000"/>
                  </a:schemeClr>
                </a:solidFill>
                <a:latin typeface="Arial" panose="020B0604020202020204" pitchFamily="34" charset="0"/>
                <a:cs typeface="Calibri" panose="020F0502020204030204"/>
              </a:rPr>
              <a:t>EasyMesh protocol-Support wired and wireless Mesh connections</a:t>
            </a:r>
            <a:endParaRPr lang="en-US" sz="850" spc="15" dirty="0">
              <a:solidFill>
                <a:schemeClr val="tx1">
                  <a:lumMod val="85000"/>
                  <a:lumOff val="15000"/>
                </a:schemeClr>
              </a:solidFill>
              <a:latin typeface="Arial" panose="020B0604020202020204" pitchFamily="34" charset="0"/>
              <a:cs typeface="Calibri" panose="020F0502020204030204"/>
            </a:endParaRPr>
          </a:p>
          <a:p>
            <a:pPr marL="142875" indent="-122555">
              <a:lnSpc>
                <a:spcPct val="70000"/>
              </a:lnSpc>
              <a:spcBef>
                <a:spcPts val="485"/>
              </a:spcBef>
              <a:buChar char="•"/>
              <a:tabLst>
                <a:tab pos="143510" algn="l"/>
              </a:tabLst>
            </a:pPr>
            <a:r>
              <a:rPr lang="en-US" sz="850" spc="15" dirty="0">
                <a:solidFill>
                  <a:schemeClr val="tx1">
                    <a:lumMod val="85000"/>
                    <a:lumOff val="15000"/>
                  </a:schemeClr>
                </a:solidFill>
                <a:latin typeface="Arial" panose="020B0604020202020204" pitchFamily="34" charset="0"/>
                <a:cs typeface="Calibri" panose="020F0502020204030204"/>
              </a:rPr>
              <a:t>WiFi5 Dual Band 1200Mbps</a:t>
            </a:r>
            <a:endParaRPr lang="en-US" sz="850" spc="15" dirty="0">
              <a:solidFill>
                <a:schemeClr val="tx1">
                  <a:lumMod val="85000"/>
                  <a:lumOff val="15000"/>
                </a:schemeClr>
              </a:solidFill>
              <a:latin typeface="Arial" panose="020B0604020202020204" pitchFamily="34" charset="0"/>
              <a:cs typeface="Calibri" panose="020F0502020204030204"/>
            </a:endParaRPr>
          </a:p>
          <a:p>
            <a:pPr marL="142875" indent="-122555">
              <a:lnSpc>
                <a:spcPct val="70000"/>
              </a:lnSpc>
              <a:spcBef>
                <a:spcPts val="485"/>
              </a:spcBef>
              <a:buChar char="•"/>
              <a:tabLst>
                <a:tab pos="143510" algn="l"/>
              </a:tabLst>
            </a:pPr>
            <a:r>
              <a:rPr lang="en-US" sz="850" spc="15" dirty="0">
                <a:solidFill>
                  <a:schemeClr val="tx1">
                    <a:lumMod val="85000"/>
                    <a:lumOff val="15000"/>
                  </a:schemeClr>
                </a:solidFill>
                <a:latin typeface="Arial" panose="020B0604020202020204" pitchFamily="34" charset="0"/>
                <a:cs typeface="Calibri" panose="020F0502020204030204"/>
                <a:sym typeface="+mn-ea"/>
              </a:rPr>
              <a:t>IPv4/IPv6 Stack</a:t>
            </a:r>
            <a:endParaRPr lang="en-US" sz="850" spc="15" dirty="0">
              <a:solidFill>
                <a:schemeClr val="tx1">
                  <a:lumMod val="85000"/>
                  <a:lumOff val="15000"/>
                </a:schemeClr>
              </a:solidFill>
              <a:latin typeface="Arial" panose="020B0604020202020204" pitchFamily="34" charset="0"/>
              <a:cs typeface="Calibri" panose="020F0502020204030204"/>
            </a:endParaRPr>
          </a:p>
          <a:p>
            <a:pPr marL="20320" indent="0">
              <a:lnSpc>
                <a:spcPct val="70000"/>
              </a:lnSpc>
              <a:spcBef>
                <a:spcPts val="485"/>
              </a:spcBef>
              <a:buNone/>
              <a:tabLst>
                <a:tab pos="143510" algn="l"/>
              </a:tabLst>
            </a:pPr>
            <a:endParaRPr lang="en-US" sz="850" spc="15" dirty="0">
              <a:solidFill>
                <a:schemeClr val="tx1">
                  <a:lumMod val="85000"/>
                  <a:lumOff val="15000"/>
                </a:schemeClr>
              </a:solidFill>
              <a:latin typeface="Arial" panose="020B0604020202020204" pitchFamily="34" charset="0"/>
              <a:cs typeface="Calibri" panose="020F0502020204030204"/>
            </a:endParaRPr>
          </a:p>
        </p:txBody>
      </p:sp>
      <p:pic>
        <p:nvPicPr>
          <p:cNvPr id="29" name="图片 28" descr="LOGO（源文件）绿色"/>
          <p:cNvPicPr>
            <a:picLocks noChangeAspect="1"/>
          </p:cNvPicPr>
          <p:nvPr userDrawn="1"/>
        </p:nvPicPr>
        <p:blipFill>
          <a:blip r:embed="rId3"/>
          <a:stretch>
            <a:fillRect/>
          </a:stretch>
        </p:blipFill>
        <p:spPr>
          <a:xfrm>
            <a:off x="448310" y="351790"/>
            <a:ext cx="964675" cy="576000"/>
          </a:xfrm>
          <a:prstGeom prst="rect">
            <a:avLst/>
          </a:prstGeom>
        </p:spPr>
      </p:pic>
      <p:sp>
        <p:nvSpPr>
          <p:cNvPr id="2" name="object 2"/>
          <p:cNvSpPr txBox="1"/>
          <p:nvPr/>
        </p:nvSpPr>
        <p:spPr>
          <a:xfrm>
            <a:off x="6292850" y="1264920"/>
            <a:ext cx="925195" cy="289560"/>
          </a:xfrm>
          <a:prstGeom prst="rect">
            <a:avLst/>
          </a:prstGeom>
        </p:spPr>
        <p:txBody>
          <a:bodyPr vert="horz" wrap="square" lIns="0" tIns="12700" rIns="0" bIns="0" rtlCol="0">
            <a:spAutoFit/>
          </a:bodyPr>
          <a:p>
            <a:pPr marL="12700" marR="5080">
              <a:lnSpc>
                <a:spcPct val="113000"/>
              </a:lnSpc>
              <a:spcBef>
                <a:spcPts val="100"/>
              </a:spcBef>
            </a:pPr>
            <a:r>
              <a:rPr sz="800" spc="-55" dirty="0">
                <a:solidFill>
                  <a:srgbClr val="808285"/>
                </a:solidFill>
                <a:latin typeface="Arial" panose="020B0604020202020204" pitchFamily="34" charset="0"/>
                <a:cs typeface="Arial" panose="020B0604020202020204"/>
              </a:rPr>
              <a:t>For </a:t>
            </a:r>
            <a:r>
              <a:rPr sz="800" spc="-35" dirty="0">
                <a:solidFill>
                  <a:srgbClr val="808285"/>
                </a:solidFill>
                <a:latin typeface="Arial" panose="020B0604020202020204" pitchFamily="34" charset="0"/>
                <a:cs typeface="Arial" panose="020B0604020202020204"/>
              </a:rPr>
              <a:t>more</a:t>
            </a:r>
            <a:r>
              <a:rPr sz="800" spc="-135" dirty="0">
                <a:solidFill>
                  <a:srgbClr val="808285"/>
                </a:solidFill>
                <a:latin typeface="Arial" panose="020B0604020202020204" pitchFamily="34" charset="0"/>
                <a:cs typeface="Arial" panose="020B0604020202020204"/>
              </a:rPr>
              <a:t> </a:t>
            </a:r>
            <a:r>
              <a:rPr sz="800" spc="-15" dirty="0">
                <a:solidFill>
                  <a:srgbClr val="808285"/>
                </a:solidFill>
                <a:latin typeface="Arial" panose="020B0604020202020204" pitchFamily="34" charset="0"/>
                <a:cs typeface="Arial" panose="020B0604020202020204"/>
              </a:rPr>
              <a:t>information,  </a:t>
            </a:r>
            <a:r>
              <a:rPr sz="800" spc="-55" dirty="0">
                <a:solidFill>
                  <a:srgbClr val="808285"/>
                </a:solidFill>
                <a:latin typeface="Arial" panose="020B0604020202020204" pitchFamily="34" charset="0"/>
                <a:cs typeface="Arial" panose="020B0604020202020204"/>
              </a:rPr>
              <a:t>please </a:t>
            </a:r>
            <a:r>
              <a:rPr sz="800" spc="-60" dirty="0">
                <a:solidFill>
                  <a:srgbClr val="808285"/>
                </a:solidFill>
                <a:latin typeface="Arial" panose="020B0604020202020204" pitchFamily="34" charset="0"/>
                <a:cs typeface="Arial" panose="020B0604020202020204"/>
              </a:rPr>
              <a:t>scan </a:t>
            </a:r>
            <a:r>
              <a:rPr sz="800" spc="-5" dirty="0">
                <a:solidFill>
                  <a:srgbClr val="808285"/>
                </a:solidFill>
                <a:latin typeface="Arial" panose="020B0604020202020204" pitchFamily="34" charset="0"/>
                <a:cs typeface="Arial" panose="020B0604020202020204"/>
              </a:rPr>
              <a:t>this</a:t>
            </a:r>
            <a:r>
              <a:rPr sz="800" spc="-105" dirty="0">
                <a:solidFill>
                  <a:srgbClr val="808285"/>
                </a:solidFill>
                <a:latin typeface="Arial" panose="020B0604020202020204" pitchFamily="34" charset="0"/>
                <a:cs typeface="Arial" panose="020B0604020202020204"/>
              </a:rPr>
              <a:t> </a:t>
            </a:r>
            <a:r>
              <a:rPr sz="800" spc="-45" dirty="0">
                <a:solidFill>
                  <a:srgbClr val="808285"/>
                </a:solidFill>
                <a:latin typeface="Arial" panose="020B0604020202020204" pitchFamily="34" charset="0"/>
                <a:cs typeface="Arial" panose="020B0604020202020204"/>
              </a:rPr>
              <a:t>code:</a:t>
            </a:r>
            <a:endParaRPr sz="800">
              <a:latin typeface="Arial" panose="020B0604020202020204" pitchFamily="34" charset="0"/>
              <a:cs typeface="Arial" panose="020B0604020202020204"/>
            </a:endParaRPr>
          </a:p>
        </p:txBody>
      </p:sp>
      <p:pic>
        <p:nvPicPr>
          <p:cNvPr id="18" name="图片 17" descr="F:\0-正在做\芯德产品 Datasheet\HG323DAC\54__8246829553e3632d58fe05db6f1e7f2e_ce9dad05ab08bb2d75304be63079b3ff.png54__8246829553e3632d58fe05db6f1e7f2e_ce9dad05ab08bb2d75304be63079b3ff"/>
          <p:cNvPicPr>
            <a:picLocks noChangeAspect="1"/>
          </p:cNvPicPr>
          <p:nvPr/>
        </p:nvPicPr>
        <p:blipFill>
          <a:blip r:embed="rId4"/>
          <a:srcRect t="36" b="36"/>
          <a:stretch>
            <a:fillRect/>
          </a:stretch>
        </p:blipFill>
        <p:spPr>
          <a:xfrm>
            <a:off x="6306185" y="352425"/>
            <a:ext cx="870585" cy="869950"/>
          </a:xfrm>
          <a:prstGeom prst="rect">
            <a:avLst/>
          </a:prstGeom>
        </p:spPr>
      </p:pic>
      <p:sp>
        <p:nvSpPr>
          <p:cNvPr id="32" name="object 8"/>
          <p:cNvSpPr txBox="1"/>
          <p:nvPr/>
        </p:nvSpPr>
        <p:spPr>
          <a:xfrm>
            <a:off x="448310" y="6921500"/>
            <a:ext cx="1520825" cy="231775"/>
          </a:xfrm>
          <a:prstGeom prst="rect">
            <a:avLst/>
          </a:prstGeom>
        </p:spPr>
        <p:txBody>
          <a:bodyPr vert="horz" wrap="square" lIns="0" tIns="78105" rIns="0" bIns="0" rtlCol="0">
            <a:spAutoFit/>
          </a:bodyPr>
          <a:p>
            <a:pPr marL="12700">
              <a:lnSpc>
                <a:spcPct val="100000"/>
              </a:lnSpc>
              <a:spcBef>
                <a:spcPts val="615"/>
              </a:spcBef>
            </a:pPr>
            <a:r>
              <a:rPr lang="en-US" sz="1000" b="1" spc="-55" dirty="0">
                <a:solidFill>
                  <a:srgbClr val="FF6900"/>
                </a:solidFill>
                <a:latin typeface="Arial" panose="020B0604020202020204" pitchFamily="34" charset="0"/>
                <a:cs typeface="Gill Sans MT" panose="020B0502020104020203"/>
              </a:rPr>
              <a:t>Appli</a:t>
            </a:r>
            <a:r>
              <a:rPr sz="1000" b="1" spc="-10" dirty="0">
                <a:solidFill>
                  <a:srgbClr val="FF6900"/>
                </a:solidFill>
                <a:latin typeface="Arial" panose="020B0604020202020204" pitchFamily="34" charset="0"/>
                <a:cs typeface="Gill Sans MT" panose="020B0502020104020203"/>
              </a:rPr>
              <a:t>cation</a:t>
            </a:r>
            <a:r>
              <a:rPr lang="en-US" sz="1000" b="1" spc="-10" dirty="0">
                <a:solidFill>
                  <a:srgbClr val="FF6900"/>
                </a:solidFill>
                <a:latin typeface="Arial" panose="020B0604020202020204" pitchFamily="34" charset="0"/>
                <a:cs typeface="Gill Sans MT" panose="020B0502020104020203"/>
              </a:rPr>
              <a:t> Chart</a:t>
            </a:r>
            <a:r>
              <a:rPr sz="1000" b="1" spc="-10" dirty="0">
                <a:solidFill>
                  <a:srgbClr val="FF6900"/>
                </a:solidFill>
                <a:latin typeface="Arial" panose="020B0604020202020204" pitchFamily="34" charset="0"/>
                <a:cs typeface="Gill Sans MT" panose="020B0502020104020203"/>
              </a:rPr>
              <a:t>:</a:t>
            </a:r>
            <a:endParaRPr sz="850">
              <a:latin typeface="Arial" panose="020B0604020202020204" pitchFamily="34" charset="0"/>
              <a:cs typeface="Calibri" panose="020F0502020204030204"/>
            </a:endParaRPr>
          </a:p>
        </p:txBody>
      </p:sp>
      <p:sp>
        <p:nvSpPr>
          <p:cNvPr id="4" name="object 8"/>
          <p:cNvSpPr txBox="1"/>
          <p:nvPr/>
        </p:nvSpPr>
        <p:spPr>
          <a:xfrm>
            <a:off x="440055" y="10476865"/>
            <a:ext cx="2033270" cy="204470"/>
          </a:xfrm>
          <a:prstGeom prst="rect">
            <a:avLst/>
          </a:prstGeom>
        </p:spPr>
        <p:txBody>
          <a:bodyPr vert="horz" wrap="square" lIns="0" tIns="12700" rIns="0" bIns="0" rtlCol="0">
            <a:spAutoFit/>
          </a:bodyPr>
          <a:p>
            <a:pPr marL="12700">
              <a:lnSpc>
                <a:spcPct val="100000"/>
              </a:lnSpc>
              <a:spcBef>
                <a:spcPts val="100"/>
              </a:spcBef>
            </a:pPr>
            <a:r>
              <a:rPr lang="en-US" sz="650" spc="-45" dirty="0">
                <a:solidFill>
                  <a:srgbClr val="808285"/>
                </a:solidFill>
                <a:latin typeface="Arial" panose="020B0604020202020204" pitchFamily="34" charset="0"/>
                <a:cs typeface="Arial" panose="020B0604020202020204"/>
              </a:rPr>
              <a:t>VSOL</a:t>
            </a:r>
            <a:r>
              <a:rPr sz="650" spc="-45" dirty="0">
                <a:solidFill>
                  <a:srgbClr val="808285"/>
                </a:solidFill>
                <a:latin typeface="Arial" panose="020B0604020202020204" pitchFamily="34" charset="0"/>
                <a:cs typeface="Arial" panose="020B0604020202020204"/>
              </a:rPr>
              <a:t> </a:t>
            </a:r>
            <a:r>
              <a:rPr sz="650" spc="-15" dirty="0">
                <a:solidFill>
                  <a:srgbClr val="808285"/>
                </a:solidFill>
                <a:latin typeface="Arial" panose="020B0604020202020204" pitchFamily="34" charset="0"/>
                <a:cs typeface="Arial" panose="020B0604020202020204"/>
              </a:rPr>
              <a:t>product</a:t>
            </a:r>
            <a:r>
              <a:rPr sz="650" spc="-40" dirty="0">
                <a:solidFill>
                  <a:srgbClr val="808285"/>
                </a:solidFill>
                <a:latin typeface="Arial" panose="020B0604020202020204" pitchFamily="34" charset="0"/>
                <a:cs typeface="Arial" panose="020B0604020202020204"/>
              </a:rPr>
              <a:t> </a:t>
            </a:r>
            <a:r>
              <a:rPr sz="650" spc="-25" dirty="0">
                <a:solidFill>
                  <a:srgbClr val="808285"/>
                </a:solidFill>
                <a:latin typeface="Arial" panose="020B0604020202020204" pitchFamily="34" charset="0"/>
                <a:cs typeface="Arial" panose="020B0604020202020204"/>
              </a:rPr>
              <a:t>datasheet</a:t>
            </a:r>
            <a:r>
              <a:rPr sz="650" spc="-40" dirty="0">
                <a:solidFill>
                  <a:srgbClr val="808285"/>
                </a:solidFill>
                <a:latin typeface="Arial" panose="020B0604020202020204" pitchFamily="34" charset="0"/>
                <a:cs typeface="Arial" panose="020B0604020202020204"/>
              </a:rPr>
              <a:t> </a:t>
            </a:r>
            <a:r>
              <a:rPr sz="650" spc="60" dirty="0">
                <a:solidFill>
                  <a:srgbClr val="808285"/>
                </a:solidFill>
                <a:latin typeface="Arial" panose="020B0604020202020204" pitchFamily="34" charset="0"/>
                <a:cs typeface="Arial" panose="020B0604020202020204"/>
              </a:rPr>
              <a:t>|</a:t>
            </a:r>
            <a:r>
              <a:rPr sz="650" spc="-40" dirty="0">
                <a:solidFill>
                  <a:srgbClr val="808285"/>
                </a:solidFill>
                <a:latin typeface="Arial" panose="020B0604020202020204" pitchFamily="34" charset="0"/>
                <a:cs typeface="Arial" panose="020B0604020202020204"/>
              </a:rPr>
              <a:t> </a:t>
            </a:r>
            <a:r>
              <a:rPr sz="650" spc="-30" dirty="0">
                <a:solidFill>
                  <a:srgbClr val="808285"/>
                </a:solidFill>
                <a:latin typeface="Arial" panose="020B0604020202020204" pitchFamily="34" charset="0"/>
                <a:cs typeface="Arial" panose="020B0604020202020204"/>
              </a:rPr>
              <a:t>Updated:</a:t>
            </a:r>
            <a:r>
              <a:rPr sz="650" spc="-75" dirty="0">
                <a:solidFill>
                  <a:srgbClr val="808285"/>
                </a:solidFill>
                <a:latin typeface="Arial" panose="020B0604020202020204" pitchFamily="34" charset="0"/>
                <a:cs typeface="Arial" panose="020B0604020202020204"/>
              </a:rPr>
              <a:t> </a:t>
            </a:r>
            <a:r>
              <a:rPr lang="en-US" sz="650" spc="-75" dirty="0">
                <a:solidFill>
                  <a:srgbClr val="808285"/>
                </a:solidFill>
                <a:latin typeface="Arial" panose="020B0604020202020204" pitchFamily="34" charset="0"/>
                <a:cs typeface="Arial" panose="020B0604020202020204"/>
              </a:rPr>
              <a:t>24 </a:t>
            </a:r>
            <a:r>
              <a:rPr sz="650" spc="-70" dirty="0">
                <a:solidFill>
                  <a:srgbClr val="808285"/>
                </a:solidFill>
                <a:latin typeface="Arial" panose="020B0604020202020204" pitchFamily="34" charset="0"/>
                <a:cs typeface="Arial" panose="020B0604020202020204"/>
              </a:rPr>
              <a:t>-1</a:t>
            </a:r>
            <a:r>
              <a:rPr lang="en-US" sz="650" spc="-70" dirty="0">
                <a:solidFill>
                  <a:srgbClr val="808285"/>
                </a:solidFill>
                <a:latin typeface="Arial" panose="020B0604020202020204" pitchFamily="34" charset="0"/>
                <a:cs typeface="Arial" panose="020B0604020202020204"/>
              </a:rPr>
              <a:t>1 </a:t>
            </a:r>
            <a:r>
              <a:rPr sz="650" spc="-70" dirty="0">
                <a:solidFill>
                  <a:srgbClr val="808285"/>
                </a:solidFill>
                <a:latin typeface="Arial" panose="020B0604020202020204" pitchFamily="34" charset="0"/>
                <a:cs typeface="Arial" panose="020B0604020202020204"/>
              </a:rPr>
              <a:t>-</a:t>
            </a:r>
            <a:r>
              <a:rPr lang="en-US" sz="650" spc="-70" dirty="0">
                <a:solidFill>
                  <a:srgbClr val="808285"/>
                </a:solidFill>
                <a:latin typeface="Arial" panose="020B0604020202020204" pitchFamily="34" charset="0"/>
                <a:cs typeface="Arial" panose="020B0604020202020204"/>
              </a:rPr>
              <a:t> </a:t>
            </a:r>
            <a:r>
              <a:rPr sz="650" spc="-70" dirty="0">
                <a:solidFill>
                  <a:srgbClr val="808285"/>
                </a:solidFill>
                <a:latin typeface="Arial" panose="020B0604020202020204" pitchFamily="34" charset="0"/>
                <a:cs typeface="Arial" panose="020B0604020202020204"/>
              </a:rPr>
              <a:t>2021</a:t>
            </a:r>
            <a:r>
              <a:rPr sz="650" spc="-40" dirty="0">
                <a:solidFill>
                  <a:srgbClr val="808285"/>
                </a:solidFill>
                <a:latin typeface="Arial" panose="020B0604020202020204" pitchFamily="34" charset="0"/>
                <a:cs typeface="Arial" panose="020B0604020202020204"/>
              </a:rPr>
              <a:t> </a:t>
            </a:r>
            <a:r>
              <a:rPr sz="650" spc="60" dirty="0">
                <a:solidFill>
                  <a:srgbClr val="808285"/>
                </a:solidFill>
                <a:latin typeface="Arial" panose="020B0604020202020204" pitchFamily="34" charset="0"/>
                <a:cs typeface="Arial" panose="020B0604020202020204"/>
              </a:rPr>
              <a:t>|</a:t>
            </a:r>
            <a:r>
              <a:rPr sz="650" spc="-40" dirty="0">
                <a:solidFill>
                  <a:srgbClr val="808285"/>
                </a:solidFill>
                <a:latin typeface="Arial" panose="020B0604020202020204" pitchFamily="34" charset="0"/>
                <a:cs typeface="Arial" panose="020B0604020202020204"/>
              </a:rPr>
              <a:t> </a:t>
            </a:r>
            <a:r>
              <a:rPr sz="650" spc="-70" dirty="0">
                <a:solidFill>
                  <a:srgbClr val="808285"/>
                </a:solidFill>
                <a:latin typeface="Arial" panose="020B0604020202020204" pitchFamily="34" charset="0"/>
                <a:cs typeface="Arial" panose="020B0604020202020204"/>
              </a:rPr>
              <a:t>Rev.</a:t>
            </a:r>
            <a:r>
              <a:rPr lang="en-US" sz="650" spc="-70" dirty="0">
                <a:solidFill>
                  <a:srgbClr val="808285"/>
                </a:solidFill>
                <a:latin typeface="Arial" panose="020B0604020202020204" pitchFamily="34" charset="0"/>
                <a:cs typeface="Arial" panose="020B0604020202020204"/>
              </a:rPr>
              <a:t>2.0 </a:t>
            </a:r>
            <a:r>
              <a:rPr sz="650" spc="60" dirty="0">
                <a:solidFill>
                  <a:srgbClr val="808285"/>
                </a:solidFill>
                <a:latin typeface="Arial" panose="020B0604020202020204" pitchFamily="34" charset="0"/>
                <a:cs typeface="Arial" panose="020B0604020202020204"/>
              </a:rPr>
              <a:t>|</a:t>
            </a:r>
            <a:r>
              <a:rPr sz="650" spc="-40" dirty="0">
                <a:solidFill>
                  <a:srgbClr val="808285"/>
                </a:solidFill>
                <a:latin typeface="Arial" panose="020B0604020202020204" pitchFamily="34" charset="0"/>
                <a:cs typeface="Arial" panose="020B0604020202020204"/>
              </a:rPr>
              <a:t> </a:t>
            </a:r>
            <a:r>
              <a:rPr sz="600" dirty="0">
                <a:solidFill>
                  <a:srgbClr val="808285"/>
                </a:solidFill>
                <a:uFillTx/>
                <a:latin typeface="Arial" panose="020B0604020202020204" pitchFamily="34" charset="0"/>
                <a:cs typeface="Arial" panose="020B0604020202020204"/>
                <a:hlinkClick r:id="rId5"/>
              </a:rPr>
              <a:t>www.vsolcn.com</a:t>
            </a:r>
            <a:endParaRPr sz="600" dirty="0">
              <a:solidFill>
                <a:srgbClr val="808285"/>
              </a:solidFill>
              <a:uFillTx/>
              <a:latin typeface="Arial" panose="020B0604020202020204" pitchFamily="34" charset="0"/>
              <a:cs typeface="Arial" panose="020B0604020202020204"/>
              <a:hlinkClick r:id="rId5"/>
            </a:endParaRPr>
          </a:p>
        </p:txBody>
      </p:sp>
      <p:pic>
        <p:nvPicPr>
          <p:cNvPr id="5" name="图片 4" descr="C:/Users/xiaoxiongwen/AppData/Local/Temp/picturecompress_20220115114155/output_1.pngoutput_1"/>
          <p:cNvPicPr>
            <a:picLocks noChangeAspect="1"/>
          </p:cNvPicPr>
          <p:nvPr/>
        </p:nvPicPr>
        <p:blipFill>
          <a:blip r:embed="rId6"/>
          <a:srcRect/>
          <a:stretch>
            <a:fillRect/>
          </a:stretch>
        </p:blipFill>
        <p:spPr>
          <a:xfrm>
            <a:off x="2247900" y="487045"/>
            <a:ext cx="2580640" cy="3535045"/>
          </a:xfrm>
          <a:prstGeom prst="rect">
            <a:avLst/>
          </a:prstGeom>
        </p:spPr>
      </p:pic>
      <p:grpSp>
        <p:nvGrpSpPr>
          <p:cNvPr id="25" name="组合 24"/>
          <p:cNvGrpSpPr/>
          <p:nvPr/>
        </p:nvGrpSpPr>
        <p:grpSpPr>
          <a:xfrm>
            <a:off x="2222500" y="7402830"/>
            <a:ext cx="2935605" cy="2884170"/>
            <a:chOff x="3638" y="11582"/>
            <a:chExt cx="4623" cy="4542"/>
          </a:xfrm>
        </p:grpSpPr>
        <p:pic>
          <p:nvPicPr>
            <p:cNvPr id="8" name="图片 7"/>
            <p:cNvPicPr>
              <a:picLocks noChangeAspect="1"/>
            </p:cNvPicPr>
            <p:nvPr/>
          </p:nvPicPr>
          <p:blipFill>
            <a:blip r:embed="rId7"/>
            <a:stretch>
              <a:fillRect/>
            </a:stretch>
          </p:blipFill>
          <p:spPr>
            <a:xfrm>
              <a:off x="3638" y="11582"/>
              <a:ext cx="4623" cy="4542"/>
            </a:xfrm>
            <a:prstGeom prst="rect">
              <a:avLst/>
            </a:prstGeom>
          </p:spPr>
        </p:pic>
        <p:pic>
          <p:nvPicPr>
            <p:cNvPr id="12" name="图片 11" descr="C:/Users/xiaoxiongwen/AppData/Local/Temp/picturecompress_20220115114155/output_1.pngoutput_1"/>
            <p:cNvPicPr>
              <a:picLocks noChangeAspect="1"/>
            </p:cNvPicPr>
            <p:nvPr/>
          </p:nvPicPr>
          <p:blipFill>
            <a:blip r:embed="rId6"/>
            <a:srcRect/>
            <a:stretch>
              <a:fillRect/>
            </a:stretch>
          </p:blipFill>
          <p:spPr>
            <a:xfrm>
              <a:off x="4389" y="11605"/>
              <a:ext cx="689" cy="945"/>
            </a:xfrm>
            <a:prstGeom prst="rect">
              <a:avLst/>
            </a:prstGeom>
          </p:spPr>
        </p:pic>
        <p:sp>
          <p:nvSpPr>
            <p:cNvPr id="14" name="object 5"/>
            <p:cNvSpPr txBox="1"/>
            <p:nvPr/>
          </p:nvSpPr>
          <p:spPr>
            <a:xfrm>
              <a:off x="7013" y="13523"/>
              <a:ext cx="1148" cy="251"/>
            </a:xfrm>
            <a:prstGeom prst="rect">
              <a:avLst/>
            </a:prstGeom>
          </p:spPr>
          <p:txBody>
            <a:bodyPr vert="horz" wrap="square" lIns="0" tIns="84455" rIns="0" bIns="0" rtlCol="0">
              <a:spAutoFit/>
            </a:bodyPr>
            <a:p>
              <a:pPr marL="20320" indent="0">
                <a:lnSpc>
                  <a:spcPct val="70000"/>
                </a:lnSpc>
                <a:spcBef>
                  <a:spcPts val="485"/>
                </a:spcBef>
                <a:buNone/>
                <a:tabLst>
                  <a:tab pos="143510" algn="l"/>
                </a:tabLst>
              </a:pPr>
              <a:r>
                <a:rPr lang="en-US" sz="700" spc="15" dirty="0">
                  <a:solidFill>
                    <a:schemeClr val="tx1">
                      <a:lumMod val="85000"/>
                      <a:lumOff val="15000"/>
                    </a:schemeClr>
                  </a:solidFill>
                  <a:latin typeface="Arial" panose="020B0604020202020204" pitchFamily="34" charset="0"/>
                  <a:cs typeface="Calibri" panose="020F0502020204030204"/>
                </a:rPr>
                <a:t>HG3610ACM</a:t>
              </a:r>
              <a:endParaRPr lang="en-US" sz="700" spc="15" dirty="0">
                <a:solidFill>
                  <a:schemeClr val="tx1">
                    <a:lumMod val="85000"/>
                    <a:lumOff val="15000"/>
                  </a:schemeClr>
                </a:solidFill>
                <a:latin typeface="Arial" panose="020B0604020202020204" pitchFamily="34" charset="0"/>
                <a:cs typeface="Calibri" panose="020F0502020204030204"/>
              </a:endParaRPr>
            </a:p>
          </p:txBody>
        </p:sp>
        <p:pic>
          <p:nvPicPr>
            <p:cNvPr id="17" name="图片 16" descr="C:/Users/xiaoxiongwen/AppData/Local/Temp/picturecompress_20220115121801/output_1.pngoutput_1"/>
            <p:cNvPicPr>
              <a:picLocks noChangeAspect="1"/>
            </p:cNvPicPr>
            <p:nvPr/>
          </p:nvPicPr>
          <p:blipFill>
            <a:blip r:embed="rId8"/>
            <a:srcRect/>
            <a:stretch>
              <a:fillRect/>
            </a:stretch>
          </p:blipFill>
          <p:spPr>
            <a:xfrm>
              <a:off x="7013" y="12965"/>
              <a:ext cx="407" cy="639"/>
            </a:xfrm>
            <a:prstGeom prst="rect">
              <a:avLst/>
            </a:prstGeom>
          </p:spPr>
        </p:pic>
        <p:sp>
          <p:nvSpPr>
            <p:cNvPr id="20" name="object 5"/>
            <p:cNvSpPr txBox="1"/>
            <p:nvPr/>
          </p:nvSpPr>
          <p:spPr>
            <a:xfrm>
              <a:off x="4081" y="14085"/>
              <a:ext cx="1148" cy="233"/>
            </a:xfrm>
            <a:prstGeom prst="rect">
              <a:avLst/>
            </a:prstGeom>
          </p:spPr>
          <p:txBody>
            <a:bodyPr vert="horz" wrap="square" lIns="0" tIns="84455" rIns="0" bIns="0" rtlCol="0">
              <a:spAutoFit/>
            </a:bodyPr>
            <a:p>
              <a:pPr marL="20320" indent="0" algn="ctr">
                <a:lnSpc>
                  <a:spcPct val="70000"/>
                </a:lnSpc>
                <a:spcBef>
                  <a:spcPts val="485"/>
                </a:spcBef>
                <a:buNone/>
                <a:tabLst>
                  <a:tab pos="143510" algn="l"/>
                </a:tabLst>
              </a:pPr>
              <a:r>
                <a:rPr lang="en-US" sz="600" spc="15" dirty="0">
                  <a:solidFill>
                    <a:schemeClr val="tx1">
                      <a:lumMod val="85000"/>
                      <a:lumOff val="15000"/>
                    </a:schemeClr>
                  </a:solidFill>
                  <a:latin typeface="Arial" panose="020B0604020202020204" pitchFamily="34" charset="0"/>
                  <a:cs typeface="Calibri" panose="020F0502020204030204"/>
                </a:rPr>
                <a:t>HG3610ACM</a:t>
              </a:r>
              <a:endParaRPr lang="en-US" sz="600" spc="15" dirty="0">
                <a:solidFill>
                  <a:schemeClr val="tx1">
                    <a:lumMod val="85000"/>
                    <a:lumOff val="15000"/>
                  </a:schemeClr>
                </a:solidFill>
                <a:latin typeface="Arial" panose="020B0604020202020204" pitchFamily="34" charset="0"/>
                <a:cs typeface="Calibri" panose="020F0502020204030204"/>
              </a:endParaRPr>
            </a:p>
          </p:txBody>
        </p:sp>
        <p:sp>
          <p:nvSpPr>
            <p:cNvPr id="21" name="object 5"/>
            <p:cNvSpPr txBox="1"/>
            <p:nvPr/>
          </p:nvSpPr>
          <p:spPr>
            <a:xfrm>
              <a:off x="3962" y="12451"/>
              <a:ext cx="1526" cy="467"/>
            </a:xfrm>
            <a:prstGeom prst="rect">
              <a:avLst/>
            </a:prstGeom>
          </p:spPr>
          <p:txBody>
            <a:bodyPr vert="horz" wrap="square" lIns="0" tIns="84455" rIns="0" bIns="0" rtlCol="0">
              <a:spAutoFit/>
            </a:bodyPr>
            <a:p>
              <a:pPr marL="20320" indent="0" algn="ctr">
                <a:lnSpc>
                  <a:spcPct val="70000"/>
                </a:lnSpc>
                <a:spcBef>
                  <a:spcPts val="485"/>
                </a:spcBef>
                <a:buNone/>
                <a:tabLst>
                  <a:tab pos="143510" algn="l"/>
                </a:tabLst>
              </a:pPr>
              <a:r>
                <a:rPr lang="en-US" sz="700" spc="15" dirty="0">
                  <a:solidFill>
                    <a:schemeClr val="tx1">
                      <a:lumMod val="85000"/>
                      <a:lumOff val="15000"/>
                    </a:schemeClr>
                  </a:solidFill>
                  <a:latin typeface="Arial" panose="020B0604020202020204" pitchFamily="34" charset="0"/>
                  <a:cs typeface="Calibri" panose="020F0502020204030204"/>
                </a:rPr>
                <a:t>HG323AC-B</a:t>
              </a:r>
              <a:endParaRPr lang="en-US" sz="700" spc="15" dirty="0">
                <a:solidFill>
                  <a:schemeClr val="tx1">
                    <a:lumMod val="85000"/>
                    <a:lumOff val="15000"/>
                  </a:schemeClr>
                </a:solidFill>
                <a:latin typeface="Arial" panose="020B0604020202020204" pitchFamily="34" charset="0"/>
                <a:cs typeface="Calibri" panose="020F0502020204030204"/>
              </a:endParaRPr>
            </a:p>
            <a:p>
              <a:pPr marL="20320" indent="0" algn="ctr">
                <a:lnSpc>
                  <a:spcPct val="70000"/>
                </a:lnSpc>
                <a:spcBef>
                  <a:spcPts val="485"/>
                </a:spcBef>
                <a:buNone/>
                <a:tabLst>
                  <a:tab pos="143510" algn="l"/>
                </a:tabLst>
              </a:pPr>
              <a:r>
                <a:rPr lang="en-US" sz="700" spc="15" dirty="0">
                  <a:solidFill>
                    <a:schemeClr val="tx1">
                      <a:lumMod val="85000"/>
                      <a:lumOff val="15000"/>
                    </a:schemeClr>
                  </a:solidFill>
                  <a:latin typeface="Arial" panose="020B0604020202020204" pitchFamily="34" charset="0"/>
                  <a:cs typeface="Calibri" panose="020F0502020204030204"/>
                </a:rPr>
                <a:t>or HG3610ACM</a:t>
              </a:r>
              <a:endParaRPr lang="en-US" sz="700" spc="15" dirty="0">
                <a:solidFill>
                  <a:schemeClr val="tx1">
                    <a:lumMod val="85000"/>
                    <a:lumOff val="15000"/>
                  </a:schemeClr>
                </a:solidFill>
                <a:latin typeface="Arial" panose="020B0604020202020204" pitchFamily="34" charset="0"/>
                <a:cs typeface="Calibri" panose="020F0502020204030204"/>
              </a:endParaRPr>
            </a:p>
          </p:txBody>
        </p:sp>
        <p:pic>
          <p:nvPicPr>
            <p:cNvPr id="22" name="图片 21" descr="C:/Users/xiaoxiongwen/AppData/Local/Temp/picturecompress_20220115121801/output_1.pngoutput_1"/>
            <p:cNvPicPr>
              <a:picLocks noChangeAspect="1"/>
            </p:cNvPicPr>
            <p:nvPr/>
          </p:nvPicPr>
          <p:blipFill>
            <a:blip r:embed="rId8"/>
            <a:srcRect/>
            <a:stretch>
              <a:fillRect/>
            </a:stretch>
          </p:blipFill>
          <p:spPr>
            <a:xfrm>
              <a:off x="4647" y="13593"/>
              <a:ext cx="407" cy="639"/>
            </a:xfrm>
            <a:prstGeom prst="rect">
              <a:avLst/>
            </a:prstGeom>
          </p:spPr>
        </p:pic>
        <p:pic>
          <p:nvPicPr>
            <p:cNvPr id="23" name="图片 22" descr="C:/Users/xiaoxiongwen/AppData/Local/Temp/picturecompress_20220115121801/output_1.pngoutput_1"/>
            <p:cNvPicPr>
              <a:picLocks noChangeAspect="1"/>
            </p:cNvPicPr>
            <p:nvPr/>
          </p:nvPicPr>
          <p:blipFill>
            <a:blip r:embed="rId8"/>
            <a:srcRect/>
            <a:stretch>
              <a:fillRect/>
            </a:stretch>
          </p:blipFill>
          <p:spPr>
            <a:xfrm>
              <a:off x="4320" y="14593"/>
              <a:ext cx="407" cy="639"/>
            </a:xfrm>
            <a:prstGeom prst="rect">
              <a:avLst/>
            </a:prstGeom>
          </p:spPr>
        </p:pic>
        <p:sp>
          <p:nvSpPr>
            <p:cNvPr id="24" name="object 5"/>
            <p:cNvSpPr txBox="1"/>
            <p:nvPr/>
          </p:nvSpPr>
          <p:spPr>
            <a:xfrm>
              <a:off x="3696" y="15082"/>
              <a:ext cx="1148" cy="233"/>
            </a:xfrm>
            <a:prstGeom prst="rect">
              <a:avLst/>
            </a:prstGeom>
          </p:spPr>
          <p:txBody>
            <a:bodyPr vert="horz" wrap="square" lIns="0" tIns="84455" rIns="0" bIns="0" rtlCol="0">
              <a:spAutoFit/>
            </a:bodyPr>
            <a:p>
              <a:pPr marL="20320" indent="0" algn="ctr">
                <a:lnSpc>
                  <a:spcPct val="70000"/>
                </a:lnSpc>
                <a:spcBef>
                  <a:spcPts val="485"/>
                </a:spcBef>
                <a:buNone/>
                <a:tabLst>
                  <a:tab pos="143510" algn="l"/>
                </a:tabLst>
              </a:pPr>
              <a:r>
                <a:rPr lang="en-US" sz="600" spc="15" dirty="0">
                  <a:solidFill>
                    <a:schemeClr val="tx1">
                      <a:lumMod val="85000"/>
                      <a:lumOff val="15000"/>
                    </a:schemeClr>
                  </a:solidFill>
                  <a:latin typeface="Arial" panose="020B0604020202020204" pitchFamily="34" charset="0"/>
                  <a:cs typeface="Calibri" panose="020F0502020204030204"/>
                </a:rPr>
                <a:t>HG3610ACM</a:t>
              </a:r>
              <a:endParaRPr lang="en-US" sz="600" spc="15" dirty="0">
                <a:solidFill>
                  <a:schemeClr val="tx1">
                    <a:lumMod val="85000"/>
                    <a:lumOff val="15000"/>
                  </a:schemeClr>
                </a:solidFill>
                <a:latin typeface="Arial" panose="020B0604020202020204" pitchFamily="34" charset="0"/>
                <a:cs typeface="Calibri" panose="020F0502020204030204"/>
              </a:endParaRPr>
            </a:p>
          </p:txBody>
        </p:sp>
      </p:grpSp>
      <p:sp>
        <p:nvSpPr>
          <p:cNvPr id="26" name="object 10"/>
          <p:cNvSpPr txBox="1"/>
          <p:nvPr/>
        </p:nvSpPr>
        <p:spPr>
          <a:xfrm>
            <a:off x="2563495" y="7056120"/>
            <a:ext cx="2226310" cy="311150"/>
          </a:xfrm>
          <a:prstGeom prst="rect">
            <a:avLst/>
          </a:prstGeom>
        </p:spPr>
        <p:txBody>
          <a:bodyPr vert="horz" wrap="square" lIns="0" tIns="127000" rIns="0" bIns="0" rtlCol="0">
            <a:spAutoFit/>
          </a:bodyPr>
          <a:p>
            <a:pPr marL="12700" algn="ctr">
              <a:lnSpc>
                <a:spcPct val="100000"/>
              </a:lnSpc>
              <a:spcBef>
                <a:spcPts val="1000"/>
              </a:spcBef>
            </a:pPr>
            <a:r>
              <a:rPr lang="en-US" sz="1200" dirty="0">
                <a:solidFill>
                  <a:srgbClr val="414042"/>
                </a:solidFill>
                <a:latin typeface="Arial" panose="020B0604020202020204" pitchFamily="34" charset="0"/>
                <a:cs typeface="Arial" panose="020B0604020202020204"/>
              </a:rPr>
              <a:t>EasyMesh for Full-coverage </a:t>
            </a:r>
            <a:endParaRPr lang="en-US" sz="1200" dirty="0">
              <a:solidFill>
                <a:srgbClr val="414042"/>
              </a:solidFill>
              <a:latin typeface="Arial" panose="020B0604020202020204" pitchFamily="34" charset="0"/>
              <a:cs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custDataLst>
              <p:tags r:id="rId1"/>
            </p:custDataLst>
          </p:nvPr>
        </p:nvGraphicFramePr>
        <p:xfrm>
          <a:off x="358140" y="9554845"/>
          <a:ext cx="6838950" cy="649605"/>
        </p:xfrm>
        <a:graphic>
          <a:graphicData uri="http://schemas.openxmlformats.org/drawingml/2006/table">
            <a:tbl>
              <a:tblPr firstRow="1" bandRow="1">
                <a:tableStyleId>{2D5ABB26-0587-4C30-8999-92F81FD0307C}</a:tableStyleId>
              </a:tblPr>
              <a:tblGrid>
                <a:gridCol w="1621155"/>
                <a:gridCol w="2009140"/>
                <a:gridCol w="3208655"/>
              </a:tblGrid>
              <a:tr h="327025">
                <a:tc>
                  <a:txBody>
                    <a:bodyPr/>
                    <a:lstStyle/>
                    <a:p>
                      <a:pPr marL="215900" algn="l" eaLnBrk="1" fontAlgn="auto" latinLnBrk="0" hangingPunct="1">
                        <a:lnSpc>
                          <a:spcPct val="100000"/>
                        </a:lnSpc>
                        <a:spcBef>
                          <a:spcPts val="140"/>
                        </a:spcBef>
                        <a:buClrTx/>
                        <a:buSzTx/>
                        <a:buFontTx/>
                      </a:pPr>
                      <a:r>
                        <a:rPr sz="1000" spc="25" dirty="0">
                          <a:solidFill>
                            <a:srgbClr val="414042"/>
                          </a:solidFill>
                          <a:latin typeface="Arial" panose="020B0604020202020204" pitchFamily="34" charset="0"/>
                          <a:cs typeface="Arial" panose="020B0604020202020204" pitchFamily="34" charset="0"/>
                          <a:sym typeface="+mn-ea"/>
                        </a:rPr>
                        <a:t>Product Name</a:t>
                      </a:r>
                      <a:endParaRPr sz="1000" spc="25" dirty="0">
                        <a:solidFill>
                          <a:srgbClr val="414042"/>
                        </a:solidFill>
                        <a:latin typeface="Arial" panose="020B0604020202020204" pitchFamily="34" charset="0"/>
                        <a:cs typeface="Arial" panose="020B0604020202020204" pitchFamily="34" charset="0"/>
                        <a:sym typeface="+mn-ea"/>
                      </a:endParaRPr>
                    </a:p>
                  </a:txBody>
                  <a:tcPr marL="0" marR="0" marT="17780" marB="0" anchor="ctr" anchorCtr="0">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lumMod val="95000"/>
                      </a:schemeClr>
                    </a:solidFill>
                  </a:tcPr>
                </a:tc>
                <a:tc>
                  <a:txBody>
                    <a:bodyPr/>
                    <a:lstStyle/>
                    <a:p>
                      <a:pPr marL="215900" algn="l" eaLnBrk="1" fontAlgn="auto" latinLnBrk="0" hangingPunct="1">
                        <a:lnSpc>
                          <a:spcPct val="100000"/>
                        </a:lnSpc>
                      </a:pPr>
                      <a:r>
                        <a:rPr sz="1000" spc="25" dirty="0">
                          <a:solidFill>
                            <a:srgbClr val="414042"/>
                          </a:solidFill>
                          <a:latin typeface="Arial" panose="020B0604020202020204" pitchFamily="34" charset="0"/>
                          <a:cs typeface="Arial" panose="020B0604020202020204" pitchFamily="34" charset="0"/>
                          <a:sym typeface="+mn-ea"/>
                        </a:rPr>
                        <a:t>Product </a:t>
                      </a:r>
                      <a:r>
                        <a:rPr lang="en-US" sz="1000" spc="25" dirty="0">
                          <a:solidFill>
                            <a:srgbClr val="414042"/>
                          </a:solidFill>
                          <a:latin typeface="Arial" panose="020B0604020202020204" pitchFamily="34" charset="0"/>
                          <a:cs typeface="Arial" panose="020B0604020202020204" pitchFamily="34" charset="0"/>
                          <a:sym typeface="+mn-ea"/>
                        </a:rPr>
                        <a:t>D</a:t>
                      </a:r>
                      <a:r>
                        <a:rPr sz="1000" spc="25" dirty="0">
                          <a:solidFill>
                            <a:srgbClr val="414042"/>
                          </a:solidFill>
                          <a:latin typeface="Arial" panose="020B0604020202020204" pitchFamily="34" charset="0"/>
                          <a:cs typeface="Arial" panose="020B0604020202020204" pitchFamily="34" charset="0"/>
                          <a:sym typeface="+mn-ea"/>
                        </a:rPr>
                        <a:t>escription</a:t>
                      </a:r>
                      <a:endParaRPr sz="1000" spc="25" dirty="0">
                        <a:solidFill>
                          <a:srgbClr val="414042"/>
                        </a:solidFill>
                        <a:latin typeface="Arial" panose="020B0604020202020204" pitchFamily="34" charset="0"/>
                        <a:cs typeface="Arial" panose="020B0604020202020204" pitchFamily="34" charset="0"/>
                        <a:sym typeface="+mn-ea"/>
                      </a:endParaRPr>
                    </a:p>
                  </a:txBody>
                  <a:tcPr marL="0" marR="0" marT="0" marB="0" anchor="ctr" anchorCtr="0">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lumMod val="95000"/>
                      </a:schemeClr>
                    </a:solidFill>
                  </a:tcPr>
                </a:tc>
                <a:tc>
                  <a:txBody>
                    <a:bodyPr/>
                    <a:lstStyle/>
                    <a:p>
                      <a:pPr marL="215900" algn="l" eaLnBrk="1" fontAlgn="auto" latinLnBrk="0" hangingPunct="1">
                        <a:lnSpc>
                          <a:spcPct val="100000"/>
                        </a:lnSpc>
                        <a:spcBef>
                          <a:spcPts val="140"/>
                        </a:spcBef>
                      </a:pPr>
                      <a:r>
                        <a:rPr sz="1000" dirty="0">
                          <a:solidFill>
                            <a:srgbClr val="414042"/>
                          </a:solidFill>
                          <a:latin typeface="Arial" panose="020B0604020202020204" pitchFamily="34" charset="0"/>
                          <a:cs typeface="Arial" panose="020B0604020202020204" pitchFamily="34" charset="0"/>
                        </a:rPr>
                        <a:t>Accessories</a:t>
                      </a:r>
                      <a:endParaRPr sz="1000" dirty="0">
                        <a:solidFill>
                          <a:srgbClr val="414042"/>
                        </a:solidFill>
                        <a:latin typeface="Arial" panose="020B0604020202020204" pitchFamily="34" charset="0"/>
                        <a:cs typeface="Arial" panose="020B0604020202020204" pitchFamily="34" charset="0"/>
                      </a:endParaRPr>
                    </a:p>
                  </a:txBody>
                  <a:tcPr marL="0" marR="0" marT="17780" marB="0" anchor="ctr" anchorCtr="0">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lumMod val="95000"/>
                      </a:schemeClr>
                    </a:solidFill>
                  </a:tcPr>
                </a:tc>
              </a:tr>
              <a:tr h="322580">
                <a:tc>
                  <a:txBody>
                    <a:bodyPr/>
                    <a:lstStyle/>
                    <a:p>
                      <a:pPr marL="215900" algn="l" eaLnBrk="1" fontAlgn="auto" latinLnBrk="0" hangingPunct="1">
                        <a:lnSpc>
                          <a:spcPct val="100000"/>
                        </a:lnSpc>
                      </a:pPr>
                      <a:r>
                        <a:rPr lang="en-US" altLang="zh-CN" sz="1000" dirty="0">
                          <a:solidFill>
                            <a:srgbClr val="414042"/>
                          </a:solidFill>
                          <a:latin typeface="Arial" panose="020B0604020202020204" pitchFamily="34" charset="0"/>
                          <a:cs typeface="Arial" panose="020B0604020202020204" pitchFamily="34" charset="0"/>
                        </a:rPr>
                        <a:t>HG3610ACM</a:t>
                      </a:r>
                      <a:endParaRPr lang="en-US" altLang="zh-CN" sz="1000" dirty="0">
                        <a:solidFill>
                          <a:srgbClr val="414042"/>
                        </a:solidFill>
                        <a:latin typeface="Arial" panose="020B0604020202020204" pitchFamily="34" charset="0"/>
                        <a:cs typeface="Arial" panose="020B0604020202020204" pitchFamily="34" charset="0"/>
                      </a:endParaRPr>
                    </a:p>
                  </a:txBody>
                  <a:tcPr marL="0" marR="0" marT="0" marB="0" anchor="ctr" anchorCtr="0">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solidFill>
                  </a:tcPr>
                </a:tc>
                <a:tc>
                  <a:txBody>
                    <a:bodyPr/>
                    <a:lstStyle/>
                    <a:p>
                      <a:pPr marL="215900" algn="l" eaLnBrk="1" fontAlgn="auto" latinLnBrk="0" hangingPunct="1">
                        <a:lnSpc>
                          <a:spcPct val="100000"/>
                        </a:lnSpc>
                        <a:spcBef>
                          <a:spcPts val="345"/>
                        </a:spcBef>
                      </a:pPr>
                      <a:r>
                        <a:rPr lang="en-US" sz="1000" dirty="0">
                          <a:solidFill>
                            <a:srgbClr val="414042"/>
                          </a:solidFill>
                          <a:latin typeface="Arial" panose="020B0604020202020204" pitchFamily="34" charset="0"/>
                          <a:cs typeface="Arial" panose="020B0604020202020204" pitchFamily="34" charset="0"/>
                        </a:rPr>
                        <a:t>1</a:t>
                      </a:r>
                      <a:r>
                        <a:rPr sz="1000" dirty="0">
                          <a:solidFill>
                            <a:srgbClr val="414042"/>
                          </a:solidFill>
                          <a:latin typeface="Arial" panose="020B0604020202020204" pitchFamily="34" charset="0"/>
                          <a:cs typeface="Arial" panose="020B0604020202020204" pitchFamily="34" charset="0"/>
                        </a:rPr>
                        <a:t>GE+1</a:t>
                      </a:r>
                      <a:r>
                        <a:rPr lang="en-US" sz="1000" dirty="0">
                          <a:solidFill>
                            <a:srgbClr val="414042"/>
                          </a:solidFill>
                          <a:latin typeface="Arial" panose="020B0604020202020204" pitchFamily="34" charset="0"/>
                          <a:cs typeface="Arial" panose="020B0604020202020204" pitchFamily="34" charset="0"/>
                        </a:rPr>
                        <a:t>FE+</a:t>
                      </a:r>
                      <a:r>
                        <a:rPr sz="1000" dirty="0">
                          <a:solidFill>
                            <a:srgbClr val="414042"/>
                          </a:solidFill>
                          <a:latin typeface="Arial" panose="020B0604020202020204" pitchFamily="34" charset="0"/>
                          <a:cs typeface="Arial" panose="020B0604020202020204" pitchFamily="34" charset="0"/>
                        </a:rPr>
                        <a:t>W</a:t>
                      </a:r>
                      <a:r>
                        <a:rPr lang="en-US" sz="1000" dirty="0">
                          <a:solidFill>
                            <a:srgbClr val="414042"/>
                          </a:solidFill>
                          <a:latin typeface="Arial" panose="020B0604020202020204" pitchFamily="34" charset="0"/>
                          <a:cs typeface="Arial" panose="020B0604020202020204" pitchFamily="34" charset="0"/>
                        </a:rPr>
                        <a:t>i</a:t>
                      </a:r>
                      <a:r>
                        <a:rPr sz="1000" dirty="0">
                          <a:solidFill>
                            <a:srgbClr val="414042"/>
                          </a:solidFill>
                          <a:latin typeface="Arial" panose="020B0604020202020204" pitchFamily="34" charset="0"/>
                          <a:cs typeface="Arial" panose="020B0604020202020204" pitchFamily="34" charset="0"/>
                        </a:rPr>
                        <a:t>F</a:t>
                      </a:r>
                      <a:r>
                        <a:rPr lang="en-US" sz="1000" dirty="0">
                          <a:solidFill>
                            <a:srgbClr val="414042"/>
                          </a:solidFill>
                          <a:latin typeface="Arial" panose="020B0604020202020204" pitchFamily="34" charset="0"/>
                          <a:cs typeface="Arial" panose="020B0604020202020204" pitchFamily="34" charset="0"/>
                        </a:rPr>
                        <a:t>i</a:t>
                      </a:r>
                      <a:r>
                        <a:rPr sz="1000" dirty="0">
                          <a:solidFill>
                            <a:srgbClr val="414042"/>
                          </a:solidFill>
                          <a:latin typeface="Arial" panose="020B0604020202020204" pitchFamily="34" charset="0"/>
                          <a:cs typeface="Arial" panose="020B0604020202020204" pitchFamily="34" charset="0"/>
                        </a:rPr>
                        <a:t>5</a:t>
                      </a:r>
                      <a:endParaRPr sz="1000" dirty="0">
                        <a:solidFill>
                          <a:srgbClr val="414042"/>
                        </a:solidFill>
                        <a:latin typeface="Arial" panose="020B0604020202020204" pitchFamily="34" charset="0"/>
                        <a:cs typeface="Arial" panose="020B0604020202020204" pitchFamily="34" charset="0"/>
                      </a:endParaRPr>
                    </a:p>
                  </a:txBody>
                  <a:tcPr marL="0" marR="0" marT="0" marB="0" anchor="ctr" anchorCtr="0">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solidFill>
                  </a:tcPr>
                </a:tc>
                <a:tc>
                  <a:txBody>
                    <a:bodyPr/>
                    <a:lstStyle/>
                    <a:p>
                      <a:pPr marL="215900" algn="l" eaLnBrk="1" fontAlgn="auto" latinLnBrk="0" hangingPunct="1">
                        <a:lnSpc>
                          <a:spcPct val="100000"/>
                        </a:lnSpc>
                        <a:spcBef>
                          <a:spcPts val="345"/>
                        </a:spcBef>
                        <a:buClrTx/>
                        <a:buSzTx/>
                        <a:buFontTx/>
                        <a:buNone/>
                      </a:pPr>
                      <a:r>
                        <a:rPr lang="en-US" altLang="zh-CN" sz="1000" dirty="0">
                          <a:solidFill>
                            <a:srgbClr val="414042"/>
                          </a:solidFill>
                          <a:latin typeface="Arial" panose="020B0604020202020204" pitchFamily="34" charset="0"/>
                          <a:cs typeface="Arial" panose="020B0604020202020204" pitchFamily="34" charset="0"/>
                        </a:rPr>
                        <a:t>AC-DC power adaptor: DC</a:t>
                      </a:r>
                      <a:r>
                        <a:rPr lang="en-US" altLang="zh-CN" sz="1000" dirty="0">
                          <a:solidFill>
                            <a:srgbClr val="414042"/>
                          </a:solidFill>
                          <a:latin typeface="Arial" panose="020B0604020202020204" pitchFamily="34" charset="0"/>
                          <a:cs typeface="Arial" panose="020B0604020202020204" pitchFamily="34" charset="0"/>
                          <a:sym typeface="+mn-ea"/>
                        </a:rPr>
                        <a:t>12V/1.0A</a:t>
                      </a:r>
                      <a:endParaRPr lang="en-US" altLang="zh-CN" sz="1000" dirty="0">
                        <a:solidFill>
                          <a:srgbClr val="414042"/>
                        </a:solidFill>
                        <a:latin typeface="Arial" panose="020B0604020202020204" pitchFamily="34" charset="0"/>
                        <a:cs typeface="Arial" panose="020B0604020202020204" pitchFamily="34" charset="0"/>
                        <a:sym typeface="+mn-ea"/>
                      </a:endParaRPr>
                    </a:p>
                  </a:txBody>
                  <a:tcPr marL="0" marR="0" marT="0" marB="0" anchor="ctr" anchorCtr="0">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solidFill>
                  </a:tcPr>
                </a:tc>
              </a:tr>
            </a:tbl>
          </a:graphicData>
        </a:graphic>
      </p:graphicFrame>
      <p:sp>
        <p:nvSpPr>
          <p:cNvPr id="21" name="object 21"/>
          <p:cNvSpPr txBox="1"/>
          <p:nvPr/>
        </p:nvSpPr>
        <p:spPr>
          <a:xfrm>
            <a:off x="358140" y="10375902"/>
            <a:ext cx="5841365" cy="142875"/>
          </a:xfrm>
          <a:prstGeom prst="rect">
            <a:avLst/>
          </a:prstGeom>
        </p:spPr>
        <p:txBody>
          <a:bodyPr vert="horz" wrap="square" lIns="0" tIns="12700" rIns="0" bIns="0" rtlCol="0">
            <a:spAutoFit/>
          </a:bodyPr>
          <a:lstStyle/>
          <a:p>
            <a:pPr marL="12700">
              <a:lnSpc>
                <a:spcPct val="100000"/>
              </a:lnSpc>
              <a:spcBef>
                <a:spcPts val="100"/>
              </a:spcBef>
            </a:pPr>
            <a:r>
              <a:rPr sz="850" dirty="0">
                <a:solidFill>
                  <a:srgbClr val="808285"/>
                </a:solidFill>
                <a:latin typeface="Arial" panose="020B0604020202020204" pitchFamily="34" charset="0"/>
                <a:cs typeface="Arial" panose="020B0604020202020204"/>
              </a:rPr>
              <a:t>Official Website</a:t>
            </a:r>
            <a:r>
              <a:rPr lang="en-US" sz="850" dirty="0">
                <a:solidFill>
                  <a:srgbClr val="808285"/>
                </a:solidFill>
                <a:latin typeface="Arial" panose="020B0604020202020204" pitchFamily="34" charset="0"/>
                <a:cs typeface="Arial" panose="020B0604020202020204"/>
              </a:rPr>
              <a:t>: </a:t>
            </a:r>
            <a:r>
              <a:rPr sz="850" dirty="0">
                <a:solidFill>
                  <a:srgbClr val="808285"/>
                </a:solidFill>
                <a:latin typeface="Arial" panose="020B0604020202020204" pitchFamily="34" charset="0"/>
                <a:cs typeface="Arial" panose="020B0604020202020204"/>
              </a:rPr>
              <a:t>https://www.vsolcn.com/</a:t>
            </a:r>
            <a:r>
              <a:rPr lang="en-US" sz="850" dirty="0">
                <a:solidFill>
                  <a:srgbClr val="808285"/>
                </a:solidFill>
                <a:latin typeface="Arial" panose="020B0604020202020204" pitchFamily="34" charset="0"/>
                <a:cs typeface="Arial" panose="020B0604020202020204"/>
              </a:rPr>
              <a:t>                                              E-mail: sales@ftthcpe.com  support@ftthcpe.com</a:t>
            </a:r>
            <a:endParaRPr lang="en-US" sz="850" dirty="0">
              <a:solidFill>
                <a:srgbClr val="808285"/>
              </a:solidFill>
              <a:latin typeface="Arial" panose="020B0604020202020204" pitchFamily="34" charset="0"/>
              <a:cs typeface="Arial" panose="020B0604020202020204"/>
            </a:endParaRPr>
          </a:p>
        </p:txBody>
      </p:sp>
      <p:graphicFrame>
        <p:nvGraphicFramePr>
          <p:cNvPr id="5" name="object 2"/>
          <p:cNvGraphicFramePr>
            <a:graphicFrameLocks noGrp="1"/>
          </p:cNvGraphicFramePr>
          <p:nvPr>
            <p:custDataLst>
              <p:tags r:id="rId2"/>
            </p:custDataLst>
          </p:nvPr>
        </p:nvGraphicFramePr>
        <p:xfrm>
          <a:off x="268605" y="672210"/>
          <a:ext cx="3563620" cy="2336800"/>
        </p:xfrm>
        <a:graphic>
          <a:graphicData uri="http://schemas.openxmlformats.org/drawingml/2006/table">
            <a:tbl>
              <a:tblPr firstRow="1" bandRow="1">
                <a:tableStyleId>{2D5ABB26-0587-4C30-8999-92F81FD0307C}</a:tableStyleId>
              </a:tblPr>
              <a:tblGrid>
                <a:gridCol w="996315"/>
                <a:gridCol w="2567305"/>
              </a:tblGrid>
              <a:tr h="196850">
                <a:tc>
                  <a:txBody>
                    <a:bodyPr/>
                    <a:p>
                      <a:pPr marL="71755" eaLnBrk="1" fontAlgn="auto" latinLnBrk="0" hangingPunct="1">
                        <a:lnSpc>
                          <a:spcPts val="1010"/>
                        </a:lnSpc>
                        <a:spcBef>
                          <a:spcPts val="300"/>
                        </a:spcBef>
                      </a:pPr>
                      <a:r>
                        <a:rPr sz="900" b="0" spc="-35" dirty="0">
                          <a:solidFill>
                            <a:srgbClr val="313130"/>
                          </a:solidFill>
                          <a:latin typeface="Arial" panose="020B0604020202020204" pitchFamily="34" charset="0"/>
                          <a:cs typeface="Arial" panose="020B0604020202020204" pitchFamily="34" charset="0"/>
                          <a:sym typeface="+mn-ea"/>
                        </a:rPr>
                        <a:t>Dimension</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0" marB="0" anchor="ctr" anchorCtr="0">
                    <a:lnR w="19050">
                      <a:solidFill>
                        <a:srgbClr val="FFFFFF"/>
                      </a:solidFill>
                      <a:prstDash val="solid"/>
                    </a:lnR>
                    <a:lnB w="19050">
                      <a:solidFill>
                        <a:srgbClr val="FFFFFF"/>
                      </a:solidFill>
                      <a:prstDash val="solid"/>
                    </a:lnB>
                    <a:solidFill>
                      <a:srgbClr val="EEEEEE"/>
                    </a:solidFill>
                  </a:tcPr>
                </a:tc>
                <a:tc>
                  <a:txBody>
                    <a:bodyPr/>
                    <a:p>
                      <a:pPr marL="71755" indent="0" eaLnBrk="1" fontAlgn="auto" latinLnBrk="0" hangingPunct="1">
                        <a:lnSpc>
                          <a:spcPts val="1005"/>
                        </a:lnSpc>
                        <a:buNone/>
                        <a:tabLst>
                          <a:tab pos="120650" algn="l"/>
                        </a:tabLst>
                      </a:pPr>
                      <a:r>
                        <a:rPr sz="900" dirty="0">
                          <a:solidFill>
                            <a:srgbClr val="313130"/>
                          </a:solidFill>
                          <a:latin typeface="Arial" panose="020B0604020202020204" pitchFamily="34" charset="0"/>
                          <a:cs typeface="Arial" panose="020B0604020202020204" pitchFamily="34" charset="0"/>
                          <a:sym typeface="+mn-ea"/>
                        </a:rPr>
                        <a:t>11</a:t>
                      </a:r>
                      <a:r>
                        <a:rPr lang="en-US" sz="900" dirty="0">
                          <a:solidFill>
                            <a:srgbClr val="313130"/>
                          </a:solidFill>
                          <a:latin typeface="Arial" panose="020B0604020202020204" pitchFamily="34" charset="0"/>
                          <a:cs typeface="Arial" panose="020B0604020202020204" pitchFamily="34" charset="0"/>
                          <a:sym typeface="+mn-ea"/>
                        </a:rPr>
                        <a:t>7</a:t>
                      </a:r>
                      <a:r>
                        <a:rPr sz="900" dirty="0">
                          <a:solidFill>
                            <a:srgbClr val="313130"/>
                          </a:solidFill>
                          <a:latin typeface="Arial" panose="020B0604020202020204" pitchFamily="34" charset="0"/>
                          <a:cs typeface="Arial" panose="020B0604020202020204" pitchFamily="34" charset="0"/>
                          <a:sym typeface="+mn-ea"/>
                        </a:rPr>
                        <a:t>mm×11</a:t>
                      </a:r>
                      <a:r>
                        <a:rPr lang="en-US" sz="900" dirty="0">
                          <a:solidFill>
                            <a:srgbClr val="313130"/>
                          </a:solidFill>
                          <a:latin typeface="Arial" panose="020B0604020202020204" pitchFamily="34" charset="0"/>
                          <a:cs typeface="Arial" panose="020B0604020202020204" pitchFamily="34" charset="0"/>
                          <a:sym typeface="+mn-ea"/>
                        </a:rPr>
                        <a:t>7</a:t>
                      </a:r>
                      <a:r>
                        <a:rPr sz="900" dirty="0">
                          <a:solidFill>
                            <a:srgbClr val="313130"/>
                          </a:solidFill>
                          <a:latin typeface="Arial" panose="020B0604020202020204" pitchFamily="34" charset="0"/>
                          <a:cs typeface="Arial" panose="020B0604020202020204" pitchFamily="34" charset="0"/>
                          <a:sym typeface="+mn-ea"/>
                        </a:rPr>
                        <a:t>mm×</a:t>
                      </a:r>
                      <a:r>
                        <a:rPr lang="en-US" sz="900" dirty="0">
                          <a:solidFill>
                            <a:srgbClr val="313130"/>
                          </a:solidFill>
                          <a:latin typeface="Arial" panose="020B0604020202020204" pitchFamily="34" charset="0"/>
                          <a:cs typeface="Arial" panose="020B0604020202020204" pitchFamily="34" charset="0"/>
                          <a:sym typeface="+mn-ea"/>
                        </a:rPr>
                        <a:t>24</a:t>
                      </a:r>
                      <a:r>
                        <a:rPr sz="900" dirty="0">
                          <a:solidFill>
                            <a:srgbClr val="313130"/>
                          </a:solidFill>
                          <a:latin typeface="Arial" panose="020B0604020202020204" pitchFamily="34" charset="0"/>
                          <a:cs typeface="Arial" panose="020B0604020202020204" pitchFamily="34" charset="0"/>
                          <a:sym typeface="+mn-ea"/>
                        </a:rPr>
                        <a:t>0m</a:t>
                      </a:r>
                      <a:r>
                        <a:rPr lang="en-US" sz="900" dirty="0">
                          <a:solidFill>
                            <a:srgbClr val="313130"/>
                          </a:solidFill>
                          <a:latin typeface="Arial" panose="020B0604020202020204" pitchFamily="34" charset="0"/>
                          <a:cs typeface="Arial" panose="020B0604020202020204" pitchFamily="34" charset="0"/>
                          <a:sym typeface="+mn-ea"/>
                        </a:rPr>
                        <a:t>m</a:t>
                      </a:r>
                      <a:r>
                        <a:rPr sz="900" dirty="0">
                          <a:solidFill>
                            <a:srgbClr val="313130"/>
                          </a:solidFill>
                          <a:latin typeface="Arial" panose="020B0604020202020204" pitchFamily="34" charset="0"/>
                          <a:cs typeface="Arial" panose="020B0604020202020204" pitchFamily="34" charset="0"/>
                          <a:sym typeface="+mn-ea"/>
                        </a:rPr>
                        <a:t>(L×W×H)</a:t>
                      </a:r>
                      <a:endParaRPr sz="900" dirty="0">
                        <a:solidFill>
                          <a:srgbClr val="313130"/>
                        </a:solidFill>
                        <a:latin typeface="Arial" panose="020B0604020202020204" pitchFamily="34" charset="0"/>
                        <a:cs typeface="Arial" panose="020B0604020202020204" pitchFamily="34" charset="0"/>
                        <a:sym typeface="+mn-ea"/>
                      </a:endParaRPr>
                    </a:p>
                  </a:txBody>
                  <a:tcPr marL="0" marR="0" marT="0" marB="0" anchor="ctr" anchorCtr="0">
                    <a:lnL w="19050">
                      <a:solidFill>
                        <a:srgbClr val="FFFFFF"/>
                      </a:solidFill>
                      <a:prstDash val="solid"/>
                    </a:lnL>
                    <a:lnB w="19050">
                      <a:solidFill>
                        <a:srgbClr val="FFFFFF"/>
                      </a:solidFill>
                      <a:prstDash val="solid"/>
                    </a:lnB>
                    <a:solidFill>
                      <a:srgbClr val="EEEEEE"/>
                    </a:solidFill>
                  </a:tcPr>
                </a:tc>
              </a:tr>
              <a:tr h="229235">
                <a:tc>
                  <a:txBody>
                    <a:bodyPr/>
                    <a:p>
                      <a:pPr marL="71755" algn="l" eaLnBrk="1" fontAlgn="auto" latinLnBrk="0" hangingPunct="1">
                        <a:lnSpc>
                          <a:spcPts val="1010"/>
                        </a:lnSpc>
                        <a:spcBef>
                          <a:spcPts val="300"/>
                        </a:spcBef>
                        <a:buClrTx/>
                        <a:buSzTx/>
                        <a:buFontTx/>
                      </a:pPr>
                      <a:r>
                        <a:rPr sz="900" b="0" spc="-35" dirty="0">
                          <a:solidFill>
                            <a:srgbClr val="313130"/>
                          </a:solidFill>
                          <a:latin typeface="Arial" panose="020B0604020202020204" pitchFamily="34" charset="0"/>
                          <a:cs typeface="Arial" panose="020B0604020202020204" pitchFamily="34" charset="0"/>
                          <a:sym typeface="+mn-ea"/>
                        </a:rPr>
                        <a:t>Net weight</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0" marB="0" anchor="ctr" anchorCtr="0">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p>
                      <a:pPr marL="71755" algn="l" eaLnBrk="1" fontAlgn="auto" latinLnBrk="0" hangingPunct="1">
                        <a:lnSpc>
                          <a:spcPts val="1005"/>
                        </a:lnSpc>
                        <a:spcBef>
                          <a:spcPts val="300"/>
                        </a:spcBef>
                        <a:buClrTx/>
                        <a:buSzTx/>
                        <a:buFontTx/>
                        <a:buNone/>
                        <a:tabLst>
                          <a:tab pos="120650" algn="l"/>
                        </a:tabLst>
                      </a:pPr>
                      <a:r>
                        <a:rPr sz="900" dirty="0">
                          <a:solidFill>
                            <a:srgbClr val="313130"/>
                          </a:solidFill>
                          <a:latin typeface="Arial" panose="020B0604020202020204" pitchFamily="34" charset="0"/>
                          <a:cs typeface="Arial" panose="020B0604020202020204" pitchFamily="34" charset="0"/>
                          <a:sym typeface="+mn-ea"/>
                        </a:rPr>
                        <a:t>560g</a:t>
                      </a:r>
                      <a:endParaRPr sz="900" dirty="0">
                        <a:solidFill>
                          <a:srgbClr val="313130"/>
                        </a:solidFill>
                        <a:latin typeface="Arial" panose="020B0604020202020204" pitchFamily="34" charset="0"/>
                        <a:cs typeface="Arial" panose="020B0604020202020204" pitchFamily="34" charset="0"/>
                        <a:sym typeface="+mn-ea"/>
                      </a:endParaRPr>
                    </a:p>
                  </a:txBody>
                  <a:tcPr marL="0" marR="0" marT="0" marB="0" anchor="ctr" anchorCtr="0">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393700">
                <a:tc>
                  <a:txBody>
                    <a:bodyPr/>
                    <a:p>
                      <a:pPr marL="71755" algn="l">
                        <a:lnSpc>
                          <a:spcPts val="1010"/>
                        </a:lnSpc>
                        <a:spcBef>
                          <a:spcPts val="300"/>
                        </a:spcBef>
                        <a:buClrTx/>
                        <a:buSzTx/>
                        <a:buFontTx/>
                      </a:pPr>
                      <a:r>
                        <a:rPr sz="900" spc="-35" dirty="0">
                          <a:solidFill>
                            <a:srgbClr val="313130"/>
                          </a:solidFill>
                          <a:latin typeface="Arial" panose="020B0604020202020204" pitchFamily="34" charset="0"/>
                          <a:cs typeface="Arial" panose="020B0604020202020204" pitchFamily="34" charset="0"/>
                          <a:sym typeface="+mn-ea"/>
                        </a:rPr>
                        <a:t>Operating condition</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0" marB="0" anchor="ctr" anchorCtr="0">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p>
                      <a:pPr marL="71755" algn="l">
                        <a:lnSpc>
                          <a:spcPts val="1005"/>
                        </a:lnSpc>
                        <a:spcBef>
                          <a:spcPts val="425"/>
                        </a:spcBef>
                        <a:buClrTx/>
                        <a:buSzTx/>
                        <a:buFontTx/>
                        <a:tabLst>
                          <a:tab pos="120650" algn="l"/>
                        </a:tabLst>
                      </a:pPr>
                      <a:r>
                        <a:rPr sz="900" dirty="0">
                          <a:solidFill>
                            <a:srgbClr val="313130"/>
                          </a:solidFill>
                          <a:latin typeface="Arial" panose="020B0604020202020204" pitchFamily="34" charset="0"/>
                          <a:cs typeface="Arial" panose="020B0604020202020204" pitchFamily="34" charset="0"/>
                        </a:rPr>
                        <a:t>Operating temp: 0 ~ +55°C</a:t>
                      </a:r>
                      <a:endParaRPr sz="900" dirty="0">
                        <a:solidFill>
                          <a:srgbClr val="313130"/>
                        </a:solidFill>
                        <a:latin typeface="Arial" panose="020B0604020202020204" pitchFamily="34" charset="0"/>
                        <a:cs typeface="Arial" panose="020B0604020202020204" pitchFamily="34" charset="0"/>
                      </a:endParaRPr>
                    </a:p>
                    <a:p>
                      <a:pPr marL="71755" algn="l">
                        <a:lnSpc>
                          <a:spcPts val="1005"/>
                        </a:lnSpc>
                        <a:spcBef>
                          <a:spcPts val="425"/>
                        </a:spcBef>
                        <a:buClrTx/>
                        <a:buSzTx/>
                        <a:buFontTx/>
                        <a:tabLst>
                          <a:tab pos="120650" algn="l"/>
                        </a:tabLst>
                      </a:pPr>
                      <a:r>
                        <a:rPr sz="900" dirty="0">
                          <a:solidFill>
                            <a:srgbClr val="313130"/>
                          </a:solidFill>
                          <a:latin typeface="Arial" panose="020B0604020202020204" pitchFamily="34" charset="0"/>
                          <a:cs typeface="Arial" panose="020B0604020202020204" pitchFamily="34" charset="0"/>
                        </a:rPr>
                        <a:t>Operating humidity: 10 ~ 90% (non-condens</a:t>
                      </a:r>
                      <a:r>
                        <a:rPr lang="en-US" sz="900" dirty="0">
                          <a:solidFill>
                            <a:srgbClr val="313130"/>
                          </a:solidFill>
                          <a:latin typeface="Arial" panose="020B0604020202020204" pitchFamily="34" charset="0"/>
                          <a:cs typeface="Arial" panose="020B0604020202020204" pitchFamily="34" charset="0"/>
                        </a:rPr>
                        <a:t>ing</a:t>
                      </a:r>
                      <a:r>
                        <a:rPr sz="900" dirty="0">
                          <a:solidFill>
                            <a:srgbClr val="313130"/>
                          </a:solidFill>
                          <a:latin typeface="Arial" panose="020B0604020202020204" pitchFamily="34" charset="0"/>
                          <a:cs typeface="Arial" panose="020B0604020202020204" pitchFamily="34" charset="0"/>
                        </a:rPr>
                        <a:t>)</a:t>
                      </a:r>
                      <a:endParaRPr sz="900" dirty="0">
                        <a:solidFill>
                          <a:srgbClr val="313130"/>
                        </a:solidFill>
                        <a:latin typeface="Arial" panose="020B0604020202020204" pitchFamily="34" charset="0"/>
                        <a:cs typeface="Arial" panose="020B0604020202020204" pitchFamily="34" charset="0"/>
                      </a:endParaRPr>
                    </a:p>
                  </a:txBody>
                  <a:tcPr marL="0" marR="0" marT="0" marB="0" anchor="ctr" anchorCtr="0">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398145">
                <a:tc>
                  <a:txBody>
                    <a:bodyPr/>
                    <a:p>
                      <a:pPr marL="71755" algn="l">
                        <a:lnSpc>
                          <a:spcPts val="1010"/>
                        </a:lnSpc>
                        <a:spcBef>
                          <a:spcPts val="300"/>
                        </a:spcBef>
                        <a:buClrTx/>
                        <a:buSzTx/>
                        <a:buFontTx/>
                        <a:buNone/>
                      </a:pPr>
                      <a:r>
                        <a:rPr sz="900" spc="-35" dirty="0">
                          <a:solidFill>
                            <a:srgbClr val="313130"/>
                          </a:solidFill>
                          <a:latin typeface="Arial" panose="020B0604020202020204" pitchFamily="34" charset="0"/>
                          <a:cs typeface="Arial" panose="020B0604020202020204" pitchFamily="34" charset="0"/>
                          <a:sym typeface="+mn-ea"/>
                        </a:rPr>
                        <a:t>Storing condition</a:t>
                      </a:r>
                      <a:endParaRPr sz="900" spc="-35" dirty="0">
                        <a:solidFill>
                          <a:srgbClr val="313130"/>
                        </a:solidFill>
                        <a:latin typeface="Arial" panose="020B0604020202020204" pitchFamily="34" charset="0"/>
                        <a:cs typeface="Arial" panose="020B0604020202020204" pitchFamily="34" charset="0"/>
                        <a:sym typeface="+mn-ea"/>
                      </a:endParaRPr>
                    </a:p>
                  </a:txBody>
                  <a:tcPr marL="0" marR="0" marT="0" marB="0" anchor="ctr" anchorCtr="0">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p>
                      <a:pPr marL="71755" algn="l">
                        <a:lnSpc>
                          <a:spcPts val="1005"/>
                        </a:lnSpc>
                        <a:spcBef>
                          <a:spcPts val="425"/>
                        </a:spcBef>
                        <a:buClrTx/>
                        <a:buSzTx/>
                        <a:buFontTx/>
                        <a:buNone/>
                        <a:tabLst>
                          <a:tab pos="120650" algn="l"/>
                        </a:tabLst>
                      </a:pPr>
                      <a:r>
                        <a:rPr sz="900" dirty="0">
                          <a:solidFill>
                            <a:srgbClr val="313130"/>
                          </a:solidFill>
                          <a:latin typeface="Arial" panose="020B0604020202020204" pitchFamily="34" charset="0"/>
                          <a:cs typeface="Arial" panose="020B0604020202020204" pitchFamily="34" charset="0"/>
                          <a:sym typeface="+mn-ea"/>
                        </a:rPr>
                        <a:t>Storing temp: -30 ~ +60°C</a:t>
                      </a:r>
                      <a:endParaRPr sz="900" dirty="0">
                        <a:solidFill>
                          <a:srgbClr val="313130"/>
                        </a:solidFill>
                        <a:latin typeface="Arial" panose="020B0604020202020204" pitchFamily="34" charset="0"/>
                        <a:cs typeface="Arial" panose="020B0604020202020204" pitchFamily="34" charset="0"/>
                        <a:sym typeface="+mn-ea"/>
                      </a:endParaRPr>
                    </a:p>
                    <a:p>
                      <a:pPr marL="71755" algn="l">
                        <a:lnSpc>
                          <a:spcPts val="1005"/>
                        </a:lnSpc>
                        <a:spcBef>
                          <a:spcPts val="425"/>
                        </a:spcBef>
                        <a:buClrTx/>
                        <a:buSzTx/>
                        <a:buFontTx/>
                        <a:buNone/>
                        <a:tabLst>
                          <a:tab pos="120650" algn="l"/>
                        </a:tabLst>
                      </a:pPr>
                      <a:r>
                        <a:rPr sz="900" dirty="0">
                          <a:solidFill>
                            <a:srgbClr val="313130"/>
                          </a:solidFill>
                          <a:latin typeface="Arial" panose="020B0604020202020204" pitchFamily="34" charset="0"/>
                          <a:cs typeface="Arial" panose="020B0604020202020204" pitchFamily="34" charset="0"/>
                          <a:sym typeface="+mn-ea"/>
                        </a:rPr>
                        <a:t>Storing humidity: 10 ~ 90% (non-condens</a:t>
                      </a:r>
                      <a:r>
                        <a:rPr lang="en-US" sz="900" dirty="0">
                          <a:solidFill>
                            <a:srgbClr val="313130"/>
                          </a:solidFill>
                          <a:latin typeface="Arial" panose="020B0604020202020204" pitchFamily="34" charset="0"/>
                          <a:cs typeface="Arial" panose="020B0604020202020204" pitchFamily="34" charset="0"/>
                          <a:sym typeface="+mn-ea"/>
                        </a:rPr>
                        <a:t>ing</a:t>
                      </a:r>
                      <a:r>
                        <a:rPr sz="900" dirty="0">
                          <a:solidFill>
                            <a:srgbClr val="313130"/>
                          </a:solidFill>
                          <a:latin typeface="Arial" panose="020B0604020202020204" pitchFamily="34" charset="0"/>
                          <a:cs typeface="Arial" panose="020B0604020202020204" pitchFamily="34" charset="0"/>
                          <a:sym typeface="+mn-ea"/>
                        </a:rPr>
                        <a:t>)</a:t>
                      </a:r>
                      <a:endParaRPr sz="900" dirty="0">
                        <a:solidFill>
                          <a:srgbClr val="313130"/>
                        </a:solidFill>
                        <a:latin typeface="Arial" panose="020B0604020202020204" pitchFamily="34" charset="0"/>
                        <a:cs typeface="Arial" panose="020B0604020202020204" pitchFamily="34" charset="0"/>
                        <a:sym typeface="+mn-ea"/>
                      </a:endParaRPr>
                    </a:p>
                  </a:txBody>
                  <a:tcPr marL="0" marR="0" marT="0" marB="0" anchor="ctr" anchorCtr="0">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385445">
                <a:tc>
                  <a:txBody>
                    <a:bodyPr/>
                    <a:p>
                      <a:pPr marL="71755" algn="l">
                        <a:lnSpc>
                          <a:spcPts val="1010"/>
                        </a:lnSpc>
                        <a:spcBef>
                          <a:spcPts val="300"/>
                        </a:spcBef>
                        <a:buClrTx/>
                        <a:buSzTx/>
                        <a:buFontTx/>
                      </a:pPr>
                      <a:r>
                        <a:rPr sz="900" spc="-35" dirty="0">
                          <a:solidFill>
                            <a:srgbClr val="313130"/>
                          </a:solidFill>
                          <a:latin typeface="Arial" panose="020B0604020202020204" pitchFamily="34" charset="0"/>
                          <a:cs typeface="Arial" panose="020B0604020202020204" pitchFamily="34" charset="0"/>
                          <a:sym typeface="+mn-ea"/>
                        </a:rPr>
                        <a:t>Power adapter</a:t>
                      </a:r>
                      <a:endParaRPr sz="900" spc="-35" dirty="0">
                        <a:solidFill>
                          <a:srgbClr val="313130"/>
                        </a:solidFill>
                        <a:latin typeface="Arial" panose="020B0604020202020204" pitchFamily="34" charset="0"/>
                        <a:cs typeface="Arial" panose="020B0604020202020204" pitchFamily="34" charset="0"/>
                        <a:sym typeface="+mn-ea"/>
                      </a:endParaRPr>
                    </a:p>
                  </a:txBody>
                  <a:tcPr marL="0" marR="0" marT="0" marB="0" anchor="ctr" anchorCtr="0">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p>
                      <a:pPr marL="71755" algn="l" eaLnBrk="1" fontAlgn="auto" latinLnBrk="0" hangingPunct="1">
                        <a:lnSpc>
                          <a:spcPct val="100000"/>
                        </a:lnSpc>
                        <a:spcBef>
                          <a:spcPts val="0"/>
                        </a:spcBef>
                        <a:buClrTx/>
                        <a:buSzTx/>
                        <a:buFontTx/>
                        <a:buNone/>
                        <a:tabLst>
                          <a:tab pos="89535" algn="l"/>
                        </a:tabLst>
                      </a:pPr>
                      <a:r>
                        <a:rPr sz="900" dirty="0">
                          <a:solidFill>
                            <a:srgbClr val="313130"/>
                          </a:solidFill>
                          <a:latin typeface="Arial" panose="020B0604020202020204" pitchFamily="34" charset="0"/>
                          <a:cs typeface="Arial" panose="020B0604020202020204" pitchFamily="34" charset="0"/>
                          <a:sym typeface="+mn-ea"/>
                        </a:rPr>
                        <a:t>DC 12V,1A, external AC-DC</a:t>
                      </a:r>
                      <a:endParaRPr sz="900" dirty="0">
                        <a:solidFill>
                          <a:srgbClr val="313130"/>
                        </a:solidFill>
                        <a:latin typeface="Arial" panose="020B0604020202020204" pitchFamily="34" charset="0"/>
                        <a:cs typeface="Arial" panose="020B0604020202020204" pitchFamily="34" charset="0"/>
                        <a:sym typeface="+mn-ea"/>
                      </a:endParaRPr>
                    </a:p>
                    <a:p>
                      <a:pPr marL="71755" algn="l" eaLnBrk="1" fontAlgn="auto" latinLnBrk="0" hangingPunct="1">
                        <a:lnSpc>
                          <a:spcPct val="100000"/>
                        </a:lnSpc>
                        <a:spcBef>
                          <a:spcPts val="0"/>
                        </a:spcBef>
                        <a:buClrTx/>
                        <a:buSzTx/>
                        <a:buFontTx/>
                        <a:buNone/>
                        <a:tabLst>
                          <a:tab pos="120650" algn="l"/>
                        </a:tabLst>
                      </a:pPr>
                      <a:r>
                        <a:rPr sz="900" dirty="0">
                          <a:solidFill>
                            <a:srgbClr val="313130"/>
                          </a:solidFill>
                          <a:latin typeface="Arial" panose="020B0604020202020204" pitchFamily="34" charset="0"/>
                          <a:cs typeface="Arial" panose="020B0604020202020204" pitchFamily="34" charset="0"/>
                          <a:sym typeface="+mn-ea"/>
                        </a:rPr>
                        <a:t>power adaptor</a:t>
                      </a:r>
                      <a:endParaRPr sz="900" dirty="0">
                        <a:solidFill>
                          <a:srgbClr val="313130"/>
                        </a:solidFill>
                        <a:latin typeface="Arial" panose="020B0604020202020204" pitchFamily="34" charset="0"/>
                        <a:cs typeface="Arial" panose="020B0604020202020204" pitchFamily="34" charset="0"/>
                        <a:sym typeface="+mn-ea"/>
                      </a:endParaRPr>
                    </a:p>
                  </a:txBody>
                  <a:tcPr marL="0" marR="0" marT="0" marB="0" anchor="ctr" anchorCtr="0">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244475">
                <a:tc>
                  <a:txBody>
                    <a:bodyPr/>
                    <a:p>
                      <a:pPr marL="71755" algn="l">
                        <a:lnSpc>
                          <a:spcPts val="1010"/>
                        </a:lnSpc>
                        <a:spcBef>
                          <a:spcPts val="300"/>
                        </a:spcBef>
                        <a:buClrTx/>
                        <a:buSzTx/>
                        <a:buFontTx/>
                      </a:pPr>
                      <a:r>
                        <a:rPr sz="900" spc="-35" dirty="0">
                          <a:solidFill>
                            <a:srgbClr val="313130"/>
                          </a:solidFill>
                          <a:latin typeface="Arial" panose="020B0604020202020204" pitchFamily="34" charset="0"/>
                          <a:cs typeface="Arial" panose="020B0604020202020204" pitchFamily="34" charset="0"/>
                          <a:sym typeface="+mn-ea"/>
                        </a:rPr>
                        <a:t>Power supply</a:t>
                      </a:r>
                      <a:endParaRPr sz="900" spc="-35" dirty="0">
                        <a:solidFill>
                          <a:srgbClr val="313130"/>
                        </a:solidFill>
                        <a:latin typeface="Arial" panose="020B0604020202020204" pitchFamily="34" charset="0"/>
                        <a:cs typeface="Arial" panose="020B0604020202020204" pitchFamily="34" charset="0"/>
                        <a:sym typeface="+mn-ea"/>
                      </a:endParaRPr>
                    </a:p>
                  </a:txBody>
                  <a:tcPr marL="0" marR="0" marT="0" marB="0" anchor="ctr" anchorCtr="0">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p>
                      <a:pPr marL="71755" algn="l">
                        <a:lnSpc>
                          <a:spcPts val="1005"/>
                        </a:lnSpc>
                        <a:spcBef>
                          <a:spcPts val="425"/>
                        </a:spcBef>
                        <a:buClrTx/>
                        <a:buSzTx/>
                        <a:buFontTx/>
                        <a:tabLst>
                          <a:tab pos="120650" algn="l"/>
                        </a:tabLst>
                      </a:pPr>
                      <a:r>
                        <a:rPr sz="900" dirty="0">
                          <a:solidFill>
                            <a:srgbClr val="313130"/>
                          </a:solidFill>
                          <a:latin typeface="Arial" panose="020B0604020202020204" pitchFamily="34" charset="0"/>
                          <a:cs typeface="Arial" panose="020B0604020202020204" pitchFamily="34" charset="0"/>
                          <a:sym typeface="+mn-ea"/>
                        </a:rPr>
                        <a:t>≤1</a:t>
                      </a:r>
                      <a:r>
                        <a:rPr lang="en-US" sz="900" dirty="0">
                          <a:solidFill>
                            <a:srgbClr val="313130"/>
                          </a:solidFill>
                          <a:latin typeface="Arial" panose="020B0604020202020204" pitchFamily="34" charset="0"/>
                          <a:cs typeface="Arial" panose="020B0604020202020204" pitchFamily="34" charset="0"/>
                          <a:sym typeface="+mn-ea"/>
                        </a:rPr>
                        <a:t>0</a:t>
                      </a:r>
                      <a:r>
                        <a:rPr sz="900" dirty="0">
                          <a:solidFill>
                            <a:srgbClr val="313130"/>
                          </a:solidFill>
                          <a:latin typeface="Arial" panose="020B0604020202020204" pitchFamily="34" charset="0"/>
                          <a:cs typeface="Arial" panose="020B0604020202020204" pitchFamily="34" charset="0"/>
                          <a:sym typeface="+mn-ea"/>
                        </a:rPr>
                        <a:t>W</a:t>
                      </a:r>
                      <a:endParaRPr sz="900" dirty="0">
                        <a:solidFill>
                          <a:srgbClr val="313130"/>
                        </a:solidFill>
                        <a:latin typeface="Arial" panose="020B0604020202020204" pitchFamily="34" charset="0"/>
                        <a:cs typeface="Arial" panose="020B0604020202020204" pitchFamily="34" charset="0"/>
                        <a:sym typeface="+mn-ea"/>
                      </a:endParaRPr>
                    </a:p>
                  </a:txBody>
                  <a:tcPr marL="0" marR="0" marT="0" marB="0" anchor="ctr" anchorCtr="0">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244475">
                <a:tc>
                  <a:txBody>
                    <a:bodyPr/>
                    <a:p>
                      <a:pPr marL="71755" algn="l" eaLnBrk="1" fontAlgn="auto" latinLnBrk="0" hangingPunct="1">
                        <a:lnSpc>
                          <a:spcPts val="1010"/>
                        </a:lnSpc>
                        <a:spcBef>
                          <a:spcPts val="300"/>
                        </a:spcBef>
                        <a:buClrTx/>
                        <a:buSzTx/>
                        <a:buFontTx/>
                      </a:pPr>
                      <a:r>
                        <a:rPr sz="900" spc="-35" dirty="0">
                          <a:solidFill>
                            <a:srgbClr val="313130"/>
                          </a:solidFill>
                          <a:latin typeface="Arial" panose="020B0604020202020204" pitchFamily="34" charset="0"/>
                          <a:cs typeface="Arial" panose="020B0604020202020204" pitchFamily="34" charset="0"/>
                        </a:rPr>
                        <a:t>Interface</a:t>
                      </a:r>
                      <a:endParaRPr sz="900" spc="-35" dirty="0">
                        <a:solidFill>
                          <a:srgbClr val="313130"/>
                        </a:solidFill>
                        <a:latin typeface="Arial" panose="020B0604020202020204" pitchFamily="34" charset="0"/>
                        <a:cs typeface="Arial" panose="020B0604020202020204" pitchFamily="34" charset="0"/>
                      </a:endParaRPr>
                    </a:p>
                  </a:txBody>
                  <a:tcPr marL="0" marR="0" marT="0" marB="0" anchor="ctr" anchorCtr="0">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p>
                      <a:pPr marL="71755" algn="l" eaLnBrk="1" fontAlgn="auto" latinLnBrk="0" hangingPunct="1">
                        <a:lnSpc>
                          <a:spcPts val="1005"/>
                        </a:lnSpc>
                        <a:spcBef>
                          <a:spcPts val="345"/>
                        </a:spcBef>
                        <a:buClrTx/>
                        <a:buSzTx/>
                        <a:buFontTx/>
                        <a:tabLst>
                          <a:tab pos="120650" algn="l"/>
                        </a:tabLst>
                      </a:pPr>
                      <a:r>
                        <a:rPr lang="en-US" sz="900" dirty="0">
                          <a:solidFill>
                            <a:srgbClr val="313130"/>
                          </a:solidFill>
                          <a:latin typeface="Arial" panose="020B0604020202020204" pitchFamily="34" charset="0"/>
                          <a:cs typeface="Arial" panose="020B0604020202020204" pitchFamily="34" charset="0"/>
                          <a:sym typeface="+mn-ea"/>
                        </a:rPr>
                        <a:t>1</a:t>
                      </a:r>
                      <a:r>
                        <a:rPr sz="900" dirty="0">
                          <a:solidFill>
                            <a:srgbClr val="313130"/>
                          </a:solidFill>
                          <a:latin typeface="Arial" panose="020B0604020202020204" pitchFamily="34" charset="0"/>
                          <a:cs typeface="Arial" panose="020B0604020202020204" pitchFamily="34" charset="0"/>
                          <a:sym typeface="+mn-ea"/>
                        </a:rPr>
                        <a:t>GE+1</a:t>
                      </a:r>
                      <a:r>
                        <a:rPr lang="en-US" sz="900" dirty="0">
                          <a:solidFill>
                            <a:srgbClr val="313130"/>
                          </a:solidFill>
                          <a:latin typeface="Arial" panose="020B0604020202020204" pitchFamily="34" charset="0"/>
                          <a:cs typeface="Arial" panose="020B0604020202020204" pitchFamily="34" charset="0"/>
                          <a:sym typeface="+mn-ea"/>
                        </a:rPr>
                        <a:t>FE+</a:t>
                      </a:r>
                      <a:r>
                        <a:rPr sz="900" dirty="0">
                          <a:solidFill>
                            <a:srgbClr val="313130"/>
                          </a:solidFill>
                          <a:latin typeface="Arial" panose="020B0604020202020204" pitchFamily="34" charset="0"/>
                          <a:cs typeface="Arial" panose="020B0604020202020204" pitchFamily="34" charset="0"/>
                          <a:sym typeface="+mn-ea"/>
                        </a:rPr>
                        <a:t>WiFi5</a:t>
                      </a:r>
                      <a:endParaRPr sz="900" dirty="0">
                        <a:solidFill>
                          <a:srgbClr val="313130"/>
                        </a:solidFill>
                        <a:latin typeface="Arial" panose="020B0604020202020204" pitchFamily="34" charset="0"/>
                        <a:cs typeface="Arial" panose="020B0604020202020204" pitchFamily="34" charset="0"/>
                        <a:sym typeface="+mn-ea"/>
                      </a:endParaRPr>
                    </a:p>
                  </a:txBody>
                  <a:tcPr marL="0" marR="0" marT="0" marB="0" anchor="ctr" anchorCtr="0">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244475">
                <a:tc>
                  <a:txBody>
                    <a:bodyPr/>
                    <a:p>
                      <a:pPr marL="71755" algn="l">
                        <a:lnSpc>
                          <a:spcPts val="1005"/>
                        </a:lnSpc>
                        <a:spcBef>
                          <a:spcPts val="345"/>
                        </a:spcBef>
                        <a:buClrTx/>
                        <a:buSzTx/>
                        <a:buFontTx/>
                        <a:tabLst>
                          <a:tab pos="120650" algn="l"/>
                        </a:tabLst>
                      </a:pPr>
                      <a:r>
                        <a:rPr sz="900" dirty="0">
                          <a:solidFill>
                            <a:srgbClr val="313130"/>
                          </a:solidFill>
                          <a:latin typeface="Arial" panose="020B0604020202020204" pitchFamily="34" charset="0"/>
                          <a:cs typeface="Arial" panose="020B0604020202020204" pitchFamily="34" charset="0"/>
                        </a:rPr>
                        <a:t>Indicators</a:t>
                      </a:r>
                      <a:endParaRPr sz="900" dirty="0">
                        <a:solidFill>
                          <a:srgbClr val="313130"/>
                        </a:solidFill>
                        <a:latin typeface="Arial" panose="020B0604020202020204" pitchFamily="34" charset="0"/>
                        <a:cs typeface="Arial" panose="020B0604020202020204" pitchFamily="34" charset="0"/>
                      </a:endParaRPr>
                    </a:p>
                  </a:txBody>
                  <a:tcPr marL="0" marR="0" marT="0" marB="0" anchor="ctr" anchorCtr="0">
                    <a:lnR w="19050">
                      <a:solidFill>
                        <a:srgbClr val="FFFFFF"/>
                      </a:solidFill>
                      <a:prstDash val="solid"/>
                    </a:lnR>
                    <a:lnT w="19050">
                      <a:solidFill>
                        <a:srgbClr val="FFFFFF"/>
                      </a:solidFill>
                      <a:prstDash val="solid"/>
                    </a:lnT>
                    <a:lnB>
                      <a:noFill/>
                    </a:lnB>
                    <a:solidFill>
                      <a:srgbClr val="EEEEEE"/>
                    </a:solidFill>
                  </a:tcPr>
                </a:tc>
                <a:tc>
                  <a:txBody>
                    <a:bodyPr/>
                    <a:p>
                      <a:pPr marL="71755" algn="l">
                        <a:lnSpc>
                          <a:spcPts val="1005"/>
                        </a:lnSpc>
                        <a:spcBef>
                          <a:spcPts val="345"/>
                        </a:spcBef>
                        <a:buClrTx/>
                        <a:buSzTx/>
                        <a:buFontTx/>
                        <a:buNone/>
                        <a:tabLst>
                          <a:tab pos="120650" algn="l"/>
                        </a:tabLst>
                      </a:pPr>
                      <a:r>
                        <a:rPr sz="900" dirty="0">
                          <a:solidFill>
                            <a:srgbClr val="313130"/>
                          </a:solidFill>
                          <a:latin typeface="Arial" panose="020B0604020202020204" pitchFamily="34" charset="0"/>
                          <a:cs typeface="Arial" panose="020B0604020202020204" pitchFamily="34" charset="0"/>
                          <a:sym typeface="+mn-ea"/>
                        </a:rPr>
                        <a:t>3, For Status of  SYS,LAN1,LAN2</a:t>
                      </a:r>
                      <a:endParaRPr sz="900" dirty="0">
                        <a:solidFill>
                          <a:srgbClr val="313130"/>
                        </a:solidFill>
                        <a:latin typeface="Arial" panose="020B0604020202020204" pitchFamily="34" charset="0"/>
                        <a:cs typeface="Arial" panose="020B0604020202020204" pitchFamily="34" charset="0"/>
                        <a:sym typeface="+mn-ea"/>
                      </a:endParaRPr>
                    </a:p>
                  </a:txBody>
                  <a:tcPr marL="0" marR="0" marT="0" marB="0" anchor="ctr" anchorCtr="0">
                    <a:lnL w="19050">
                      <a:solidFill>
                        <a:srgbClr val="FFFFFF"/>
                      </a:solidFill>
                      <a:prstDash val="solid"/>
                    </a:lnL>
                    <a:lnT w="19050">
                      <a:solidFill>
                        <a:srgbClr val="FFFFFF"/>
                      </a:solidFill>
                      <a:prstDash val="solid"/>
                    </a:lnT>
                    <a:lnB>
                      <a:noFill/>
                    </a:lnB>
                    <a:solidFill>
                      <a:srgbClr val="EEEEEE"/>
                    </a:solidFill>
                  </a:tcPr>
                </a:tc>
              </a:tr>
            </a:tbl>
          </a:graphicData>
        </a:graphic>
      </p:graphicFrame>
      <p:grpSp>
        <p:nvGrpSpPr>
          <p:cNvPr id="3" name="组合 2"/>
          <p:cNvGrpSpPr/>
          <p:nvPr/>
        </p:nvGrpSpPr>
        <p:grpSpPr>
          <a:xfrm>
            <a:off x="268605" y="353695"/>
            <a:ext cx="3563620" cy="306705"/>
            <a:chOff x="565" y="569"/>
            <a:chExt cx="5512" cy="483"/>
          </a:xfrm>
        </p:grpSpPr>
        <p:sp>
          <p:nvSpPr>
            <p:cNvPr id="6" name="圆角矩形 5"/>
            <p:cNvSpPr/>
            <p:nvPr/>
          </p:nvSpPr>
          <p:spPr>
            <a:xfrm>
              <a:off x="565" y="598"/>
              <a:ext cx="5512" cy="4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919" y="569"/>
              <a:ext cx="2888" cy="483"/>
            </a:xfrm>
            <a:prstGeom prst="rect">
              <a:avLst/>
            </a:prstGeom>
            <a:noFill/>
          </p:spPr>
          <p:txBody>
            <a:bodyPr wrap="square" rtlCol="0">
              <a:spAutoFit/>
            </a:bodyPr>
            <a:p>
              <a:pPr algn="l"/>
              <a:r>
                <a:rPr lang="zh-CN" altLang="en-US" sz="1400">
                  <a:solidFill>
                    <a:schemeClr val="bg1"/>
                  </a:solidFill>
                  <a:latin typeface="Arial" panose="020B0604020202020204" pitchFamily="34" charset="0"/>
                  <a:cs typeface="Arial" panose="020B0604020202020204" pitchFamily="34" charset="0"/>
                </a:rPr>
                <a:t>Hardware Parameter</a:t>
              </a:r>
              <a:endParaRPr lang="zh-CN" altLang="en-US" sz="1400">
                <a:solidFill>
                  <a:schemeClr val="bg1"/>
                </a:solidFill>
                <a:latin typeface="Arial" panose="020B0604020202020204" pitchFamily="34" charset="0"/>
                <a:cs typeface="Arial" panose="020B0604020202020204" pitchFamily="34" charset="0"/>
              </a:endParaRPr>
            </a:p>
          </p:txBody>
        </p:sp>
        <p:sp>
          <p:nvSpPr>
            <p:cNvPr id="11" name="椭圆 10"/>
            <p:cNvSpPr/>
            <p:nvPr/>
          </p:nvSpPr>
          <p:spPr>
            <a:xfrm>
              <a:off x="707" y="725"/>
              <a:ext cx="170" cy="170"/>
            </a:xfrm>
            <a:prstGeom prst="ellipse">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aphicFrame>
        <p:nvGraphicFramePr>
          <p:cNvPr id="12" name="object 2"/>
          <p:cNvGraphicFramePr>
            <a:graphicFrameLocks noGrp="1"/>
          </p:cNvGraphicFramePr>
          <p:nvPr>
            <p:custDataLst>
              <p:tags r:id="rId3"/>
            </p:custDataLst>
          </p:nvPr>
        </p:nvGraphicFramePr>
        <p:xfrm>
          <a:off x="268605" y="3340100"/>
          <a:ext cx="3547110" cy="2169795"/>
        </p:xfrm>
        <a:graphic>
          <a:graphicData uri="http://schemas.openxmlformats.org/drawingml/2006/table">
            <a:tbl>
              <a:tblPr firstRow="1" bandRow="1">
                <a:tableStyleId>{2D5ABB26-0587-4C30-8999-92F81FD0307C}</a:tableStyleId>
              </a:tblPr>
              <a:tblGrid>
                <a:gridCol w="730885"/>
                <a:gridCol w="2816225"/>
              </a:tblGrid>
              <a:tr h="472440">
                <a:tc>
                  <a:txBody>
                    <a:bodyPr/>
                    <a:p>
                      <a:pPr marL="71755" algn="l">
                        <a:lnSpc>
                          <a:spcPts val="1010"/>
                        </a:lnSpc>
                        <a:spcBef>
                          <a:spcPts val="300"/>
                        </a:spcBef>
                        <a:buClrTx/>
                        <a:buSzTx/>
                        <a:buFontTx/>
                      </a:pPr>
                      <a:r>
                        <a:rPr lang="en-US" sz="900" spc="-35" dirty="0">
                          <a:solidFill>
                            <a:srgbClr val="313130"/>
                          </a:solidFill>
                          <a:latin typeface="Arial" panose="020B0604020202020204" pitchFamily="34" charset="0"/>
                          <a:cs typeface="Arial" panose="020B0604020202020204" pitchFamily="34" charset="0"/>
                          <a:sym typeface="+mn-ea"/>
                        </a:rPr>
                        <a:t>LAN</a:t>
                      </a:r>
                      <a:r>
                        <a:rPr sz="900" spc="-35" dirty="0">
                          <a:solidFill>
                            <a:srgbClr val="313130"/>
                          </a:solidFill>
                          <a:latin typeface="Arial" panose="020B0604020202020204" pitchFamily="34" charset="0"/>
                          <a:cs typeface="Arial" panose="020B0604020202020204" pitchFamily="34" charset="0"/>
                          <a:sym typeface="+mn-ea"/>
                        </a:rPr>
                        <a:t> interface</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0" marB="0" anchor="ctr" anchorCtr="0">
                    <a:lnR w="19050">
                      <a:solidFill>
                        <a:srgbClr val="FFFFFF"/>
                      </a:solidFill>
                      <a:prstDash val="solid"/>
                    </a:lnR>
                    <a:lnB w="19050">
                      <a:solidFill>
                        <a:srgbClr val="FFFFFF"/>
                      </a:solidFill>
                      <a:prstDash val="solid"/>
                    </a:lnB>
                    <a:solidFill>
                      <a:schemeClr val="bg1">
                        <a:lumMod val="95000"/>
                      </a:schemeClr>
                    </a:solidFill>
                  </a:tcPr>
                </a:tc>
                <a:tc>
                  <a:txBody>
                    <a:bodyPr/>
                    <a:p>
                      <a:pPr marL="144145" marR="19685" indent="-71755" algn="l" defTabSz="914400">
                        <a:lnSpc>
                          <a:spcPct val="115000"/>
                        </a:lnSpc>
                        <a:spcBef>
                          <a:spcPts val="0"/>
                        </a:spcBef>
                        <a:buClrTx/>
                        <a:buSzTx/>
                        <a:buFontTx/>
                        <a:buChar char="•"/>
                        <a:tabLst>
                          <a:tab pos="121285" algn="l"/>
                        </a:tabLst>
                      </a:pPr>
                      <a:r>
                        <a:rPr lang="en-US" sz="900" spc="15" dirty="0">
                          <a:solidFill>
                            <a:srgbClr val="313130"/>
                          </a:solidFill>
                          <a:latin typeface="Arial" panose="020B0604020202020204" pitchFamily="34" charset="0"/>
                          <a:cs typeface="Calibri" panose="020F0502020204030204"/>
                          <a:sym typeface="+mn-ea"/>
                        </a:rPr>
                        <a:t>1</a:t>
                      </a:r>
                      <a:r>
                        <a:rPr sz="900" spc="15" dirty="0">
                          <a:solidFill>
                            <a:srgbClr val="313130"/>
                          </a:solidFill>
                          <a:latin typeface="Arial" panose="020B0604020202020204" pitchFamily="34" charset="0"/>
                          <a:cs typeface="Calibri" panose="020F0502020204030204"/>
                          <a:sym typeface="+mn-ea"/>
                        </a:rPr>
                        <a:t>*10/100Mbps</a:t>
                      </a:r>
                      <a:r>
                        <a:rPr lang="en-US" sz="900" spc="15" dirty="0">
                          <a:solidFill>
                            <a:srgbClr val="313130"/>
                          </a:solidFill>
                          <a:latin typeface="Arial" panose="020B0604020202020204" pitchFamily="34" charset="0"/>
                          <a:cs typeface="Calibri" panose="020F0502020204030204"/>
                          <a:sym typeface="+mn-ea"/>
                        </a:rPr>
                        <a:t> and 1</a:t>
                      </a:r>
                      <a:r>
                        <a:rPr sz="900" spc="15" dirty="0">
                          <a:solidFill>
                            <a:srgbClr val="313130"/>
                          </a:solidFill>
                          <a:latin typeface="Arial" panose="020B0604020202020204" pitchFamily="34" charset="0"/>
                          <a:cs typeface="Calibri" panose="020F0502020204030204"/>
                          <a:sym typeface="+mn-ea"/>
                        </a:rPr>
                        <a:t>*10/100</a:t>
                      </a:r>
                      <a:r>
                        <a:rPr lang="en-US" sz="900" spc="15" dirty="0">
                          <a:solidFill>
                            <a:srgbClr val="313130"/>
                          </a:solidFill>
                          <a:latin typeface="Arial" panose="020B0604020202020204" pitchFamily="34" charset="0"/>
                          <a:cs typeface="Calibri" panose="020F0502020204030204"/>
                          <a:sym typeface="+mn-ea"/>
                        </a:rPr>
                        <a:t>/1000</a:t>
                      </a:r>
                      <a:r>
                        <a:rPr sz="900" spc="15" dirty="0">
                          <a:solidFill>
                            <a:srgbClr val="313130"/>
                          </a:solidFill>
                          <a:latin typeface="Arial" panose="020B0604020202020204" pitchFamily="34" charset="0"/>
                          <a:cs typeface="Calibri" panose="020F0502020204030204"/>
                          <a:sym typeface="+mn-ea"/>
                        </a:rPr>
                        <a:t>Mbps auto adaptive  </a:t>
                      </a:r>
                      <a:r>
                        <a:rPr lang="en-US" sz="900" spc="15" dirty="0">
                          <a:solidFill>
                            <a:srgbClr val="313130"/>
                          </a:solidFill>
                          <a:latin typeface="Arial" panose="020B0604020202020204" pitchFamily="34" charset="0"/>
                          <a:cs typeface="Calibri" panose="020F0502020204030204"/>
                          <a:sym typeface="+mn-ea"/>
                        </a:rPr>
                        <a:t>WAN/LAN </a:t>
                      </a:r>
                      <a:r>
                        <a:rPr sz="900" spc="15" dirty="0">
                          <a:solidFill>
                            <a:srgbClr val="313130"/>
                          </a:solidFill>
                          <a:latin typeface="Arial" panose="020B0604020202020204" pitchFamily="34" charset="0"/>
                          <a:cs typeface="Calibri" panose="020F0502020204030204"/>
                          <a:sym typeface="+mn-ea"/>
                        </a:rPr>
                        <a:t>Ethernet interface , RJ45 connectors</a:t>
                      </a:r>
                      <a:endParaRPr lang="en-US" sz="900" spc="15" dirty="0">
                        <a:solidFill>
                          <a:srgbClr val="313130"/>
                        </a:solidFill>
                        <a:latin typeface="Arial" panose="020B0604020202020204" pitchFamily="34" charset="0"/>
                        <a:cs typeface="Calibri" panose="020F0502020204030204"/>
                        <a:sym typeface="+mn-ea"/>
                      </a:endParaRPr>
                    </a:p>
                  </a:txBody>
                  <a:tcPr marL="0" marR="0" marT="0" marB="0" anchor="ctr" anchorCtr="0">
                    <a:lnL w="19050">
                      <a:solidFill>
                        <a:srgbClr val="FFFFFF"/>
                      </a:solidFill>
                      <a:prstDash val="solid"/>
                    </a:lnL>
                    <a:lnB w="19050">
                      <a:solidFill>
                        <a:srgbClr val="FFFFFF"/>
                      </a:solidFill>
                      <a:prstDash val="solid"/>
                    </a:lnB>
                    <a:solidFill>
                      <a:schemeClr val="bg1">
                        <a:lumMod val="95000"/>
                      </a:schemeClr>
                    </a:solidFill>
                  </a:tcPr>
                </a:tc>
              </a:tr>
              <a:tr h="1259840">
                <a:tc>
                  <a:txBody>
                    <a:bodyPr/>
                    <a:p>
                      <a:pPr marL="71755" algn="l" eaLnBrk="1" fontAlgn="auto" latinLnBrk="0" hangingPunct="1">
                        <a:lnSpc>
                          <a:spcPts val="1010"/>
                        </a:lnSpc>
                        <a:spcBef>
                          <a:spcPts val="300"/>
                        </a:spcBef>
                        <a:buClrTx/>
                        <a:buSzTx/>
                        <a:buFontTx/>
                      </a:pPr>
                      <a:r>
                        <a:rPr sz="900" b="0" spc="-35" dirty="0">
                          <a:solidFill>
                            <a:srgbClr val="313130"/>
                          </a:solidFill>
                          <a:latin typeface="Arial" panose="020B0604020202020204" pitchFamily="34" charset="0"/>
                          <a:cs typeface="Arial" panose="020B0604020202020204" pitchFamily="34" charset="0"/>
                          <a:sym typeface="+mn-ea"/>
                        </a:rPr>
                        <a:t>WLAN</a:t>
                      </a:r>
                      <a:r>
                        <a:rPr sz="900" spc="-35" dirty="0">
                          <a:solidFill>
                            <a:srgbClr val="313130"/>
                          </a:solidFill>
                          <a:latin typeface="Arial" panose="020B0604020202020204" pitchFamily="34" charset="0"/>
                          <a:cs typeface="Arial" panose="020B0604020202020204" pitchFamily="34" charset="0"/>
                          <a:sym typeface="+mn-ea"/>
                        </a:rPr>
                        <a:t> interface</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0" marB="0" anchor="ctr" anchorCtr="0">
                    <a:lnR w="19050">
                      <a:solidFill>
                        <a:srgbClr val="FFFFFF"/>
                      </a:solidFill>
                      <a:prstDash val="solid"/>
                    </a:lnR>
                    <a:lnT w="19050">
                      <a:solidFill>
                        <a:srgbClr val="FFFFFF"/>
                      </a:solidFill>
                      <a:prstDash val="solid"/>
                    </a:lnT>
                    <a:lnB w="19050">
                      <a:solidFill>
                        <a:srgbClr val="FFFFFF"/>
                      </a:solidFill>
                      <a:prstDash val="solid"/>
                    </a:lnB>
                    <a:solidFill>
                      <a:schemeClr val="bg1">
                        <a:lumMod val="95000"/>
                      </a:schemeClr>
                    </a:solidFill>
                  </a:tcPr>
                </a:tc>
                <a:tc>
                  <a:txBody>
                    <a:bodyPr/>
                    <a:p>
                      <a:pPr marL="71755" marR="19685" indent="0" algn="l" defTabSz="914400" eaLnBrk="1" fontAlgn="auto" latinLnBrk="0" hangingPunct="1">
                        <a:lnSpc>
                          <a:spcPct val="115000"/>
                        </a:lnSpc>
                        <a:spcBef>
                          <a:spcPts val="0"/>
                        </a:spcBef>
                        <a:buClrTx/>
                        <a:buSzTx/>
                        <a:buFontTx/>
                        <a:buNone/>
                        <a:tabLst>
                          <a:tab pos="121285" algn="l"/>
                        </a:tabLst>
                      </a:pPr>
                      <a:r>
                        <a:rPr sz="900" b="1" spc="15" dirty="0">
                          <a:solidFill>
                            <a:srgbClr val="313130"/>
                          </a:solidFill>
                          <a:latin typeface="Arial" panose="020B0604020202020204" pitchFamily="34" charset="0"/>
                          <a:cs typeface="Calibri" panose="020F0502020204030204"/>
                          <a:sym typeface="+mn-ea"/>
                        </a:rPr>
                        <a:t>Compliant with IEEE802.11b/g/n/ac</a:t>
                      </a:r>
                      <a:endParaRPr sz="900" b="1" spc="15" dirty="0">
                        <a:solidFill>
                          <a:srgbClr val="313130"/>
                        </a:solidFill>
                        <a:latin typeface="Arial" panose="020B0604020202020204" pitchFamily="34" charset="0"/>
                        <a:cs typeface="Calibri" panose="020F0502020204030204"/>
                        <a:sym typeface="+mn-ea"/>
                      </a:endParaRPr>
                    </a:p>
                    <a:p>
                      <a:pPr marL="71755" marR="19685" indent="0" algn="l" defTabSz="914400" eaLnBrk="1" fontAlgn="auto" latinLnBrk="0" hangingPunct="1">
                        <a:lnSpc>
                          <a:spcPct val="115000"/>
                        </a:lnSpc>
                        <a:spcBef>
                          <a:spcPts val="0"/>
                        </a:spcBef>
                        <a:buClrTx/>
                        <a:buSzTx/>
                        <a:buFontTx/>
                        <a:buNone/>
                        <a:tabLst>
                          <a:tab pos="121285" algn="l"/>
                        </a:tabLst>
                      </a:pPr>
                      <a:r>
                        <a:rPr sz="900" spc="15" dirty="0">
                          <a:solidFill>
                            <a:srgbClr val="313130"/>
                          </a:solidFill>
                          <a:latin typeface="Arial" panose="020B0604020202020204" pitchFamily="34" charset="0"/>
                          <a:cs typeface="Calibri" panose="020F0502020204030204"/>
                          <a:sym typeface="+mn-ea"/>
                        </a:rPr>
                        <a:t>2.4GHz Operating frequency: 2.400-2.483GHz </a:t>
                      </a:r>
                      <a:endParaRPr sz="900" spc="15" dirty="0">
                        <a:solidFill>
                          <a:srgbClr val="313130"/>
                        </a:solidFill>
                        <a:latin typeface="Arial" panose="020B0604020202020204" pitchFamily="34" charset="0"/>
                        <a:cs typeface="Calibri" panose="020F0502020204030204"/>
                        <a:sym typeface="+mn-ea"/>
                      </a:endParaRPr>
                    </a:p>
                    <a:p>
                      <a:pPr marL="71755" marR="19685" indent="0" algn="l" defTabSz="914400" eaLnBrk="1" fontAlgn="auto" latinLnBrk="0" hangingPunct="1">
                        <a:lnSpc>
                          <a:spcPct val="115000"/>
                        </a:lnSpc>
                        <a:spcBef>
                          <a:spcPts val="0"/>
                        </a:spcBef>
                        <a:buClrTx/>
                        <a:buSzTx/>
                        <a:buFontTx/>
                        <a:buNone/>
                        <a:tabLst>
                          <a:tab pos="121285" algn="l"/>
                        </a:tabLst>
                      </a:pPr>
                      <a:r>
                        <a:rPr sz="900" spc="15" dirty="0">
                          <a:solidFill>
                            <a:srgbClr val="313130"/>
                          </a:solidFill>
                          <a:latin typeface="Arial" panose="020B0604020202020204" pitchFamily="34" charset="0"/>
                          <a:cs typeface="Calibri" panose="020F0502020204030204"/>
                          <a:sym typeface="+mn-ea"/>
                        </a:rPr>
                        <a:t>5.0GHz Operating frequency: 5.150-5.825GHz </a:t>
                      </a:r>
                      <a:endParaRPr sz="900" spc="15" dirty="0">
                        <a:solidFill>
                          <a:srgbClr val="313130"/>
                        </a:solidFill>
                        <a:latin typeface="Arial" panose="020B0604020202020204" pitchFamily="34" charset="0"/>
                        <a:cs typeface="Calibri" panose="020F0502020204030204"/>
                        <a:sym typeface="+mn-ea"/>
                      </a:endParaRPr>
                    </a:p>
                    <a:p>
                      <a:pPr marL="71755" marR="19685" indent="0" algn="l" defTabSz="914400" eaLnBrk="1" fontAlgn="auto" latinLnBrk="0" hangingPunct="1">
                        <a:lnSpc>
                          <a:spcPct val="115000"/>
                        </a:lnSpc>
                        <a:spcBef>
                          <a:spcPts val="0"/>
                        </a:spcBef>
                        <a:buClrTx/>
                        <a:buSzTx/>
                        <a:buFontTx/>
                        <a:buNone/>
                        <a:tabLst>
                          <a:tab pos="121285" algn="l"/>
                        </a:tabLst>
                      </a:pPr>
                      <a:r>
                        <a:rPr sz="900" b="1" spc="15" dirty="0">
                          <a:solidFill>
                            <a:srgbClr val="313130"/>
                          </a:solidFill>
                          <a:latin typeface="Arial" panose="020B0604020202020204" pitchFamily="34" charset="0"/>
                          <a:cs typeface="Calibri" panose="020F0502020204030204"/>
                          <a:sym typeface="+mn-ea"/>
                        </a:rPr>
                        <a:t>WiFi:</a:t>
                      </a:r>
                      <a:endParaRPr sz="900" b="1" spc="15" dirty="0">
                        <a:solidFill>
                          <a:srgbClr val="313130"/>
                        </a:solidFill>
                        <a:latin typeface="Arial" panose="020B0604020202020204" pitchFamily="34" charset="0"/>
                        <a:cs typeface="Calibri" panose="020F0502020204030204"/>
                        <a:sym typeface="+mn-ea"/>
                      </a:endParaRPr>
                    </a:p>
                    <a:p>
                      <a:pPr marL="71755" marR="19685" indent="0" algn="l" defTabSz="914400" eaLnBrk="1" fontAlgn="auto" latinLnBrk="0" hangingPunct="1">
                        <a:lnSpc>
                          <a:spcPct val="115000"/>
                        </a:lnSpc>
                        <a:spcBef>
                          <a:spcPts val="0"/>
                        </a:spcBef>
                        <a:buClrTx/>
                        <a:buSzTx/>
                        <a:buFontTx/>
                        <a:buNone/>
                        <a:tabLst>
                          <a:tab pos="121285" algn="l"/>
                        </a:tabLst>
                      </a:pPr>
                      <a:r>
                        <a:rPr sz="900" spc="15" dirty="0">
                          <a:solidFill>
                            <a:srgbClr val="313130"/>
                          </a:solidFill>
                          <a:latin typeface="Arial" panose="020B0604020202020204" pitchFamily="34" charset="0"/>
                          <a:cs typeface="Calibri" panose="020F0502020204030204"/>
                          <a:sym typeface="+mn-ea"/>
                        </a:rPr>
                        <a:t>MIMO 2×2 For 2.4GHz,MIMO 2×2 For 5.0GHz,</a:t>
                      </a:r>
                      <a:endParaRPr sz="900" spc="15" dirty="0">
                        <a:solidFill>
                          <a:srgbClr val="313130"/>
                        </a:solidFill>
                        <a:latin typeface="Arial" panose="020B0604020202020204" pitchFamily="34" charset="0"/>
                        <a:cs typeface="Calibri" panose="020F0502020204030204"/>
                        <a:sym typeface="+mn-ea"/>
                      </a:endParaRPr>
                    </a:p>
                    <a:p>
                      <a:pPr marL="71755" marR="19685" indent="0" algn="l" defTabSz="914400" eaLnBrk="1" fontAlgn="auto" latinLnBrk="0" hangingPunct="1">
                        <a:lnSpc>
                          <a:spcPct val="115000"/>
                        </a:lnSpc>
                        <a:spcBef>
                          <a:spcPts val="0"/>
                        </a:spcBef>
                        <a:buClrTx/>
                        <a:buSzTx/>
                        <a:buFontTx/>
                        <a:buNone/>
                        <a:tabLst>
                          <a:tab pos="121285" algn="l"/>
                        </a:tabLst>
                      </a:pPr>
                      <a:r>
                        <a:rPr sz="900" spc="15" dirty="0">
                          <a:solidFill>
                            <a:srgbClr val="313130"/>
                          </a:solidFill>
                          <a:latin typeface="Arial" panose="020B0604020202020204" pitchFamily="34" charset="0"/>
                          <a:cs typeface="Calibri" panose="020F0502020204030204"/>
                          <a:sym typeface="+mn-ea"/>
                        </a:rPr>
                        <a:t>4×5dBi external antenna, rate up to</a:t>
                      </a:r>
                      <a:r>
                        <a:rPr lang="en-US" sz="900" spc="15" dirty="0">
                          <a:solidFill>
                            <a:srgbClr val="313130"/>
                          </a:solidFill>
                          <a:latin typeface="Arial" panose="020B0604020202020204" pitchFamily="34" charset="0"/>
                          <a:cs typeface="Calibri" panose="020F0502020204030204"/>
                          <a:sym typeface="+mn-ea"/>
                        </a:rPr>
                        <a:t> </a:t>
                      </a:r>
                      <a:r>
                        <a:rPr sz="900" spc="15" dirty="0">
                          <a:solidFill>
                            <a:srgbClr val="313130"/>
                          </a:solidFill>
                          <a:latin typeface="Arial" panose="020B0604020202020204" pitchFamily="34" charset="0"/>
                          <a:cs typeface="Calibri" panose="020F0502020204030204"/>
                          <a:sym typeface="+mn-ea"/>
                        </a:rPr>
                        <a:t> 1.166Gbps,</a:t>
                      </a:r>
                      <a:r>
                        <a:rPr lang="en-US" sz="900" spc="15" dirty="0">
                          <a:solidFill>
                            <a:srgbClr val="313130"/>
                          </a:solidFill>
                          <a:latin typeface="Arial" panose="020B0604020202020204" pitchFamily="34" charset="0"/>
                          <a:cs typeface="Calibri" panose="020F0502020204030204"/>
                          <a:sym typeface="+mn-ea"/>
                        </a:rPr>
                        <a:t> </a:t>
                      </a:r>
                      <a:r>
                        <a:rPr sz="900" spc="15" dirty="0">
                          <a:solidFill>
                            <a:srgbClr val="313130"/>
                          </a:solidFill>
                          <a:latin typeface="Arial" panose="020B0604020202020204" pitchFamily="34" charset="0"/>
                          <a:cs typeface="Calibri" panose="020F0502020204030204"/>
                          <a:sym typeface="+mn-ea"/>
                        </a:rPr>
                        <a:t>Multiple SSID</a:t>
                      </a:r>
                      <a:endParaRPr sz="900" spc="15" dirty="0">
                        <a:solidFill>
                          <a:srgbClr val="313130"/>
                        </a:solidFill>
                        <a:latin typeface="Arial" panose="020B0604020202020204" pitchFamily="34" charset="0"/>
                        <a:cs typeface="Calibri" panose="020F0502020204030204"/>
                        <a:sym typeface="+mn-ea"/>
                      </a:endParaRPr>
                    </a:p>
                    <a:p>
                      <a:pPr marL="71755" marR="19685" indent="0" algn="l" defTabSz="914400" eaLnBrk="1" fontAlgn="auto" latinLnBrk="0" hangingPunct="1">
                        <a:lnSpc>
                          <a:spcPct val="115000"/>
                        </a:lnSpc>
                        <a:spcBef>
                          <a:spcPts val="0"/>
                        </a:spcBef>
                        <a:buClrTx/>
                        <a:buSzTx/>
                        <a:buFontTx/>
                        <a:buNone/>
                        <a:tabLst>
                          <a:tab pos="121285" algn="l"/>
                        </a:tabLst>
                      </a:pPr>
                      <a:r>
                        <a:rPr sz="900" spc="15" dirty="0">
                          <a:solidFill>
                            <a:srgbClr val="313130"/>
                          </a:solidFill>
                          <a:latin typeface="Arial" panose="020B0604020202020204" pitchFamily="34" charset="0"/>
                          <a:cs typeface="Calibri" panose="020F0502020204030204"/>
                          <a:sym typeface="+mn-ea"/>
                        </a:rPr>
                        <a:t>TX power: 11n--22dBm/11ac--24dBm</a:t>
                      </a:r>
                      <a:endParaRPr sz="900" spc="15" dirty="0">
                        <a:solidFill>
                          <a:srgbClr val="313130"/>
                        </a:solidFill>
                        <a:latin typeface="Arial" panose="020B0604020202020204" pitchFamily="34" charset="0"/>
                        <a:cs typeface="Calibri" panose="020F0502020204030204"/>
                        <a:sym typeface="+mn-ea"/>
                      </a:endParaRPr>
                    </a:p>
                  </a:txBody>
                  <a:tcPr marL="0" marR="0" marT="0" marB="0" anchor="ctr" anchorCtr="0">
                    <a:lnL w="19050">
                      <a:solidFill>
                        <a:srgbClr val="FFFFFF"/>
                      </a:solidFill>
                      <a:prstDash val="solid"/>
                    </a:lnL>
                    <a:lnT w="19050">
                      <a:solidFill>
                        <a:srgbClr val="FFFFFF"/>
                      </a:solidFill>
                      <a:prstDash val="solid"/>
                    </a:lnT>
                    <a:lnB w="19050">
                      <a:solidFill>
                        <a:srgbClr val="FFFFFF"/>
                      </a:solidFill>
                      <a:prstDash val="solid"/>
                    </a:lnB>
                    <a:solidFill>
                      <a:schemeClr val="bg1">
                        <a:lumMod val="95000"/>
                      </a:schemeClr>
                    </a:solidFill>
                  </a:tcPr>
                </a:tc>
              </a:tr>
              <a:tr h="437515">
                <a:tc>
                  <a:txBody>
                    <a:bodyPr/>
                    <a:p>
                      <a:pPr marL="71755" algn="l" eaLnBrk="1" fontAlgn="auto" latinLnBrk="0" hangingPunct="1">
                        <a:lnSpc>
                          <a:spcPts val="1010"/>
                        </a:lnSpc>
                        <a:spcBef>
                          <a:spcPts val="300"/>
                        </a:spcBef>
                        <a:buClrTx/>
                        <a:buSzTx/>
                        <a:buFontTx/>
                        <a:buNone/>
                      </a:pPr>
                      <a:r>
                        <a:rPr lang="en-US" altLang="zh-CN" sz="900" b="0" spc="-35" dirty="0">
                          <a:solidFill>
                            <a:srgbClr val="313130"/>
                          </a:solidFill>
                          <a:latin typeface="Arial" panose="020B0604020202020204" pitchFamily="34" charset="0"/>
                          <a:cs typeface="Arial" panose="020B0604020202020204" pitchFamily="34" charset="0"/>
                          <a:sym typeface="+mn-ea"/>
                        </a:rPr>
                        <a:t>WPS </a:t>
                      </a:r>
                      <a:r>
                        <a:rPr lang="zh-CN" altLang="en-US" sz="900" b="0" spc="-35" dirty="0">
                          <a:solidFill>
                            <a:srgbClr val="313130"/>
                          </a:solidFill>
                          <a:latin typeface="Arial" panose="020B0604020202020204" pitchFamily="34" charset="0"/>
                          <a:cs typeface="Arial" panose="020B0604020202020204" pitchFamily="34" charset="0"/>
                          <a:sym typeface="+mn-ea"/>
                        </a:rPr>
                        <a:t>Button</a:t>
                      </a:r>
                      <a:endParaRPr lang="zh-CN" altLang="en-US" sz="900" b="0" spc="-35" dirty="0">
                        <a:solidFill>
                          <a:srgbClr val="313130"/>
                        </a:solidFill>
                        <a:latin typeface="Arial" panose="020B0604020202020204" pitchFamily="34" charset="0"/>
                        <a:cs typeface="Arial" panose="020B0604020202020204" pitchFamily="34" charset="0"/>
                        <a:sym typeface="+mn-ea"/>
                      </a:endParaRPr>
                    </a:p>
                  </a:txBody>
                  <a:tcPr marL="0" marR="0" marT="0" marB="0" anchor="ctr" anchorCtr="0">
                    <a:lnR w="19050">
                      <a:solidFill>
                        <a:srgbClr val="FFFFFF"/>
                      </a:solidFill>
                      <a:prstDash val="solid"/>
                    </a:lnR>
                    <a:lnT w="19050">
                      <a:solidFill>
                        <a:srgbClr val="FFFFFF"/>
                      </a:solidFill>
                      <a:prstDash val="solid"/>
                    </a:lnT>
                    <a:lnB w="19050">
                      <a:solidFill>
                        <a:srgbClr val="FFFFFF"/>
                      </a:solidFill>
                      <a:prstDash val="solid"/>
                    </a:lnB>
                    <a:solidFill>
                      <a:schemeClr val="bg1">
                        <a:lumMod val="95000"/>
                      </a:schemeClr>
                    </a:solidFill>
                  </a:tcPr>
                </a:tc>
                <a:tc>
                  <a:txBody>
                    <a:bodyPr/>
                    <a:p>
                      <a:pPr marL="71755" marR="19685" indent="0" algn="l" defTabSz="914400" eaLnBrk="1" fontAlgn="auto" latinLnBrk="0" hangingPunct="1">
                        <a:lnSpc>
                          <a:spcPct val="115000"/>
                        </a:lnSpc>
                        <a:spcBef>
                          <a:spcPts val="0"/>
                        </a:spcBef>
                        <a:buClrTx/>
                        <a:buSzTx/>
                        <a:buFontTx/>
                        <a:buNone/>
                        <a:tabLst>
                          <a:tab pos="121285" algn="l"/>
                        </a:tabLst>
                      </a:pPr>
                      <a:r>
                        <a:rPr lang="en-US" altLang="zh-CN" sz="900" spc="15" dirty="0">
                          <a:solidFill>
                            <a:srgbClr val="313130"/>
                          </a:solidFill>
                          <a:latin typeface="Arial" panose="020B0604020202020204" pitchFamily="34" charset="0"/>
                          <a:cs typeface="Calibri" panose="020F0502020204030204"/>
                          <a:sym typeface="+mn-ea"/>
                        </a:rPr>
                        <a:t>Quickly </a:t>
                      </a:r>
                      <a:r>
                        <a:rPr lang="zh-CN" altLang="en-US" sz="900" spc="15" dirty="0">
                          <a:solidFill>
                            <a:srgbClr val="313130"/>
                          </a:solidFill>
                          <a:latin typeface="Arial" panose="020B0604020202020204" pitchFamily="34" charset="0"/>
                          <a:cs typeface="Calibri" panose="020F0502020204030204"/>
                          <a:sym typeface="+mn-ea"/>
                        </a:rPr>
                        <a:t>pair two EasyMesh </a:t>
                      </a:r>
                      <a:r>
                        <a:rPr lang="en-US" altLang="zh-CN" sz="900" spc="15" dirty="0">
                          <a:solidFill>
                            <a:srgbClr val="313130"/>
                          </a:solidFill>
                          <a:latin typeface="Arial" panose="020B0604020202020204" pitchFamily="34" charset="0"/>
                          <a:cs typeface="Calibri" panose="020F0502020204030204"/>
                          <a:sym typeface="+mn-ea"/>
                        </a:rPr>
                        <a:t>WIFI</a:t>
                      </a:r>
                      <a:r>
                        <a:rPr lang="zh-CN" altLang="en-US" sz="900" spc="15" dirty="0">
                          <a:solidFill>
                            <a:srgbClr val="313130"/>
                          </a:solidFill>
                          <a:latin typeface="Arial" panose="020B0604020202020204" pitchFamily="34" charset="0"/>
                          <a:cs typeface="Calibri" panose="020F0502020204030204"/>
                          <a:sym typeface="+mn-ea"/>
                        </a:rPr>
                        <a:t> routers with the WPS button</a:t>
                      </a:r>
                      <a:r>
                        <a:rPr lang="en-US" altLang="zh-CN" sz="900" spc="15" dirty="0">
                          <a:solidFill>
                            <a:srgbClr val="313130"/>
                          </a:solidFill>
                          <a:latin typeface="Arial" panose="020B0604020202020204" pitchFamily="34" charset="0"/>
                          <a:cs typeface="Calibri" panose="020F0502020204030204"/>
                          <a:sym typeface="+mn-ea"/>
                        </a:rPr>
                        <a:t>.</a:t>
                      </a:r>
                      <a:endParaRPr lang="en-US" altLang="zh-CN" sz="900" spc="15" dirty="0">
                        <a:solidFill>
                          <a:srgbClr val="313130"/>
                        </a:solidFill>
                        <a:latin typeface="Arial" panose="020B0604020202020204" pitchFamily="34" charset="0"/>
                        <a:cs typeface="Calibri" panose="020F0502020204030204"/>
                        <a:sym typeface="+mn-ea"/>
                      </a:endParaRPr>
                    </a:p>
                  </a:txBody>
                  <a:tcPr marL="0" marR="0" marT="0" marB="0" anchor="ctr" anchorCtr="0">
                    <a:lnL w="19050">
                      <a:solidFill>
                        <a:srgbClr val="FFFFFF"/>
                      </a:solidFill>
                      <a:prstDash val="solid"/>
                    </a:lnL>
                    <a:lnT w="19050">
                      <a:solidFill>
                        <a:srgbClr val="FFFFFF"/>
                      </a:solidFill>
                      <a:prstDash val="solid"/>
                    </a:lnT>
                    <a:lnB w="19050">
                      <a:solidFill>
                        <a:srgbClr val="FFFFFF"/>
                      </a:solidFill>
                      <a:prstDash val="solid"/>
                    </a:lnB>
                    <a:solidFill>
                      <a:schemeClr val="bg1">
                        <a:lumMod val="95000"/>
                      </a:schemeClr>
                    </a:solidFill>
                  </a:tcPr>
                </a:tc>
              </a:tr>
            </a:tbl>
          </a:graphicData>
        </a:graphic>
      </p:graphicFrame>
      <p:grpSp>
        <p:nvGrpSpPr>
          <p:cNvPr id="4" name="组合 3"/>
          <p:cNvGrpSpPr/>
          <p:nvPr/>
        </p:nvGrpSpPr>
        <p:grpSpPr>
          <a:xfrm>
            <a:off x="268605" y="3038475"/>
            <a:ext cx="3563341" cy="306705"/>
            <a:chOff x="565" y="4965"/>
            <a:chExt cx="5511" cy="483"/>
          </a:xfrm>
        </p:grpSpPr>
        <p:sp>
          <p:nvSpPr>
            <p:cNvPr id="13" name="圆角矩形 12"/>
            <p:cNvSpPr/>
            <p:nvPr/>
          </p:nvSpPr>
          <p:spPr>
            <a:xfrm>
              <a:off x="565" y="4967"/>
              <a:ext cx="5511" cy="425"/>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919" y="4965"/>
              <a:ext cx="2734" cy="483"/>
            </a:xfrm>
            <a:prstGeom prst="rect">
              <a:avLst/>
            </a:prstGeom>
            <a:noFill/>
          </p:spPr>
          <p:txBody>
            <a:bodyPr wrap="square" rtlCol="0">
              <a:spAutoFit/>
            </a:bodyPr>
            <a:p>
              <a:pPr algn="l"/>
              <a:r>
                <a:rPr lang="zh-CN" altLang="en-US" sz="1400">
                  <a:solidFill>
                    <a:schemeClr val="bg1"/>
                  </a:solidFill>
                  <a:latin typeface="Arial" panose="020B0604020202020204" pitchFamily="34" charset="0"/>
                  <a:cs typeface="Arial" panose="020B0604020202020204" pitchFamily="34" charset="0"/>
                </a:rPr>
                <a:t>Interface </a:t>
              </a:r>
              <a:r>
                <a:rPr lang="en-US" altLang="zh-CN" sz="1400">
                  <a:solidFill>
                    <a:schemeClr val="bg1"/>
                  </a:solidFill>
                  <a:latin typeface="Arial" panose="020B0604020202020204" pitchFamily="34" charset="0"/>
                  <a:cs typeface="Arial" panose="020B0604020202020204" pitchFamily="34" charset="0"/>
                </a:rPr>
                <a:t>P</a:t>
              </a:r>
              <a:r>
                <a:rPr lang="zh-CN" altLang="en-US" sz="1400">
                  <a:solidFill>
                    <a:schemeClr val="bg1"/>
                  </a:solidFill>
                  <a:latin typeface="Arial" panose="020B0604020202020204" pitchFamily="34" charset="0"/>
                  <a:cs typeface="Arial" panose="020B0604020202020204" pitchFamily="34" charset="0"/>
                </a:rPr>
                <a:t>arameter</a:t>
              </a:r>
              <a:endParaRPr lang="zh-CN" altLang="en-US" sz="1400">
                <a:solidFill>
                  <a:schemeClr val="bg1"/>
                </a:solidFill>
                <a:latin typeface="Arial" panose="020B0604020202020204" pitchFamily="34" charset="0"/>
                <a:cs typeface="Arial" panose="020B0604020202020204" pitchFamily="34" charset="0"/>
              </a:endParaRPr>
            </a:p>
          </p:txBody>
        </p:sp>
        <p:sp>
          <p:nvSpPr>
            <p:cNvPr id="15" name="椭圆 14"/>
            <p:cNvSpPr/>
            <p:nvPr/>
          </p:nvSpPr>
          <p:spPr>
            <a:xfrm>
              <a:off x="707" y="5121"/>
              <a:ext cx="170" cy="170"/>
            </a:xfrm>
            <a:prstGeom prst="ellipse">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aphicFrame>
        <p:nvGraphicFramePr>
          <p:cNvPr id="9" name="object 2"/>
          <p:cNvGraphicFramePr>
            <a:graphicFrameLocks noGrp="1"/>
          </p:cNvGraphicFramePr>
          <p:nvPr>
            <p:custDataLst>
              <p:tags r:id="rId4"/>
            </p:custDataLst>
          </p:nvPr>
        </p:nvGraphicFramePr>
        <p:xfrm>
          <a:off x="4055110" y="680720"/>
          <a:ext cx="3141980" cy="4880610"/>
        </p:xfrm>
        <a:graphic>
          <a:graphicData uri="http://schemas.openxmlformats.org/drawingml/2006/table">
            <a:tbl>
              <a:tblPr firstRow="1" bandRow="1">
                <a:tableStyleId>{2D5ABB26-0587-4C30-8999-92F81FD0307C}</a:tableStyleId>
              </a:tblPr>
              <a:tblGrid>
                <a:gridCol w="803910"/>
                <a:gridCol w="2338070"/>
              </a:tblGrid>
              <a:tr h="409575">
                <a:tc>
                  <a:txBody>
                    <a:bodyPr/>
                    <a:p>
                      <a:pPr marL="71755" algn="l" eaLnBrk="1" fontAlgn="auto" latinLnBrk="0" hangingPunct="1">
                        <a:lnSpc>
                          <a:spcPts val="1010"/>
                        </a:lnSpc>
                        <a:spcBef>
                          <a:spcPts val="300"/>
                        </a:spcBef>
                        <a:buClrTx/>
                        <a:buSzTx/>
                        <a:buFontTx/>
                        <a:buNone/>
                      </a:pPr>
                      <a:r>
                        <a:rPr lang="zh-CN" altLang="en-US" sz="900" dirty="0">
                          <a:solidFill>
                            <a:srgbClr val="313130"/>
                          </a:solidFill>
                          <a:uFillTx/>
                          <a:latin typeface="Arial" panose="020B0604020202020204" pitchFamily="34" charset="0"/>
                          <a:cs typeface="Gill Sans MT" panose="020B0502020104020203"/>
                          <a:sym typeface="+mn-ea"/>
                        </a:rPr>
                        <a:t>Management Mode</a:t>
                      </a:r>
                      <a:endParaRPr lang="zh-CN" altLang="en-US" sz="900" dirty="0">
                        <a:solidFill>
                          <a:srgbClr val="313130"/>
                        </a:solidFill>
                        <a:uFillTx/>
                        <a:latin typeface="Arial" panose="020B0604020202020204" pitchFamily="34" charset="0"/>
                        <a:cs typeface="Gill Sans MT" panose="020B0502020104020203"/>
                        <a:sym typeface="+mn-ea"/>
                      </a:endParaRPr>
                    </a:p>
                  </a:txBody>
                  <a:tcPr marL="0" marR="0" marT="0" marB="0" anchor="ctr" anchorCtr="0">
                    <a:lnR w="19050">
                      <a:solidFill>
                        <a:srgbClr val="FFFFFF"/>
                      </a:solidFill>
                      <a:prstDash val="solid"/>
                    </a:lnR>
                    <a:lnB w="19050">
                      <a:solidFill>
                        <a:srgbClr val="FFFFFF"/>
                      </a:solidFill>
                      <a:prstDash val="solid"/>
                    </a:lnB>
                    <a:solidFill>
                      <a:srgbClr val="EEEEEE"/>
                    </a:solidFill>
                  </a:tcPr>
                </a:tc>
                <a:tc>
                  <a:txBody>
                    <a:bodyPr/>
                    <a:p>
                      <a:pPr marL="72390" marR="19685" indent="0" algn="l" defTabSz="914400">
                        <a:lnSpc>
                          <a:spcPct val="105000"/>
                        </a:lnSpc>
                        <a:spcBef>
                          <a:spcPts val="0"/>
                        </a:spcBef>
                        <a:buClrTx/>
                        <a:buSzTx/>
                        <a:buFontTx/>
                        <a:buNone/>
                        <a:tabLst>
                          <a:tab pos="121285" algn="l"/>
                        </a:tabLst>
                      </a:pPr>
                      <a:r>
                        <a:rPr lang="en-US" sz="900" spc="15" dirty="0">
                          <a:solidFill>
                            <a:srgbClr val="313130"/>
                          </a:solidFill>
                          <a:latin typeface="Arial" panose="020B0604020202020204" pitchFamily="34" charset="0"/>
                          <a:cs typeface="Calibri" panose="020F0502020204030204"/>
                          <a:sym typeface="+mn-ea"/>
                        </a:rPr>
                        <a:t>Web</a:t>
                      </a:r>
                      <a:endParaRPr lang="en-US" sz="900" spc="15" dirty="0">
                        <a:solidFill>
                          <a:srgbClr val="313130"/>
                        </a:solidFill>
                        <a:latin typeface="Arial" panose="020B0604020202020204" pitchFamily="34" charset="0"/>
                        <a:cs typeface="Calibri" panose="020F0502020204030204"/>
                        <a:sym typeface="+mn-ea"/>
                      </a:endParaRPr>
                    </a:p>
                  </a:txBody>
                  <a:tcPr marL="0" marR="0" marT="0" marB="0" anchor="ctr" anchorCtr="0">
                    <a:lnL w="19050">
                      <a:solidFill>
                        <a:srgbClr val="FFFFFF"/>
                      </a:solidFill>
                      <a:prstDash val="solid"/>
                    </a:lnL>
                    <a:lnB w="19050">
                      <a:solidFill>
                        <a:srgbClr val="FFFFFF"/>
                      </a:solidFill>
                      <a:prstDash val="solid"/>
                    </a:lnB>
                    <a:solidFill>
                      <a:srgbClr val="EEEEEE"/>
                    </a:solidFill>
                  </a:tcPr>
                </a:tc>
              </a:tr>
              <a:tr h="2084705">
                <a:tc>
                  <a:txBody>
                    <a:bodyPr/>
                    <a:p>
                      <a:pPr marL="71755" algn="l">
                        <a:lnSpc>
                          <a:spcPts val="1010"/>
                        </a:lnSpc>
                        <a:spcBef>
                          <a:spcPts val="300"/>
                        </a:spcBef>
                        <a:buClrTx/>
                        <a:buSzTx/>
                        <a:buFontTx/>
                        <a:buNone/>
                      </a:pPr>
                      <a:r>
                        <a:rPr lang="zh-CN" altLang="en-US" sz="900" b="0" dirty="0">
                          <a:solidFill>
                            <a:srgbClr val="313130"/>
                          </a:solidFill>
                          <a:uFillTx/>
                          <a:latin typeface="Arial" panose="020B0604020202020204" pitchFamily="34" charset="0"/>
                          <a:cs typeface="Gill Sans MT" panose="020B0502020104020203"/>
                          <a:sym typeface="+mn-ea"/>
                        </a:rPr>
                        <a:t>Data Service</a:t>
                      </a:r>
                      <a:endParaRPr lang="zh-CN" altLang="en-US" sz="900" b="0" dirty="0">
                        <a:solidFill>
                          <a:srgbClr val="313130"/>
                        </a:solidFill>
                        <a:uFillTx/>
                        <a:latin typeface="Arial" panose="020B0604020202020204" pitchFamily="34" charset="0"/>
                        <a:cs typeface="Gill Sans MT" panose="020B0502020104020203"/>
                        <a:sym typeface="+mn-ea"/>
                      </a:endParaRPr>
                    </a:p>
                  </a:txBody>
                  <a:tcPr marL="0" marR="0" marT="55244" marB="0" anchor="ctr" anchorCtr="0">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p>
                      <a:pPr marL="144145" marR="19685" indent="-71755" algn="l" defTabSz="914400" eaLnBrk="1" fontAlgn="auto" latinLnBrk="0" hangingPunct="1">
                        <a:lnSpc>
                          <a:spcPct val="125000"/>
                        </a:lnSpc>
                        <a:spcBef>
                          <a:spcPts val="0"/>
                        </a:spcBef>
                        <a:buClrTx/>
                        <a:buSzTx/>
                        <a:buFontTx/>
                        <a:buChar char="•"/>
                        <a:tabLst>
                          <a:tab pos="121285" algn="l"/>
                        </a:tabLst>
                      </a:pPr>
                      <a:r>
                        <a:rPr lang="en-US" altLang="en-US" sz="900" spc="15" dirty="0">
                          <a:solidFill>
                            <a:srgbClr val="313130"/>
                          </a:solidFill>
                          <a:latin typeface="Arial" panose="020B0604020202020204" pitchFamily="34" charset="0"/>
                          <a:cs typeface="Calibri" panose="020F0502020204030204"/>
                          <a:sym typeface="+mn-ea"/>
                        </a:rPr>
                        <a:t>Full speed non-blocking switching</a:t>
                      </a:r>
                      <a:endParaRPr lang="en-US" altLang="en-US"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25000"/>
                        </a:lnSpc>
                        <a:spcBef>
                          <a:spcPts val="0"/>
                        </a:spcBef>
                        <a:buClrTx/>
                        <a:buSzTx/>
                        <a:buFontTx/>
                        <a:buChar char="•"/>
                        <a:tabLst>
                          <a:tab pos="121285" algn="l"/>
                        </a:tabLst>
                      </a:pPr>
                      <a:r>
                        <a:rPr lang="en-US" altLang="en-US" sz="900" spc="15" dirty="0">
                          <a:solidFill>
                            <a:srgbClr val="313130"/>
                          </a:solidFill>
                          <a:latin typeface="Arial" panose="020B0604020202020204" pitchFamily="34" charset="0"/>
                          <a:cs typeface="Calibri" panose="020F0502020204030204"/>
                          <a:sym typeface="+mn-ea"/>
                        </a:rPr>
                        <a:t>2K MAC address table</a:t>
                      </a:r>
                      <a:endParaRPr lang="en-US" altLang="en-US"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25000"/>
                        </a:lnSpc>
                        <a:spcBef>
                          <a:spcPts val="0"/>
                        </a:spcBef>
                        <a:buClrTx/>
                        <a:buSzTx/>
                        <a:buFontTx/>
                        <a:buChar char="•"/>
                        <a:tabLst>
                          <a:tab pos="121285" algn="l"/>
                        </a:tabLst>
                      </a:pPr>
                      <a:r>
                        <a:rPr lang="en-US" altLang="en-US" sz="900" spc="15" dirty="0">
                          <a:solidFill>
                            <a:srgbClr val="313130"/>
                          </a:solidFill>
                          <a:latin typeface="Arial" panose="020B0604020202020204" pitchFamily="34" charset="0"/>
                          <a:cs typeface="Calibri" panose="020F0502020204030204"/>
                          <a:sym typeface="+mn-ea"/>
                        </a:rPr>
                        <a:t>Integrated port monitoring, port mirroring, port rate limiting, port SLA, etc</a:t>
                      </a:r>
                      <a:endParaRPr lang="en-US" altLang="en-US"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25000"/>
                        </a:lnSpc>
                        <a:spcBef>
                          <a:spcPts val="0"/>
                        </a:spcBef>
                        <a:buClrTx/>
                        <a:buSzTx/>
                        <a:buFontTx/>
                        <a:buChar char="•"/>
                        <a:tabLst>
                          <a:tab pos="121285" algn="l"/>
                        </a:tabLst>
                      </a:pPr>
                      <a:r>
                        <a:rPr lang="en-US" altLang="en-US" sz="900" spc="15" dirty="0">
                          <a:solidFill>
                            <a:srgbClr val="313130"/>
                          </a:solidFill>
                          <a:latin typeface="Arial" panose="020B0604020202020204" pitchFamily="34" charset="0"/>
                          <a:cs typeface="Calibri" panose="020F0502020204030204"/>
                          <a:sym typeface="+mn-ea"/>
                        </a:rPr>
                        <a:t>Support auto polarity detection of Ethernet ports (AUTO MDIX)</a:t>
                      </a:r>
                      <a:endParaRPr lang="en-US" altLang="en-US"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25000"/>
                        </a:lnSpc>
                        <a:spcBef>
                          <a:spcPts val="0"/>
                        </a:spcBef>
                        <a:buClrTx/>
                        <a:buSzTx/>
                        <a:buFontTx/>
                        <a:buChar char="•"/>
                        <a:tabLst>
                          <a:tab pos="121285" algn="l"/>
                        </a:tabLst>
                      </a:pPr>
                      <a:r>
                        <a:rPr lang="en-US" altLang="en-US" sz="900" spc="15" dirty="0">
                          <a:solidFill>
                            <a:srgbClr val="313130"/>
                          </a:solidFill>
                          <a:latin typeface="Arial" panose="020B0604020202020204" pitchFamily="34" charset="0"/>
                          <a:cs typeface="Calibri" panose="020F0502020204030204"/>
                          <a:sym typeface="+mn-ea"/>
                        </a:rPr>
                        <a:t>Integrated IEEE802.1p QoS with four level priority queues</a:t>
                      </a:r>
                      <a:endParaRPr lang="en-US" altLang="en-US"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25000"/>
                        </a:lnSpc>
                        <a:spcBef>
                          <a:spcPts val="0"/>
                        </a:spcBef>
                        <a:buClrTx/>
                        <a:buSzTx/>
                        <a:buFontTx/>
                        <a:buChar char="•"/>
                        <a:tabLst>
                          <a:tab pos="121285" algn="l"/>
                        </a:tabLst>
                      </a:pPr>
                      <a:r>
                        <a:rPr lang="en-US" altLang="en-US" sz="900" spc="15" dirty="0">
                          <a:solidFill>
                            <a:srgbClr val="313130"/>
                          </a:solidFill>
                          <a:latin typeface="Arial" panose="020B0604020202020204" pitchFamily="34" charset="0"/>
                          <a:cs typeface="Calibri" panose="020F0502020204030204"/>
                          <a:sym typeface="+mn-ea"/>
                        </a:rPr>
                        <a:t>Support IGMP v1/v2/v3 snooping/proxy and MLD v1/v2 snooping/proxy</a:t>
                      </a:r>
                      <a:endParaRPr lang="en-US" altLang="en-US"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25000"/>
                        </a:lnSpc>
                        <a:spcBef>
                          <a:spcPts val="0"/>
                        </a:spcBef>
                        <a:buClrTx/>
                        <a:buSzTx/>
                        <a:buFontTx/>
                        <a:buChar char="•"/>
                        <a:tabLst>
                          <a:tab pos="121285" algn="l"/>
                        </a:tabLst>
                      </a:pPr>
                      <a:r>
                        <a:rPr lang="en-US" altLang="en-US" sz="900" spc="15" dirty="0">
                          <a:solidFill>
                            <a:srgbClr val="313130"/>
                          </a:solidFill>
                          <a:latin typeface="Arial" panose="020B0604020202020204" pitchFamily="34" charset="0"/>
                          <a:cs typeface="Calibri" panose="020F0502020204030204"/>
                          <a:sym typeface="+mn-ea"/>
                        </a:rPr>
                        <a:t>Support bridge, router and bridge/router mixed mode</a:t>
                      </a:r>
                      <a:endParaRPr lang="en-US" altLang="en-US" sz="900" spc="15" dirty="0">
                        <a:solidFill>
                          <a:srgbClr val="313130"/>
                        </a:solidFill>
                        <a:latin typeface="Arial" panose="020B0604020202020204" pitchFamily="34" charset="0"/>
                        <a:cs typeface="Calibri" panose="020F0502020204030204"/>
                        <a:sym typeface="+mn-ea"/>
                      </a:endParaRPr>
                    </a:p>
                  </a:txBody>
                  <a:tcPr marL="0" marR="0" marT="0" marB="0" anchor="ctr" anchorCtr="0">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1854200">
                <a:tc>
                  <a:txBody>
                    <a:bodyPr/>
                    <a:p>
                      <a:pPr marL="71755" algn="l">
                        <a:lnSpc>
                          <a:spcPts val="1010"/>
                        </a:lnSpc>
                        <a:spcBef>
                          <a:spcPts val="300"/>
                        </a:spcBef>
                        <a:buClrTx/>
                        <a:buSzTx/>
                        <a:buFontTx/>
                      </a:pPr>
                      <a:r>
                        <a:rPr sz="900" dirty="0">
                          <a:solidFill>
                            <a:srgbClr val="313130"/>
                          </a:solidFill>
                          <a:uFillTx/>
                          <a:latin typeface="Arial" panose="020B0604020202020204" pitchFamily="34" charset="0"/>
                          <a:cs typeface="Gill Sans MT" panose="020B0502020104020203"/>
                          <a:sym typeface="+mn-ea"/>
                        </a:rPr>
                        <a:t>Wireless</a:t>
                      </a:r>
                      <a:endParaRPr sz="900" b="0" dirty="0">
                        <a:solidFill>
                          <a:srgbClr val="313130"/>
                        </a:solidFill>
                        <a:uFillTx/>
                        <a:latin typeface="Arial" panose="020B0604020202020204" pitchFamily="34" charset="0"/>
                        <a:cs typeface="Gill Sans MT" panose="020B0502020104020203"/>
                        <a:sym typeface="+mn-ea"/>
                      </a:endParaRPr>
                    </a:p>
                  </a:txBody>
                  <a:tcPr marL="0" marR="0" marT="55244" marB="0" anchor="ctr" anchorCtr="0">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p>
                      <a:pPr marL="144145" marR="19685" indent="-71755" algn="l" defTabSz="914400" eaLnBrk="1" fontAlgn="auto" latinLnBrk="0" hangingPunct="1">
                        <a:lnSpc>
                          <a:spcPct val="145000"/>
                        </a:lnSpc>
                        <a:spcBef>
                          <a:spcPts val="0"/>
                        </a:spcBef>
                        <a:buClrTx/>
                        <a:buSzTx/>
                        <a:buFontTx/>
                        <a:buChar char="•"/>
                        <a:tabLst>
                          <a:tab pos="121285" algn="l"/>
                        </a:tabLst>
                      </a:pPr>
                      <a:r>
                        <a:rPr sz="900" spc="15" dirty="0">
                          <a:solidFill>
                            <a:srgbClr val="313130"/>
                          </a:solidFill>
                          <a:latin typeface="Arial" panose="020B0604020202020204" pitchFamily="34" charset="0"/>
                          <a:cs typeface="Calibri" panose="020F0502020204030204"/>
                          <a:sym typeface="+mn-ea"/>
                        </a:rPr>
                        <a:t>Support Wireless AP mode</a:t>
                      </a:r>
                      <a:endParaRPr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45000"/>
                        </a:lnSpc>
                        <a:spcBef>
                          <a:spcPts val="0"/>
                        </a:spcBef>
                        <a:buClrTx/>
                        <a:buSzTx/>
                        <a:buFontTx/>
                        <a:buChar char="•"/>
                        <a:tabLst>
                          <a:tab pos="121285" algn="l"/>
                        </a:tabLst>
                      </a:pPr>
                      <a:r>
                        <a:rPr sz="900" spc="15" dirty="0">
                          <a:solidFill>
                            <a:srgbClr val="313130"/>
                          </a:solidFill>
                          <a:latin typeface="Arial" panose="020B0604020202020204" pitchFamily="34" charset="0"/>
                          <a:cs typeface="Calibri" panose="020F0502020204030204"/>
                          <a:sym typeface="+mn-ea"/>
                        </a:rPr>
                        <a:t>Support 802.11 b/g/n/ac</a:t>
                      </a:r>
                      <a:endParaRPr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45000"/>
                        </a:lnSpc>
                        <a:spcBef>
                          <a:spcPts val="0"/>
                        </a:spcBef>
                        <a:buClrTx/>
                        <a:buSzTx/>
                        <a:buFontTx/>
                        <a:buChar char="•"/>
                        <a:tabLst>
                          <a:tab pos="121285" algn="l"/>
                        </a:tabLst>
                      </a:pPr>
                      <a:r>
                        <a:rPr sz="900" spc="15" dirty="0">
                          <a:solidFill>
                            <a:srgbClr val="313130"/>
                          </a:solidFill>
                          <a:latin typeface="Arial" panose="020B0604020202020204" pitchFamily="34" charset="0"/>
                          <a:cs typeface="Calibri" panose="020F0502020204030204"/>
                          <a:sym typeface="+mn-ea"/>
                        </a:rPr>
                        <a:t>Support Multiple SSID</a:t>
                      </a:r>
                      <a:endParaRPr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45000"/>
                        </a:lnSpc>
                        <a:spcBef>
                          <a:spcPts val="0"/>
                        </a:spcBef>
                        <a:buClrTx/>
                        <a:buSzTx/>
                        <a:buFontTx/>
                        <a:buChar char="•"/>
                        <a:tabLst>
                          <a:tab pos="121285" algn="l"/>
                        </a:tabLst>
                      </a:pPr>
                      <a:r>
                        <a:rPr sz="900" spc="15" dirty="0">
                          <a:solidFill>
                            <a:srgbClr val="313130"/>
                          </a:solidFill>
                          <a:latin typeface="Arial" panose="020B0604020202020204" pitchFamily="34" charset="0"/>
                          <a:cs typeface="Calibri" panose="020F0502020204030204"/>
                          <a:sym typeface="+mn-ea"/>
                        </a:rPr>
                        <a:t>Authentication : WEP/WAP-PSK(TKIP)/WAP2-PSK(AES)</a:t>
                      </a:r>
                      <a:endParaRPr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45000"/>
                        </a:lnSpc>
                        <a:spcBef>
                          <a:spcPts val="0"/>
                        </a:spcBef>
                        <a:buClrTx/>
                        <a:buSzTx/>
                        <a:buFontTx/>
                        <a:buChar char="•"/>
                        <a:tabLst>
                          <a:tab pos="121285" algn="l"/>
                        </a:tabLst>
                      </a:pPr>
                      <a:r>
                        <a:rPr sz="900" spc="15" dirty="0">
                          <a:solidFill>
                            <a:srgbClr val="313130"/>
                          </a:solidFill>
                          <a:latin typeface="Arial" panose="020B0604020202020204" pitchFamily="34" charset="0"/>
                          <a:cs typeface="Calibri" panose="020F0502020204030204"/>
                          <a:sym typeface="+mn-ea"/>
                        </a:rPr>
                        <a:t>Modulation type: DSSS, CCK and OFDM</a:t>
                      </a:r>
                      <a:endParaRPr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45000"/>
                        </a:lnSpc>
                        <a:spcBef>
                          <a:spcPts val="0"/>
                        </a:spcBef>
                        <a:buClrTx/>
                        <a:buSzTx/>
                        <a:buFontTx/>
                        <a:buChar char="•"/>
                        <a:tabLst>
                          <a:tab pos="121285" algn="l"/>
                        </a:tabLst>
                      </a:pPr>
                      <a:r>
                        <a:rPr sz="900" spc="15" dirty="0">
                          <a:solidFill>
                            <a:srgbClr val="313130"/>
                          </a:solidFill>
                          <a:latin typeface="Arial" panose="020B0604020202020204" pitchFamily="34" charset="0"/>
                          <a:cs typeface="Calibri" panose="020F0502020204030204"/>
                          <a:sym typeface="+mn-ea"/>
                        </a:rPr>
                        <a:t>Encoding scheme: BPSK, QPSK, 16QAM and 64QAM</a:t>
                      </a:r>
                      <a:endParaRPr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45000"/>
                        </a:lnSpc>
                        <a:spcBef>
                          <a:spcPts val="0"/>
                        </a:spcBef>
                        <a:buClrTx/>
                        <a:buSzTx/>
                        <a:buFontTx/>
                        <a:buChar char="•"/>
                        <a:tabLst>
                          <a:tab pos="121285" algn="l"/>
                        </a:tabLst>
                      </a:pPr>
                      <a:r>
                        <a:rPr sz="900" spc="15" dirty="0">
                          <a:solidFill>
                            <a:srgbClr val="313130"/>
                          </a:solidFill>
                          <a:latin typeface="Arial" panose="020B0604020202020204" pitchFamily="34" charset="0"/>
                          <a:cs typeface="Calibri" panose="020F0502020204030204"/>
                          <a:sym typeface="+mn-ea"/>
                        </a:rPr>
                        <a:t>Support EasyMesh</a:t>
                      </a:r>
                      <a:r>
                        <a:rPr lang="en-US" sz="900" spc="15" dirty="0">
                          <a:solidFill>
                            <a:srgbClr val="313130"/>
                          </a:solidFill>
                          <a:latin typeface="Arial" panose="020B0604020202020204" pitchFamily="34" charset="0"/>
                          <a:cs typeface="Calibri" panose="020F0502020204030204"/>
                          <a:sym typeface="+mn-ea"/>
                        </a:rPr>
                        <a:t> protocol</a:t>
                      </a:r>
                      <a:endParaRPr lang="en-US" sz="900" spc="15" dirty="0">
                        <a:solidFill>
                          <a:srgbClr val="313130"/>
                        </a:solidFill>
                        <a:latin typeface="Arial" panose="020B0604020202020204" pitchFamily="34" charset="0"/>
                        <a:cs typeface="Calibri" panose="020F0502020204030204"/>
                        <a:sym typeface="+mn-ea"/>
                      </a:endParaRPr>
                    </a:p>
                  </a:txBody>
                  <a:tcPr marL="0" marR="0" marT="0" marB="0" anchor="ctr" anchorCtr="0">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532130">
                <a:tc>
                  <a:txBody>
                    <a:bodyPr/>
                    <a:p>
                      <a:pPr marL="71755" algn="l">
                        <a:lnSpc>
                          <a:spcPts val="1010"/>
                        </a:lnSpc>
                        <a:spcBef>
                          <a:spcPts val="300"/>
                        </a:spcBef>
                        <a:buClrTx/>
                        <a:buSzTx/>
                        <a:buFontTx/>
                      </a:pPr>
                      <a:r>
                        <a:rPr lang="en-US" sz="900" dirty="0">
                          <a:solidFill>
                            <a:srgbClr val="313130"/>
                          </a:solidFill>
                          <a:uFillTx/>
                          <a:latin typeface="Arial" panose="020B0604020202020204" pitchFamily="34" charset="0"/>
                          <a:cs typeface="Gill Sans MT" panose="020B0502020104020203"/>
                          <a:sym typeface="+mn-ea"/>
                        </a:rPr>
                        <a:t>WAN/LAN</a:t>
                      </a:r>
                      <a:endParaRPr lang="zh-CN" altLang="en-US" sz="900" dirty="0">
                        <a:solidFill>
                          <a:srgbClr val="313130"/>
                        </a:solidFill>
                        <a:uFillTx/>
                        <a:latin typeface="Arial" panose="020B0604020202020204" pitchFamily="34" charset="0"/>
                        <a:cs typeface="Gill Sans MT" panose="020B0502020104020203"/>
                        <a:sym typeface="+mn-ea"/>
                      </a:endParaRPr>
                    </a:p>
                  </a:txBody>
                  <a:tcPr marL="0" marR="0" marT="66040" marB="0" anchor="ctr" anchorCtr="0">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p>
                      <a:pPr marL="72390" marR="19685" indent="0" algn="l" defTabSz="914400" eaLnBrk="1" fontAlgn="auto" latinLnBrk="0" hangingPunct="1">
                        <a:lnSpc>
                          <a:spcPct val="115000"/>
                        </a:lnSpc>
                        <a:spcBef>
                          <a:spcPts val="0"/>
                        </a:spcBef>
                        <a:buClrTx/>
                        <a:buSzTx/>
                        <a:buFontTx/>
                        <a:buNone/>
                        <a:tabLst>
                          <a:tab pos="121285" algn="l"/>
                        </a:tabLst>
                      </a:pPr>
                      <a:r>
                        <a:rPr sz="900" spc="15" dirty="0">
                          <a:solidFill>
                            <a:srgbClr val="313130"/>
                          </a:solidFill>
                          <a:latin typeface="Arial" panose="020B0604020202020204" pitchFamily="34" charset="0"/>
                          <a:cs typeface="Calibri" panose="020F0502020204030204"/>
                        </a:rPr>
                        <a:t>PPPoE,DHCP Client,Static IP</a:t>
                      </a:r>
                      <a:endParaRPr sz="900" spc="15" dirty="0">
                        <a:solidFill>
                          <a:srgbClr val="313130"/>
                        </a:solidFill>
                        <a:latin typeface="Arial" panose="020B0604020202020204" pitchFamily="34" charset="0"/>
                        <a:cs typeface="Calibri" panose="020F0502020204030204"/>
                      </a:endParaRPr>
                    </a:p>
                  </a:txBody>
                  <a:tcPr marL="0" marR="0" marT="0" marB="0" anchor="ctr" anchorCtr="0">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bl>
          </a:graphicData>
        </a:graphic>
      </p:graphicFrame>
      <p:sp>
        <p:nvSpPr>
          <p:cNvPr id="10" name="圆角矩形 9"/>
          <p:cNvSpPr/>
          <p:nvPr/>
        </p:nvSpPr>
        <p:spPr>
          <a:xfrm>
            <a:off x="4049395" y="398145"/>
            <a:ext cx="3142800" cy="269875"/>
          </a:xfrm>
          <a:prstGeom prst="roundRect">
            <a:avLst/>
          </a:prstGeom>
          <a:solidFill>
            <a:srgbClr val="FF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4279900" y="373722"/>
            <a:ext cx="1290955" cy="306705"/>
          </a:xfrm>
          <a:prstGeom prst="rect">
            <a:avLst/>
          </a:prstGeom>
          <a:noFill/>
        </p:spPr>
        <p:txBody>
          <a:bodyPr wrap="none" rtlCol="0">
            <a:spAutoFit/>
          </a:bodyPr>
          <a:p>
            <a:pPr algn="l"/>
            <a:r>
              <a:rPr lang="zh-CN" altLang="en-US" sz="1400">
                <a:solidFill>
                  <a:schemeClr val="bg1"/>
                </a:solidFill>
                <a:latin typeface="Arial" panose="020B0604020202020204" pitchFamily="34" charset="0"/>
                <a:cs typeface="Arial" panose="020B0604020202020204" pitchFamily="34" charset="0"/>
              </a:rPr>
              <a:t>Function Data</a:t>
            </a:r>
            <a:endParaRPr lang="zh-CN" altLang="en-US" sz="1400">
              <a:solidFill>
                <a:schemeClr val="bg1"/>
              </a:solidFill>
              <a:latin typeface="Arial" panose="020B0604020202020204" pitchFamily="34" charset="0"/>
              <a:cs typeface="Arial" panose="020B0604020202020204" pitchFamily="34" charset="0"/>
            </a:endParaRPr>
          </a:p>
        </p:txBody>
      </p:sp>
      <p:sp>
        <p:nvSpPr>
          <p:cNvPr id="17" name="椭圆 16"/>
          <p:cNvSpPr/>
          <p:nvPr/>
        </p:nvSpPr>
        <p:spPr>
          <a:xfrm>
            <a:off x="4145280" y="473075"/>
            <a:ext cx="108000" cy="108000"/>
          </a:xfrm>
          <a:prstGeom prst="ellipse">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tags/tag1.xml><?xml version="1.0" encoding="utf-8"?>
<p:tagLst xmlns:p="http://schemas.openxmlformats.org/presentationml/2006/main">
  <p:tag name="KSO_WM_UNIT_TABLE_BEAUTIFY" val="smartTable{7149e3d0-b402-493a-94d6-da16937fd255}"/>
  <p:tag name="TABLE_ENDDRAG_ORIGIN_RECT" val="538*51"/>
  <p:tag name="TABLE_ENDDRAG_RECT" val="28*752*538*51"/>
</p:tagLst>
</file>

<file path=ppt/tags/tag2.xml><?xml version="1.0" encoding="utf-8"?>
<p:tagLst xmlns:p="http://schemas.openxmlformats.org/presentationml/2006/main">
  <p:tag name="KSO_WM_UNIT_TABLE_BEAUTIFY" val="smartTable{102fb185-4a5f-4762-8c0c-4b1d2a292bcd}"/>
</p:tagLst>
</file>

<file path=ppt/tags/tag3.xml><?xml version="1.0" encoding="utf-8"?>
<p:tagLst xmlns:p="http://schemas.openxmlformats.org/presentationml/2006/main">
  <p:tag name="KSO_WM_UNIT_TABLE_BEAUTIFY" val="smartTable{b37b2a66-c640-480d-b396-0d6aa997f38f}"/>
  <p:tag name="TABLE_ENDDRAG_ORIGIN_RECT" val="274*168"/>
  <p:tag name="TABLE_ENDDRAG_RECT" val="28*278*274*168"/>
</p:tagLst>
</file>

<file path=ppt/tags/tag4.xml><?xml version="1.0" encoding="utf-8"?>
<p:tagLst xmlns:p="http://schemas.openxmlformats.org/presentationml/2006/main">
  <p:tag name="KSO_WM_UNIT_TABLE_BEAUTIFY" val="smartTable{b7861c3d-0c1f-41ee-95cc-fdf54233a5af}"/>
  <p:tag name="TABLE_ENDDRAG_ORIGIN_RECT" val="247*384"/>
  <p:tag name="TABLE_ENDDRAG_RECT" val="319*58*247*384"/>
</p:tagLst>
</file>

<file path=ppt/tags/tag5.xml><?xml version="1.0" encoding="utf-8"?>
<p:tagLst xmlns:p="http://schemas.openxmlformats.org/presentationml/2006/main">
  <p:tag name="COMMONDATA" val="eyJoZGlkIjoiY2JiYjVhYWVkMGQ5NDYwYjg5MTk1MzI3MGY4OGJkNjcifQ=="/>
  <p:tag name="KSO_WPP_MARK_KEY" val="31e9801c-c130-47f6-b247-35df409980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0828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2658</Words>
  <Application>WPS 演示</Application>
  <PresentationFormat>On-screen Show (4:3)</PresentationFormat>
  <Paragraphs>131</Paragraphs>
  <Slides>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vt:i4>
      </vt:variant>
    </vt:vector>
  </HeadingPairs>
  <TitlesOfParts>
    <vt:vector size="11" baseType="lpstr">
      <vt:lpstr>Arial</vt:lpstr>
      <vt:lpstr>宋体</vt:lpstr>
      <vt:lpstr>Wingdings</vt:lpstr>
      <vt:lpstr>Arial</vt:lpstr>
      <vt:lpstr>Gill Sans MT</vt:lpstr>
      <vt:lpstr>Calibri</vt:lpstr>
      <vt:lpstr>微软雅黑</vt:lpstr>
      <vt:lpstr>Arial Unicode MS</vt:lpstr>
      <vt:lpstr>Office Theme</vt:lpstr>
      <vt:lpstr>HG3610ACM</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HG3610ACM</dc:title>
  <dc:creator/>
  <cp:lastModifiedBy>VSOL-PC</cp:lastModifiedBy>
  <cp:revision>10</cp:revision>
  <dcterms:created xsi:type="dcterms:W3CDTF">2022-05-07T03:23:00Z</dcterms:created>
  <dcterms:modified xsi:type="dcterms:W3CDTF">2023-01-06T03:43:02Z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1900-01-02T00:00:00Z</vt:filetime>
  </property>
  <property fmtid="{D5CDD505-2E9C-101B-9397-08002B2CF9AE}" pid="3" name="Creator">
    <vt:lpwstr>Adobe InDesign 16.3 (Macintosh)</vt:lpwstr>
  </property>
  <property fmtid="{D5CDD505-2E9C-101B-9397-08002B2CF9AE}" pid="4" name="LastSaved">
    <vt:filetime>1900-01-02T00:00:00Z</vt:filetime>
  </property>
  <property fmtid="{D5CDD505-2E9C-101B-9397-08002B2CF9AE}" pid="5" name="ICV">
    <vt:lpwstr>2DF75E9328B24A2DAC2CD1728F2D5449</vt:lpwstr>
  </property>
  <property fmtid="{D5CDD505-2E9C-101B-9397-08002B2CF9AE}" pid="6" name="KSOProductBuildVer">
    <vt:lpwstr>2052-11.1.0.13703</vt:lpwstr>
  </property>
</Properties>
</file>