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1.svg" ContentType="image/svg+xml"/>
  <Override PartName="/ppt/media/image13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2.svg" ContentType="image/svg+xml"/>
  <Override PartName="/ppt/media/image21.svg" ContentType="image/svg+xml"/>
  <Override PartName="/ppt/media/image23.svg" ContentType="image/svg+xml"/>
  <Override PartName="/ppt/media/image25.svg" ContentType="image/svg+xml"/>
  <Override PartName="/ppt/media/image27.svg" ContentType="image/svg+xml"/>
  <Override PartName="/ppt/media/image5.svg" ContentType="image/svg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62" r:id="rId3"/>
    <p:sldId id="263" r:id="rId5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32" userDrawn="1">
          <p15:clr>
            <a:srgbClr val="A4A3A4"/>
          </p15:clr>
        </p15:guide>
        <p15:guide id="2" pos="24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B6DCF9"/>
    <a:srgbClr val="B3D7FC"/>
    <a:srgbClr val="FC6330"/>
    <a:srgbClr val="F64B2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414" y="-456"/>
      </p:cViewPr>
      <p:guideLst>
        <p:guide orient="horz" pos="2732"/>
        <p:guide pos="24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8620125"/>
            <a:ext cx="7560310" cy="2073275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3.xml"/><Relationship Id="rId7" Type="http://schemas.openxmlformats.org/officeDocument/2006/relationships/image" Target="../media/image5.svg"/><Relationship Id="rId6" Type="http://schemas.openxmlformats.org/officeDocument/2006/relationships/image" Target="../media/image4.png"/><Relationship Id="rId5" Type="http://schemas.openxmlformats.org/officeDocument/2006/relationships/tags" Target="../tags/tag2.xml"/><Relationship Id="rId41" Type="http://schemas.openxmlformats.org/officeDocument/2006/relationships/notesSlide" Target="../notesSlides/notesSlide1.xml"/><Relationship Id="rId40" Type="http://schemas.openxmlformats.org/officeDocument/2006/relationships/slideLayout" Target="../slideLayouts/slideLayout3.xml"/><Relationship Id="rId4" Type="http://schemas.openxmlformats.org/officeDocument/2006/relationships/tags" Target="../tags/tag1.xml"/><Relationship Id="rId39" Type="http://schemas.openxmlformats.org/officeDocument/2006/relationships/image" Target="../media/image27.svg"/><Relationship Id="rId38" Type="http://schemas.openxmlformats.org/officeDocument/2006/relationships/image" Target="../media/image26.png"/><Relationship Id="rId37" Type="http://schemas.openxmlformats.org/officeDocument/2006/relationships/tags" Target="../tags/tag12.xml"/><Relationship Id="rId36" Type="http://schemas.openxmlformats.org/officeDocument/2006/relationships/image" Target="../media/image25.svg"/><Relationship Id="rId35" Type="http://schemas.openxmlformats.org/officeDocument/2006/relationships/image" Target="../media/image24.png"/><Relationship Id="rId34" Type="http://schemas.openxmlformats.org/officeDocument/2006/relationships/image" Target="../media/image23.svg"/><Relationship Id="rId33" Type="http://schemas.openxmlformats.org/officeDocument/2006/relationships/image" Target="../media/image22.png"/><Relationship Id="rId32" Type="http://schemas.openxmlformats.org/officeDocument/2006/relationships/tags" Target="../tags/tag11.xml"/><Relationship Id="rId31" Type="http://schemas.openxmlformats.org/officeDocument/2006/relationships/image" Target="../media/image21.svg"/><Relationship Id="rId30" Type="http://schemas.openxmlformats.org/officeDocument/2006/relationships/image" Target="../media/image20.png"/><Relationship Id="rId3" Type="http://schemas.openxmlformats.org/officeDocument/2006/relationships/image" Target="../media/image3.png"/><Relationship Id="rId29" Type="http://schemas.openxmlformats.org/officeDocument/2006/relationships/tags" Target="../tags/tag10.xml"/><Relationship Id="rId28" Type="http://schemas.openxmlformats.org/officeDocument/2006/relationships/image" Target="../media/image19.svg"/><Relationship Id="rId27" Type="http://schemas.openxmlformats.org/officeDocument/2006/relationships/image" Target="../media/image18.png"/><Relationship Id="rId26" Type="http://schemas.openxmlformats.org/officeDocument/2006/relationships/tags" Target="../tags/tag9.xml"/><Relationship Id="rId25" Type="http://schemas.openxmlformats.org/officeDocument/2006/relationships/image" Target="../media/image17.svg"/><Relationship Id="rId24" Type="http://schemas.openxmlformats.org/officeDocument/2006/relationships/image" Target="../media/image16.png"/><Relationship Id="rId23" Type="http://schemas.openxmlformats.org/officeDocument/2006/relationships/tags" Target="../tags/tag8.xml"/><Relationship Id="rId22" Type="http://schemas.openxmlformats.org/officeDocument/2006/relationships/image" Target="../media/image15.svg"/><Relationship Id="rId21" Type="http://schemas.openxmlformats.org/officeDocument/2006/relationships/image" Target="../media/image14.png"/><Relationship Id="rId20" Type="http://schemas.openxmlformats.org/officeDocument/2006/relationships/tags" Target="../tags/tag7.xml"/><Relationship Id="rId2" Type="http://schemas.openxmlformats.org/officeDocument/2006/relationships/image" Target="../media/image2.svg"/><Relationship Id="rId19" Type="http://schemas.openxmlformats.org/officeDocument/2006/relationships/image" Target="../media/image13.svg"/><Relationship Id="rId18" Type="http://schemas.openxmlformats.org/officeDocument/2006/relationships/image" Target="../media/image12.png"/><Relationship Id="rId17" Type="http://schemas.openxmlformats.org/officeDocument/2006/relationships/tags" Target="../tags/tag6.xml"/><Relationship Id="rId16" Type="http://schemas.openxmlformats.org/officeDocument/2006/relationships/image" Target="../media/image11.svg"/><Relationship Id="rId15" Type="http://schemas.openxmlformats.org/officeDocument/2006/relationships/image" Target="../media/image10.png"/><Relationship Id="rId14" Type="http://schemas.openxmlformats.org/officeDocument/2006/relationships/tags" Target="../tags/tag5.xml"/><Relationship Id="rId13" Type="http://schemas.openxmlformats.org/officeDocument/2006/relationships/image" Target="../media/image9.svg"/><Relationship Id="rId12" Type="http://schemas.openxmlformats.org/officeDocument/2006/relationships/image" Target="../media/image8.png"/><Relationship Id="rId11" Type="http://schemas.openxmlformats.org/officeDocument/2006/relationships/tags" Target="../tags/tag4.xml"/><Relationship Id="rId10" Type="http://schemas.openxmlformats.org/officeDocument/2006/relationships/image" Target="../media/image7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4820" y="3501390"/>
            <a:ext cx="5325745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FF6900"/>
                </a:solidFill>
                <a:uFillTx/>
                <a:latin typeface="Arial" panose="020B0604020202020204" pitchFamily="34" charset="0"/>
              </a:rPr>
              <a:t>HG325AX</a:t>
            </a:r>
            <a:endParaRPr lang="en-US" sz="2000" dirty="0">
              <a:solidFill>
                <a:srgbClr val="FF6900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4980" y="3766820"/>
            <a:ext cx="5328920" cy="282129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1XPON+4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GE+1POTS+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1USB3.0+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W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</a:t>
            </a:r>
            <a:r>
              <a:rPr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F</a:t>
            </a:r>
            <a:r>
              <a:rPr lang="en-US" sz="10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i6 HGU ONT </a:t>
            </a:r>
            <a:endParaRPr lang="en-US" sz="10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478270" y="3636645"/>
            <a:ext cx="648335" cy="458470"/>
          </a:xfrm>
          <a:prstGeom prst="rect">
            <a:avLst/>
          </a:prstGeom>
        </p:spPr>
      </p:pic>
      <p:sp>
        <p:nvSpPr>
          <p:cNvPr id="7" name="object 3"/>
          <p:cNvSpPr txBox="1"/>
          <p:nvPr/>
        </p:nvSpPr>
        <p:spPr>
          <a:xfrm>
            <a:off x="464820" y="5751830"/>
            <a:ext cx="6803390" cy="1264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8415" marR="5080" algn="just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HG325AX (4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GE+1POTS+</a:t>
            </a:r>
            <a:r>
              <a:rPr lang="en-US" sz="850" spc="15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Calibri" panose="020F0502020204030204"/>
                <a:sym typeface="+mn-ea"/>
              </a:rPr>
              <a:t>WiFi6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 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XPON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 HGU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 ONT)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 is a broadband access device specially designed to meet the needs of fixed network operators for FTTH and triple play services.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marL="18415" marR="5080" algn="just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The ONT is based on high-performance chip solutions, supports XPON dual-mode technology (EPON and GPON), and also supports IEEE802.11b/g/n/ac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/ax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 W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i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F</a:t>
            </a:r>
            <a:r>
              <a:rPr lang="en-US" sz="850" dirty="0">
                <a:solidFill>
                  <a:srgbClr val="313130"/>
                </a:solidFill>
                <a:latin typeface="Arial" panose="020B0604020202020204" pitchFamily="34" charset="0"/>
              </a:rPr>
              <a:t>i 6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 technology and other Layer 2/Layer 3 functions, providing data service for carrier-grade FTTH applications. In addition, the ONT also supports the OAM/OMCI protocol, and we can configure or manage various services of the ONT on the VSOL OLT.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marL="18415" marR="5080" algn="just" fontAlgn="auto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</a:rPr>
              <a:t>The ONT has high reliability, is easy to manage and maintain, and has QoS guarantees for various services. It conforms to a series of international technical standards such as IEEE802.3ah and ITU-T G.984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</a:endParaRPr>
          </a:p>
        </p:txBody>
      </p:sp>
      <p:sp>
        <p:nvSpPr>
          <p:cNvPr id="11" name="object 5"/>
          <p:cNvSpPr txBox="1"/>
          <p:nvPr/>
        </p:nvSpPr>
        <p:spPr>
          <a:xfrm>
            <a:off x="448310" y="4221480"/>
            <a:ext cx="866775" cy="39116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Features: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476250" y="7101840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Appli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cation</a:t>
            </a: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Chart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2158365" y="5031740"/>
            <a:ext cx="15462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Next-Gen Gigabit WiFi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2.4GHz &amp; 5GHz Dual Band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Speed up to 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 Gbps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911600" y="512191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IPv4/IPv6 Dual Stack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538480" y="5022215"/>
            <a:ext cx="14585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ealtek</a:t>
            </a:r>
            <a:endParaRPr lang="en-US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PON+WIFI6</a:t>
            </a:r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sz="800">
                <a:latin typeface="Arial" panose="020B0604020202020204" pitchFamily="34" charset="0"/>
                <a:cs typeface="Arial" panose="020B0604020202020204" pitchFamily="34" charset="0"/>
              </a:rPr>
              <a:t>Gig+ performance</a:t>
            </a: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485765" y="5074285"/>
            <a:ext cx="12668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USB3.0 Interface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For Shared Storage/Printer</a:t>
            </a:r>
            <a:endParaRPr lang="zh-CN" altLang="en-US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063875" y="8738870"/>
            <a:ext cx="635000" cy="243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90" i="1" dirty="0">
                <a:solidFill>
                  <a:srgbClr val="FF0000"/>
                </a:solidFill>
              </a:rPr>
              <a:t>SC/UPC</a:t>
            </a:r>
            <a:endParaRPr lang="en-US" altLang="zh-CN" sz="990" i="1" dirty="0">
              <a:solidFill>
                <a:srgbClr val="FF0000"/>
              </a:solidFill>
            </a:endParaRPr>
          </a:p>
        </p:txBody>
      </p:sp>
      <p:cxnSp>
        <p:nvCxnSpPr>
          <p:cNvPr id="62" name="直接连接符 61"/>
          <p:cNvCxnSpPr/>
          <p:nvPr/>
        </p:nvCxnSpPr>
        <p:spPr>
          <a:xfrm flipV="1">
            <a:off x="2326005" y="8942705"/>
            <a:ext cx="1821815" cy="6350"/>
          </a:xfrm>
          <a:prstGeom prst="line">
            <a:avLst/>
          </a:prstGeom>
          <a:ln>
            <a:solidFill>
              <a:srgbClr val="FC63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/>
          <p:cNvSpPr txBox="1"/>
          <p:nvPr/>
        </p:nvSpPr>
        <p:spPr>
          <a:xfrm>
            <a:off x="2326005" y="872172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93" name="组合 251"/>
          <p:cNvGrpSpPr/>
          <p:nvPr/>
        </p:nvGrpSpPr>
        <p:grpSpPr bwMode="auto">
          <a:xfrm rot="0">
            <a:off x="1171575" y="7903210"/>
            <a:ext cx="819150" cy="590550"/>
            <a:chOff x="1240776" y="1956725"/>
            <a:chExt cx="896599" cy="422048"/>
          </a:xfrm>
        </p:grpSpPr>
        <p:grpSp>
          <p:nvGrpSpPr>
            <p:cNvPr id="94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95" name="Freeform 204"/>
              <p:cNvSpPr>
                <a:spLocks noEditPoints="1"/>
              </p:cNvSpPr>
              <p:nvPr/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6" name="Freeform 205"/>
              <p:cNvSpPr/>
              <p:nvPr/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97" name="Freeform 209"/>
              <p:cNvSpPr/>
              <p:nvPr/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98" name="TextBox 253"/>
            <p:cNvSpPr txBox="1">
              <a:spLocks noChangeArrowheads="1"/>
            </p:cNvSpPr>
            <p:nvPr/>
          </p:nvSpPr>
          <p:spPr bwMode="auto">
            <a:xfrm>
              <a:off x="1346456" y="2066094"/>
              <a:ext cx="568031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VoIP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9" name="组合 251"/>
          <p:cNvGrpSpPr/>
          <p:nvPr/>
        </p:nvGrpSpPr>
        <p:grpSpPr bwMode="auto">
          <a:xfrm rot="0">
            <a:off x="1978025" y="7912100"/>
            <a:ext cx="819150" cy="590550"/>
            <a:chOff x="1240776" y="1956725"/>
            <a:chExt cx="896599" cy="422048"/>
          </a:xfrm>
        </p:grpSpPr>
        <p:grpSp>
          <p:nvGrpSpPr>
            <p:cNvPr id="100" name="Group 203"/>
            <p:cNvGrpSpPr/>
            <p:nvPr/>
          </p:nvGrpSpPr>
          <p:grpSpPr bwMode="auto">
            <a:xfrm>
              <a:off x="1240776" y="1956725"/>
              <a:ext cx="896599" cy="422048"/>
              <a:chOff x="1196" y="371"/>
              <a:chExt cx="783" cy="592"/>
            </a:xfrm>
          </p:grpSpPr>
          <p:sp>
            <p:nvSpPr>
              <p:cNvPr id="101" name="Freeform 204"/>
              <p:cNvSpPr>
                <a:spLocks noEditPoints="1"/>
              </p:cNvSpPr>
              <p:nvPr/>
            </p:nvSpPr>
            <p:spPr bwMode="auto">
              <a:xfrm>
                <a:off x="1196" y="371"/>
                <a:ext cx="704" cy="489"/>
              </a:xfrm>
              <a:custGeom>
                <a:avLst/>
                <a:gdLst>
                  <a:gd name="T0" fmla="*/ 895 w 390"/>
                  <a:gd name="T1" fmla="*/ 153 h 317"/>
                  <a:gd name="T2" fmla="*/ 525 w 390"/>
                  <a:gd name="T3" fmla="*/ 93 h 317"/>
                  <a:gd name="T4" fmla="*/ 280 w 390"/>
                  <a:gd name="T5" fmla="*/ 253 h 317"/>
                  <a:gd name="T6" fmla="*/ 361 w 390"/>
                  <a:gd name="T7" fmla="*/ 508 h 317"/>
                  <a:gd name="T8" fmla="*/ 713 w 390"/>
                  <a:gd name="T9" fmla="*/ 575 h 317"/>
                  <a:gd name="T10" fmla="*/ 1000 w 390"/>
                  <a:gd name="T11" fmla="*/ 398 h 317"/>
                  <a:gd name="T12" fmla="*/ 895 w 390"/>
                  <a:gd name="T13" fmla="*/ 153 h 317"/>
                  <a:gd name="T14" fmla="*/ 939 w 390"/>
                  <a:gd name="T15" fmla="*/ 376 h 317"/>
                  <a:gd name="T16" fmla="*/ 681 w 390"/>
                  <a:gd name="T17" fmla="*/ 540 h 317"/>
                  <a:gd name="T18" fmla="*/ 361 w 390"/>
                  <a:gd name="T19" fmla="*/ 477 h 317"/>
                  <a:gd name="T20" fmla="*/ 292 w 390"/>
                  <a:gd name="T21" fmla="*/ 247 h 317"/>
                  <a:gd name="T22" fmla="*/ 511 w 390"/>
                  <a:gd name="T23" fmla="*/ 105 h 317"/>
                  <a:gd name="T24" fmla="*/ 850 w 390"/>
                  <a:gd name="T25" fmla="*/ 159 h 317"/>
                  <a:gd name="T26" fmla="*/ 939 w 390"/>
                  <a:gd name="T27" fmla="*/ 376 h 31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90" h="317">
                    <a:moveTo>
                      <a:pt x="275" y="64"/>
                    </a:moveTo>
                    <a:cubicBezTo>
                      <a:pt x="252" y="0"/>
                      <a:pt x="213" y="12"/>
                      <a:pt x="161" y="39"/>
                    </a:cubicBezTo>
                    <a:cubicBezTo>
                      <a:pt x="65" y="33"/>
                      <a:pt x="86" y="106"/>
                      <a:pt x="86" y="106"/>
                    </a:cubicBezTo>
                    <a:cubicBezTo>
                      <a:pt x="0" y="190"/>
                      <a:pt x="111" y="213"/>
                      <a:pt x="111" y="213"/>
                    </a:cubicBezTo>
                    <a:cubicBezTo>
                      <a:pt x="140" y="317"/>
                      <a:pt x="219" y="242"/>
                      <a:pt x="219" y="242"/>
                    </a:cubicBezTo>
                    <a:cubicBezTo>
                      <a:pt x="325" y="275"/>
                      <a:pt x="307" y="167"/>
                      <a:pt x="307" y="167"/>
                    </a:cubicBezTo>
                    <a:cubicBezTo>
                      <a:pt x="390" y="98"/>
                      <a:pt x="275" y="64"/>
                      <a:pt x="275" y="64"/>
                    </a:cubicBezTo>
                    <a:close/>
                    <a:moveTo>
                      <a:pt x="288" y="158"/>
                    </a:moveTo>
                    <a:cubicBezTo>
                      <a:pt x="288" y="158"/>
                      <a:pt x="307" y="257"/>
                      <a:pt x="209" y="227"/>
                    </a:cubicBezTo>
                    <a:cubicBezTo>
                      <a:pt x="209" y="227"/>
                      <a:pt x="136" y="294"/>
                      <a:pt x="111" y="200"/>
                    </a:cubicBezTo>
                    <a:cubicBezTo>
                      <a:pt x="111" y="200"/>
                      <a:pt x="11" y="179"/>
                      <a:pt x="90" y="104"/>
                    </a:cubicBezTo>
                    <a:cubicBezTo>
                      <a:pt x="90" y="104"/>
                      <a:pt x="69" y="39"/>
                      <a:pt x="157" y="44"/>
                    </a:cubicBezTo>
                    <a:cubicBezTo>
                      <a:pt x="202" y="18"/>
                      <a:pt x="238" y="8"/>
                      <a:pt x="261" y="67"/>
                    </a:cubicBezTo>
                    <a:cubicBezTo>
                      <a:pt x="261" y="67"/>
                      <a:pt x="363" y="96"/>
                      <a:pt x="288" y="158"/>
                    </a:cubicBezTo>
                    <a:close/>
                  </a:path>
                </a:pathLst>
              </a:custGeom>
              <a:solidFill>
                <a:srgbClr val="5D7695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2" name="Freeform 205"/>
              <p:cNvSpPr/>
              <p:nvPr/>
            </p:nvSpPr>
            <p:spPr bwMode="auto">
              <a:xfrm>
                <a:off x="1212" y="387"/>
                <a:ext cx="767" cy="576"/>
              </a:xfrm>
              <a:custGeom>
                <a:avLst/>
                <a:gdLst>
                  <a:gd name="T0" fmla="*/ 1169 w 357"/>
                  <a:gd name="T1" fmla="*/ 236 h 288"/>
                  <a:gd name="T2" fmla="*/ 1298 w 357"/>
                  <a:gd name="T3" fmla="*/ 604 h 288"/>
                  <a:gd name="T4" fmla="*/ 928 w 357"/>
                  <a:gd name="T5" fmla="*/ 884 h 288"/>
                  <a:gd name="T6" fmla="*/ 466 w 357"/>
                  <a:gd name="T7" fmla="*/ 772 h 288"/>
                  <a:gd name="T8" fmla="*/ 370 w 357"/>
                  <a:gd name="T9" fmla="*/ 384 h 288"/>
                  <a:gd name="T10" fmla="*/ 683 w 357"/>
                  <a:gd name="T11" fmla="*/ 140 h 288"/>
                  <a:gd name="T12" fmla="*/ 1169 w 357"/>
                  <a:gd name="T13" fmla="*/ 236 h 28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7" h="288">
                    <a:moveTo>
                      <a:pt x="253" y="59"/>
                    </a:moveTo>
                    <a:cubicBezTo>
                      <a:pt x="253" y="59"/>
                      <a:pt x="357" y="88"/>
                      <a:pt x="281" y="151"/>
                    </a:cubicBezTo>
                    <a:cubicBezTo>
                      <a:pt x="281" y="151"/>
                      <a:pt x="300" y="250"/>
                      <a:pt x="201" y="221"/>
                    </a:cubicBezTo>
                    <a:cubicBezTo>
                      <a:pt x="201" y="221"/>
                      <a:pt x="127" y="288"/>
                      <a:pt x="101" y="193"/>
                    </a:cubicBezTo>
                    <a:cubicBezTo>
                      <a:pt x="101" y="193"/>
                      <a:pt x="0" y="172"/>
                      <a:pt x="80" y="96"/>
                    </a:cubicBezTo>
                    <a:cubicBezTo>
                      <a:pt x="80" y="96"/>
                      <a:pt x="59" y="31"/>
                      <a:pt x="148" y="35"/>
                    </a:cubicBezTo>
                    <a:cubicBezTo>
                      <a:pt x="194" y="10"/>
                      <a:pt x="230" y="0"/>
                      <a:pt x="253" y="59"/>
                    </a:cubicBezTo>
                  </a:path>
                </a:pathLst>
              </a:custGeom>
              <a:solidFill>
                <a:srgbClr val="006699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  <p:sp>
            <p:nvSpPr>
              <p:cNvPr id="103" name="Freeform 209"/>
              <p:cNvSpPr/>
              <p:nvPr/>
            </p:nvSpPr>
            <p:spPr bwMode="auto">
              <a:xfrm>
                <a:off x="1634" y="513"/>
                <a:ext cx="12" cy="20"/>
              </a:xfrm>
              <a:custGeom>
                <a:avLst/>
                <a:gdLst>
                  <a:gd name="T0" fmla="*/ 8 w 6"/>
                  <a:gd name="T1" fmla="*/ 36 h 10"/>
                  <a:gd name="T2" fmla="*/ 4 w 6"/>
                  <a:gd name="T3" fmla="*/ 36 h 10"/>
                  <a:gd name="T4" fmla="*/ 0 w 6"/>
                  <a:gd name="T5" fmla="*/ 32 h 10"/>
                  <a:gd name="T6" fmla="*/ 12 w 6"/>
                  <a:gd name="T7" fmla="*/ 4 h 10"/>
                  <a:gd name="T8" fmla="*/ 20 w 6"/>
                  <a:gd name="T9" fmla="*/ 4 h 10"/>
                  <a:gd name="T10" fmla="*/ 24 w 6"/>
                  <a:gd name="T11" fmla="*/ 8 h 10"/>
                  <a:gd name="T12" fmla="*/ 8 w 6"/>
                  <a:gd name="T13" fmla="*/ 36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2" y="9"/>
                    </a:moveTo>
                    <a:cubicBezTo>
                      <a:pt x="2" y="10"/>
                      <a:pt x="1" y="10"/>
                      <a:pt x="1" y="9"/>
                    </a:cubicBezTo>
                    <a:cubicBezTo>
                      <a:pt x="0" y="9"/>
                      <a:pt x="0" y="8"/>
                      <a:pt x="0" y="8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6" y="1"/>
                      <a:pt x="6" y="2"/>
                      <a:pt x="6" y="2"/>
                    </a:cubicBezTo>
                    <a:lnTo>
                      <a:pt x="2" y="9"/>
                    </a:lnTo>
                    <a:close/>
                  </a:path>
                </a:pathLst>
              </a:custGeom>
              <a:solidFill>
                <a:srgbClr val="D3DBE4"/>
              </a:solidFill>
              <a:ln w="9525">
                <a:solidFill>
                  <a:srgbClr val="666699"/>
                </a:solidFill>
                <a:round/>
              </a:ln>
            </p:spPr>
            <p:txBody>
              <a:bodyPr/>
              <a:lstStyle/>
              <a:p>
                <a:pPr>
                  <a:buNone/>
                </a:pPr>
                <a:endParaRPr lang="zh-CN" altLang="en-US" sz="2400"/>
              </a:p>
            </p:txBody>
          </p:sp>
        </p:grpSp>
        <p:sp>
          <p:nvSpPr>
            <p:cNvPr id="104" name="TextBox 253"/>
            <p:cNvSpPr txBox="1">
              <a:spLocks noChangeArrowheads="1"/>
            </p:cNvSpPr>
            <p:nvPr/>
          </p:nvSpPr>
          <p:spPr bwMode="auto">
            <a:xfrm>
              <a:off x="1269282" y="2059287"/>
              <a:ext cx="818326" cy="16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None/>
              </a:pPr>
              <a:r>
                <a:rPr lang="en-US" altLang="zh-CN" sz="900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Internet</a:t>
              </a:r>
              <a:endParaRPr lang="en-US" altLang="zh-CN" sz="9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cxnSp>
        <p:nvCxnSpPr>
          <p:cNvPr id="107" name="直接连接符 106"/>
          <p:cNvCxnSpPr/>
          <p:nvPr/>
        </p:nvCxnSpPr>
        <p:spPr bwMode="auto">
          <a:xfrm flipH="1">
            <a:off x="2125345" y="8399780"/>
            <a:ext cx="175260" cy="31940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接连接符 107"/>
          <p:cNvCxnSpPr/>
          <p:nvPr/>
        </p:nvCxnSpPr>
        <p:spPr bwMode="auto">
          <a:xfrm>
            <a:off x="1753235" y="8361680"/>
            <a:ext cx="179705" cy="360045"/>
          </a:xfrm>
          <a:prstGeom prst="line">
            <a:avLst/>
          </a:prstGeom>
          <a:noFill/>
          <a:ln w="12700" cap="flat" cmpd="sng" algn="ctr">
            <a:solidFill>
              <a:srgbClr val="000000">
                <a:lumMod val="65000"/>
                <a:lumOff val="35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文本框 19"/>
          <p:cNvSpPr txBox="1"/>
          <p:nvPr/>
        </p:nvSpPr>
        <p:spPr>
          <a:xfrm flipH="1">
            <a:off x="4035425" y="8169910"/>
            <a:ext cx="8426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>
                <a:solidFill>
                  <a:srgbClr val="FF6900"/>
                </a:solidFill>
                <a:sym typeface="+mn-ea"/>
              </a:rPr>
              <a:t>HG325AX</a:t>
            </a:r>
            <a:endParaRPr lang="en-US" altLang="zh-CN" sz="1000">
              <a:solidFill>
                <a:srgbClr val="FF6900"/>
              </a:solidFill>
              <a:sym typeface="+mn-ea"/>
            </a:endParaRPr>
          </a:p>
        </p:txBody>
      </p:sp>
      <p:sp>
        <p:nvSpPr>
          <p:cNvPr id="21" name="object 28"/>
          <p:cNvSpPr/>
          <p:nvPr/>
        </p:nvSpPr>
        <p:spPr>
          <a:xfrm flipH="1">
            <a:off x="3380105" y="7675245"/>
            <a:ext cx="2841625" cy="2160270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文本框 41"/>
          <p:cNvSpPr txBox="1"/>
          <p:nvPr/>
        </p:nvSpPr>
        <p:spPr>
          <a:xfrm flipH="1">
            <a:off x="5243195" y="9010015"/>
            <a:ext cx="72580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WiFi Device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4003040" y="9605645"/>
            <a:ext cx="4705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IPTV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sp>
        <p:nvSpPr>
          <p:cNvPr id="55" name="文本框 54"/>
          <p:cNvSpPr txBox="1"/>
          <p:nvPr/>
        </p:nvSpPr>
        <p:spPr>
          <a:xfrm flipH="1">
            <a:off x="4575810" y="9577705"/>
            <a:ext cx="5270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>
                <a:solidFill>
                  <a:srgbClr val="808080"/>
                </a:solidFill>
                <a:sym typeface="+mn-ea"/>
              </a:rPr>
              <a:t>IPC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60" name="文本框 59"/>
          <p:cNvSpPr txBox="1"/>
          <p:nvPr/>
        </p:nvSpPr>
        <p:spPr>
          <a:xfrm flipH="1">
            <a:off x="4347210" y="9577070"/>
            <a:ext cx="3194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 flipH="1">
            <a:off x="4981575" y="9544685"/>
            <a:ext cx="577215" cy="2451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zh-CN" sz="1000">
                <a:solidFill>
                  <a:srgbClr val="808080"/>
                </a:solidFill>
                <a:sym typeface="+mn-ea"/>
              </a:rPr>
              <a:t>IP Phone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3600450" y="9453880"/>
            <a:ext cx="47053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>
                <a:solidFill>
                  <a:srgbClr val="808080"/>
                </a:solidFill>
                <a:sym typeface="+mn-ea"/>
              </a:rPr>
              <a:t>NAS</a:t>
            </a:r>
            <a:endParaRPr lang="en-US" altLang="zh-CN" sz="900">
              <a:solidFill>
                <a:srgbClr val="808080"/>
              </a:solidFill>
              <a:sym typeface="+mn-ea"/>
            </a:endParaRPr>
          </a:p>
        </p:txBody>
      </p:sp>
      <p:pic>
        <p:nvPicPr>
          <p:cNvPr id="6" name="图片 5" descr="C:\Users\Shawn\Desktop\产品接口渲染图\HG325AX.pngHG325AX"/>
          <p:cNvPicPr>
            <a:picLocks noChangeAspect="1"/>
          </p:cNvPicPr>
          <p:nvPr/>
        </p:nvPicPr>
        <p:blipFill>
          <a:blip r:embed="rId3"/>
          <a:srcRect t="18641" b="10346"/>
          <a:stretch>
            <a:fillRect/>
          </a:stretch>
        </p:blipFill>
        <p:spPr>
          <a:xfrm>
            <a:off x="2518410" y="1208405"/>
            <a:ext cx="2661920" cy="1891665"/>
          </a:xfrm>
          <a:prstGeom prst="rect">
            <a:avLst/>
          </a:prstGeom>
        </p:spPr>
      </p:pic>
      <p:pic>
        <p:nvPicPr>
          <p:cNvPr id="2" name="图片 1" descr="C:\Users\Shawn\Desktop\产品接口渲染图\HG325AX.pngHG325AX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rcRect/>
          <a:stretch>
            <a:fillRect/>
          </a:stretch>
        </p:blipFill>
        <p:spPr>
          <a:xfrm>
            <a:off x="3913505" y="8334375"/>
            <a:ext cx="1047115" cy="74422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7" name="图形 1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02860" y="9342755"/>
            <a:ext cx="215265" cy="215265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 bwMode="auto">
          <a:xfrm flipH="1" flipV="1">
            <a:off x="4726940" y="8942705"/>
            <a:ext cx="433705" cy="4089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接连接符 55"/>
          <p:cNvCxnSpPr/>
          <p:nvPr/>
        </p:nvCxnSpPr>
        <p:spPr bwMode="auto">
          <a:xfrm flipH="1" flipV="1">
            <a:off x="4665980" y="8946515"/>
            <a:ext cx="89535" cy="3962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接连接符 57"/>
          <p:cNvCxnSpPr/>
          <p:nvPr/>
        </p:nvCxnSpPr>
        <p:spPr bwMode="auto">
          <a:xfrm flipV="1">
            <a:off x="4500880" y="8946515"/>
            <a:ext cx="0" cy="399415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/>
          <p:nvPr/>
        </p:nvCxnSpPr>
        <p:spPr bwMode="auto">
          <a:xfrm flipV="1">
            <a:off x="4228465" y="8949055"/>
            <a:ext cx="225425" cy="35814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 flipV="1">
            <a:off x="3945890" y="8942705"/>
            <a:ext cx="446405" cy="274320"/>
          </a:xfrm>
          <a:prstGeom prst="line">
            <a:avLst/>
          </a:prstGeom>
          <a:noFill/>
          <a:ln w="12700" cap="flat" cmpd="sng" algn="ctr">
            <a:solidFill>
              <a:srgbClr val="FF6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" name="图形 3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070985" y="9307195"/>
            <a:ext cx="247650" cy="298450"/>
          </a:xfrm>
          <a:prstGeom prst="rect">
            <a:avLst/>
          </a:prstGeom>
        </p:spPr>
      </p:pic>
      <p:pic>
        <p:nvPicPr>
          <p:cNvPr id="13" name="图形 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363085" y="9370060"/>
            <a:ext cx="281940" cy="207645"/>
          </a:xfrm>
          <a:prstGeom prst="rect">
            <a:avLst/>
          </a:prstGeom>
        </p:spPr>
      </p:pic>
      <p:pic>
        <p:nvPicPr>
          <p:cNvPr id="15" name="图形 39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678045" y="9342755"/>
            <a:ext cx="340360" cy="262890"/>
          </a:xfrm>
          <a:prstGeom prst="rect">
            <a:avLst/>
          </a:prstGeom>
        </p:spPr>
      </p:pic>
      <p:pic>
        <p:nvPicPr>
          <p:cNvPr id="18" name="图形 16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33148" y="4518027"/>
            <a:ext cx="504000" cy="504000"/>
          </a:xfrm>
          <a:prstGeom prst="rect">
            <a:avLst/>
          </a:prstGeom>
        </p:spPr>
      </p:pic>
      <p:pic>
        <p:nvPicPr>
          <p:cNvPr id="19" name="图形 28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866578" y="4518027"/>
            <a:ext cx="503555" cy="504000"/>
          </a:xfrm>
          <a:prstGeom prst="rect">
            <a:avLst/>
          </a:prstGeom>
        </p:spPr>
      </p:pic>
      <p:pic>
        <p:nvPicPr>
          <p:cNvPr id="22" name="图形 10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255583" y="4518027"/>
            <a:ext cx="503555" cy="504000"/>
          </a:xfrm>
          <a:prstGeom prst="rect">
            <a:avLst/>
          </a:prstGeom>
        </p:spPr>
      </p:pic>
      <p:pic>
        <p:nvPicPr>
          <p:cNvPr id="26" name="图形 57"/>
          <p:cNvPicPr>
            <a:picLocks noChangeAspect="1"/>
          </p:cNvPicPr>
          <p:nvPr>
            <p:custDataLst>
              <p:tags r:id="rId26"/>
            </p:custDataLst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644588" y="4518027"/>
            <a:ext cx="503555" cy="504000"/>
          </a:xfrm>
          <a:prstGeom prst="rect">
            <a:avLst/>
          </a:prstGeom>
        </p:spPr>
      </p:pic>
      <p:pic>
        <p:nvPicPr>
          <p:cNvPr id="34" name="图形 19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485765" y="8609330"/>
            <a:ext cx="272415" cy="372745"/>
          </a:xfrm>
          <a:prstGeom prst="rect">
            <a:avLst/>
          </a:prstGeom>
        </p:spPr>
      </p:pic>
      <p:pic>
        <p:nvPicPr>
          <p:cNvPr id="41" name="图形 5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1716705" y="8721851"/>
            <a:ext cx="638175" cy="466725"/>
          </a:xfrm>
          <a:prstGeom prst="rect">
            <a:avLst/>
          </a:prstGeom>
        </p:spPr>
      </p:pic>
      <p:pic>
        <p:nvPicPr>
          <p:cNvPr id="47" name="图片 46" descr="服务器"/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3663950" y="9171940"/>
            <a:ext cx="281940" cy="281940"/>
          </a:xfrm>
          <a:prstGeom prst="rect">
            <a:avLst/>
          </a:prstGeom>
        </p:spPr>
      </p:pic>
      <p:pic>
        <p:nvPicPr>
          <p:cNvPr id="106" name="图片 105" descr="资源 22"/>
          <p:cNvPicPr>
            <a:picLocks noChangeAspect="1"/>
          </p:cNvPicPr>
          <p:nvPr>
            <p:custDataLst>
              <p:tags r:id="rId37"/>
            </p:custDataLst>
          </p:nvPr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 rot="10800000" flipH="1" flipV="1">
            <a:off x="5369560" y="8512175"/>
            <a:ext cx="106045" cy="1644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775" y="912685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1350"/>
                <a:gridCol w="1883410"/>
                <a:gridCol w="3044190"/>
              </a:tblGrid>
              <a:tr h="327025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ctr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0" indent="0" algn="ctr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HG325AX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4140" indent="-127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1XPON+4</a:t>
                      </a: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GE+1POTS+WiFi6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AC-DC power adaptor: DC</a:t>
                      </a: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12V / 1.5A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775" y="1450720"/>
          <a:ext cx="3495040" cy="2423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/>
                <a:gridCol w="2441575"/>
              </a:tblGrid>
              <a:tr h="19685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eaLnBrk="1" fontAlgn="auto" latinLnBrk="0" hangingPunct="1">
                        <a:lnSpc>
                          <a:spcPts val="1005"/>
                        </a:lnSpc>
                        <a:buNone/>
                        <a:tabLst>
                          <a:tab pos="120650" algn="l"/>
                        </a:tabLst>
                      </a:pP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</a:t>
                      </a: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50</a:t>
                      </a: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mm×14</a:t>
                      </a: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</a:t>
                      </a: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mm×3</a:t>
                      </a:r>
                      <a:r>
                        <a:rPr lang="en-US"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6</a:t>
                      </a: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mm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(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L×W×H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)</a:t>
                      </a:r>
                      <a:endParaRPr lang="en-US"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5244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0.3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Kg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temp:0 ~ +55°C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 humidity: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~ 90%  (non-condensed)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981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condition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841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temp: -30 ~ +60°C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humidity: 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~ 90%  (non-condensed)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901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6286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 12V,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1.5A, external AC-DC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 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adaptor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5971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≤1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8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W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604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1XPON+4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GE+1POTS+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USB3.0+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WiFi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6</a:t>
                      </a:r>
                      <a:endParaRPr lang="en-US"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921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PWR,PON ,LOS,WAN,WiFi,FXS,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ETH1~4,WPS,USB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775" y="1090930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1072222"/>
            <a:ext cx="1833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11715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9410" y="4472305"/>
          <a:ext cx="3498850" cy="2437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995"/>
                <a:gridCol w="2776855"/>
              </a:tblGrid>
              <a:tr h="150685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 </a:t>
                      </a: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</a:t>
                      </a: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1XPON port(EPON PX20+ and GPON Class B+)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SC single mode, SC/UPC connector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TX optical power: 0～+4dBm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RX sensitivity: -27dBm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Overload optical power: -3dBm(EPON) or  -8dBm(GPON)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Transmission distance: 20KM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3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Wavelength: TX 1310nm, RX1490nm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38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User interface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×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GE,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Auto-negotiation,RJ45 ports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lang="zh-CN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×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POTS RJ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11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Connector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Antenna</a:t>
                      </a:r>
                      <a:endParaRPr lang="en-US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4 </a:t>
                      </a:r>
                      <a:r>
                        <a:rPr lang="zh-CN" alt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×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5dBi  external antenna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USB</a:t>
                      </a:r>
                      <a:endParaRPr lang="en-US" altLang="zh-CN"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1968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1×USB 3.0 for Shared Storage/Printer</a:t>
                      </a:r>
                      <a:endParaRPr lang="en-US"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圆角矩形 12"/>
          <p:cNvSpPr/>
          <p:nvPr/>
        </p:nvSpPr>
        <p:spPr>
          <a:xfrm>
            <a:off x="358775" y="4131945"/>
            <a:ext cx="3499200" cy="26987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83565" y="4129747"/>
            <a:ext cx="173609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 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48945" y="422973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5110" y="1450975"/>
          <a:ext cx="3141980" cy="5493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1990"/>
                <a:gridCol w="2459990"/>
              </a:tblGrid>
              <a:tr h="59499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O&amp;M</a:t>
                      </a:r>
                      <a:endParaRPr 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WEB/TELNET/OAM/OMCI/TR069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private OAM/OMCI protocol and Unified network management of VSOL OLT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Internet connection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8419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Routing Mode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152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Multicast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841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IGMP v1/v2/v3, IGMP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MLD v1/v2 snooping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41351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8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VoIP</a:t>
                      </a:r>
                      <a:endParaRPr sz="900" b="0" spc="-8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SIP and IMS SIP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G.711a/G.711u/G.722/G.729 Codec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Echo cancellation,VAD/CNG,DTMF Relay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T.30/T.38 FAX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Caller Identification/Call Waiting/Call Forwarding/Call Transfer/Call Hold/3-way Conference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Line testing according to GR-909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48971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WIFI</a:t>
                      </a:r>
                      <a:endParaRPr 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55244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Wi-Fi 6: 802.11a/n/ac/ax 5GHz &amp; 802.11g/b/n/ax 2.4GHz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WiFi Encryption:WEP-64/WEP-128/ WPA/WPA2/WPA3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OFDMA, MU-MIMO, Dynamic QoS, 1024-QAM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Smart Connect for one Wi-Fi name - One SSID for 2.4GHz and 5GHz dual band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L2</a:t>
                      </a:r>
                      <a:endParaRPr 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2865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802.1D&amp;802.1ad bridge, 802.1p Cos,802.1Q 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VLAN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25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4769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IPv4/IPv6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DHCP Client/Server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PPPoE, NAT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DMZ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,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DDNS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2100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9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Firewall</a:t>
                      </a:r>
                      <a:endParaRPr lang="en-US" sz="9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6604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</a:pP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Anti-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DDOS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, F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iltering Based on ACL/MAC</a:t>
                      </a:r>
                      <a:r>
                        <a:rPr lang="en-US"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 </a:t>
                      </a:r>
                      <a:r>
                        <a:rPr sz="9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/URL</a:t>
                      </a:r>
                      <a:endParaRPr sz="9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9395" y="1109345"/>
            <a:ext cx="314280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9900" y="1084922"/>
            <a:ext cx="129095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Data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5280" y="11842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14.xml><?xml version="1.0" encoding="utf-8"?>
<p:tagLst xmlns:p="http://schemas.openxmlformats.org/presentationml/2006/main">
  <p:tag name="KSO_WM_UNIT_TABLE_BEAUTIFY" val="smartTable{102fb185-4a5f-4762-8c0c-4b1d2a292bcd}"/>
</p:tagLst>
</file>

<file path=ppt/tags/tag15.xml><?xml version="1.0" encoding="utf-8"?>
<p:tagLst xmlns:p="http://schemas.openxmlformats.org/presentationml/2006/main">
  <p:tag name="KSO_WM_UNIT_TABLE_BEAUTIFY" val="smartTable{b37b2a66-c640-480d-b396-0d6aa997f38f}"/>
  <p:tag name="TABLE_ENDDRAG_ORIGIN_RECT" val="275*198"/>
  <p:tag name="TABLE_ENDDRAG_RECT" val="28*352*275*198"/>
</p:tagLst>
</file>

<file path=ppt/tags/tag16.xml><?xml version="1.0" encoding="utf-8"?>
<p:tagLst xmlns:p="http://schemas.openxmlformats.org/presentationml/2006/main">
  <p:tag name="KSO_WM_UNIT_TABLE_BEAUTIFY" val="smartTable{b7861c3d-0c1f-41ee-95cc-fdf54233a5af}"/>
  <p:tag name="TABLE_ENDDRAG_ORIGIN_RECT" val="247*432"/>
  <p:tag name="TABLE_ENDDRAG_RECT" val="319*114*247*432"/>
</p:tagLst>
</file>

<file path=ppt/tags/tag17.xml><?xml version="1.0" encoding="utf-8"?>
<p:tagLst xmlns:p="http://schemas.openxmlformats.org/presentationml/2006/main">
  <p:tag name="COMMONDATA" val="eyJoZGlkIjoiZWZlMWRkOGRkMWFmODcwOTk3NWEyNGY4YzE2OTBhYmUifQ=="/>
  <p:tag name="KSO_WPP_MARK_KEY" val="5f2ac1c6-25f6-4d11-811a-dd44ece6ca2a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2772</Words>
  <Application>WPS 演示</Application>
  <PresentationFormat>自定义</PresentationFormat>
  <Paragraphs>167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</vt:lpstr>
      <vt:lpstr>Gill Sans MT</vt:lpstr>
      <vt:lpstr>Calibri</vt:lpstr>
      <vt:lpstr>微软雅黑</vt:lpstr>
      <vt:lpstr>Arial Unicode MS</vt:lpstr>
      <vt:lpstr>Office Theme</vt:lpstr>
      <vt:lpstr>HG325AX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HG3221D-4G1S2NAC / HG3221D-4G2S2NAC</dc:title>
  <dc:creator/>
  <cp:lastModifiedBy>肖汉斯的爸爸</cp:lastModifiedBy>
  <cp:revision>35</cp:revision>
  <dcterms:created xsi:type="dcterms:W3CDTF">2022-01-19T02:04:00Z</dcterms:created>
  <dcterms:modified xsi:type="dcterms:W3CDTF">2023-04-12T05:26:27Z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1900-01-06T08:00:00Z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1900-01-06T08:00:00Z</vt:filetime>
  </property>
  <property fmtid="{D5CDD505-2E9C-101B-9397-08002B2CF9AE}" pid="5" name="ICV">
    <vt:lpwstr>27FA6C6745034E79887BECDA2BBAC2CD_13</vt:lpwstr>
  </property>
  <property fmtid="{D5CDD505-2E9C-101B-9397-08002B2CF9AE}" pid="6" name="KSOProductBuildVer">
    <vt:lpwstr>2052-11.1.0.14036</vt:lpwstr>
  </property>
</Properties>
</file>