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1.svg" ContentType="image/svg+xml"/>
  <Override PartName="/ppt/media/image13.svg" ContentType="image/svg+xml"/>
  <Override PartName="/ppt/media/image15.svg" ContentType="image/svg+xml"/>
  <Override PartName="/ppt/media/image17.svg" ContentType="image/svg+xml"/>
  <Override PartName="/ppt/media/image19.svg" ContentType="image/svg+xml"/>
  <Override PartName="/ppt/media/image2.svg" ContentType="image/svg+xml"/>
  <Override PartName="/ppt/media/image21.svg" ContentType="image/svg+xml"/>
  <Override PartName="/ppt/media/image23.svg" ContentType="image/svg+xml"/>
  <Override PartName="/ppt/media/image25.svg" ContentType="image/svg+xml"/>
  <Override PartName="/ppt/media/image27.svg" ContentType="image/svg+xml"/>
  <Override PartName="/ppt/media/image29.svg" ContentType="image/svg+xml"/>
  <Override PartName="/ppt/media/image7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62" r:id="rId3"/>
    <p:sldId id="263" r:id="rId5"/>
  </p:sldIdLst>
  <p:sldSz cx="7556500" cy="10693400"/>
  <p:notesSz cx="7556500" cy="10693400"/>
  <p:custDataLst>
    <p:tags r:id="rId10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 userDrawn="1">
          <p15:clr>
            <a:srgbClr val="A4A3A4"/>
          </p15:clr>
        </p15:guide>
        <p15:guide id="2" pos="24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B6DCF9"/>
    <a:srgbClr val="B3D7FC"/>
    <a:srgbClr val="FC6330"/>
    <a:srgbClr val="F64B2A"/>
    <a:srgbClr val="F2F2F2"/>
    <a:srgbClr val="FF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0" autoAdjust="0"/>
    <p:restoredTop sz="94660"/>
  </p:normalViewPr>
  <p:slideViewPr>
    <p:cSldViewPr showGuides="1">
      <p:cViewPr>
        <p:scale>
          <a:sx n="125" d="100"/>
          <a:sy n="125" d="100"/>
        </p:scale>
        <p:origin x="792" y="-3876"/>
      </p:cViewPr>
      <p:guideLst>
        <p:guide orient="horz" pos="2659"/>
        <p:guide pos="24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4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70230" y="1336675"/>
            <a:ext cx="6416040" cy="360902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146199"/>
            <a:ext cx="6045200" cy="4210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5619115"/>
            <a:ext cx="7560310" cy="5068570"/>
          </a:xfrm>
          <a:custGeom>
            <a:avLst/>
            <a:gdLst/>
            <a:ahLst/>
            <a:cxnLst/>
            <a:rect l="l" t="t" r="r" b="b"/>
            <a:pathLst>
              <a:path w="7560309" h="5112384">
                <a:moveTo>
                  <a:pt x="0" y="5112004"/>
                </a:moveTo>
                <a:lnTo>
                  <a:pt x="7560005" y="5112004"/>
                </a:lnTo>
                <a:lnTo>
                  <a:pt x="7560005" y="0"/>
                </a:lnTo>
                <a:lnTo>
                  <a:pt x="0" y="0"/>
                </a:lnTo>
                <a:lnTo>
                  <a:pt x="0" y="5112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 userDrawn="1"/>
        </p:nvSpPr>
        <p:spPr>
          <a:xfrm>
            <a:off x="3635999" y="10607042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 userDrawn="1"/>
        </p:nvSpPr>
        <p:spPr>
          <a:xfrm>
            <a:off x="0" y="0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2"/>
          <p:cNvSpPr/>
          <p:nvPr userDrawn="1"/>
        </p:nvSpPr>
        <p:spPr>
          <a:xfrm>
            <a:off x="0" y="10605135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11"/>
          <p:cNvSpPr/>
          <p:nvPr userDrawn="1"/>
        </p:nvSpPr>
        <p:spPr>
          <a:xfrm flipH="1">
            <a:off x="-31761" y="-6348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810" y="8620125"/>
            <a:ext cx="7560310" cy="2073275"/>
          </a:xfrm>
          <a:custGeom>
            <a:avLst/>
            <a:gdLst/>
            <a:ahLst/>
            <a:cxnLst/>
            <a:rect l="l" t="t" r="r" b="b"/>
            <a:pathLst>
              <a:path w="7560309" h="2371090">
                <a:moveTo>
                  <a:pt x="0" y="2370963"/>
                </a:moveTo>
                <a:lnTo>
                  <a:pt x="7559992" y="2370963"/>
                </a:lnTo>
                <a:lnTo>
                  <a:pt x="7559992" y="0"/>
                </a:lnTo>
                <a:lnTo>
                  <a:pt x="0" y="0"/>
                </a:lnTo>
                <a:lnTo>
                  <a:pt x="0" y="23709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3.xml"/><Relationship Id="rId8" Type="http://schemas.openxmlformats.org/officeDocument/2006/relationships/image" Target="../media/image5.png"/><Relationship Id="rId73" Type="http://schemas.openxmlformats.org/officeDocument/2006/relationships/notesSlide" Target="../notesSlides/notesSlide1.xml"/><Relationship Id="rId72" Type="http://schemas.openxmlformats.org/officeDocument/2006/relationships/slideLayout" Target="../slideLayouts/slideLayout3.xml"/><Relationship Id="rId71" Type="http://schemas.openxmlformats.org/officeDocument/2006/relationships/image" Target="../media/image29.svg"/><Relationship Id="rId70" Type="http://schemas.openxmlformats.org/officeDocument/2006/relationships/image" Target="../media/image28.png"/><Relationship Id="rId7" Type="http://schemas.openxmlformats.org/officeDocument/2006/relationships/tags" Target="../tags/tag2.xml"/><Relationship Id="rId69" Type="http://schemas.openxmlformats.org/officeDocument/2006/relationships/tags" Target="../tags/tag41.xml"/><Relationship Id="rId68" Type="http://schemas.openxmlformats.org/officeDocument/2006/relationships/image" Target="../media/image27.svg"/><Relationship Id="rId67" Type="http://schemas.openxmlformats.org/officeDocument/2006/relationships/image" Target="../media/image26.png"/><Relationship Id="rId66" Type="http://schemas.openxmlformats.org/officeDocument/2006/relationships/tags" Target="../tags/tag40.xml"/><Relationship Id="rId65" Type="http://schemas.openxmlformats.org/officeDocument/2006/relationships/tags" Target="../tags/tag39.xml"/><Relationship Id="rId64" Type="http://schemas.openxmlformats.org/officeDocument/2006/relationships/image" Target="../media/image25.svg"/><Relationship Id="rId63" Type="http://schemas.openxmlformats.org/officeDocument/2006/relationships/image" Target="../media/image24.png"/><Relationship Id="rId62" Type="http://schemas.openxmlformats.org/officeDocument/2006/relationships/tags" Target="../tags/tag38.xml"/><Relationship Id="rId61" Type="http://schemas.openxmlformats.org/officeDocument/2006/relationships/image" Target="../media/image23.svg"/><Relationship Id="rId60" Type="http://schemas.openxmlformats.org/officeDocument/2006/relationships/image" Target="../media/image22.png"/><Relationship Id="rId6" Type="http://schemas.openxmlformats.org/officeDocument/2006/relationships/image" Target="../media/image4.png"/><Relationship Id="rId59" Type="http://schemas.openxmlformats.org/officeDocument/2006/relationships/tags" Target="../tags/tag37.xml"/><Relationship Id="rId58" Type="http://schemas.openxmlformats.org/officeDocument/2006/relationships/image" Target="../media/image21.svg"/><Relationship Id="rId57" Type="http://schemas.openxmlformats.org/officeDocument/2006/relationships/image" Target="../media/image20.png"/><Relationship Id="rId56" Type="http://schemas.openxmlformats.org/officeDocument/2006/relationships/tags" Target="../tags/tag36.xml"/><Relationship Id="rId55" Type="http://schemas.openxmlformats.org/officeDocument/2006/relationships/image" Target="../media/image19.svg"/><Relationship Id="rId54" Type="http://schemas.openxmlformats.org/officeDocument/2006/relationships/image" Target="../media/image18.png"/><Relationship Id="rId53" Type="http://schemas.openxmlformats.org/officeDocument/2006/relationships/tags" Target="../tags/tag35.xml"/><Relationship Id="rId52" Type="http://schemas.openxmlformats.org/officeDocument/2006/relationships/image" Target="../media/image17.svg"/><Relationship Id="rId51" Type="http://schemas.openxmlformats.org/officeDocument/2006/relationships/image" Target="../media/image16.png"/><Relationship Id="rId50" Type="http://schemas.openxmlformats.org/officeDocument/2006/relationships/tags" Target="../tags/tag34.xml"/><Relationship Id="rId5" Type="http://schemas.openxmlformats.org/officeDocument/2006/relationships/tags" Target="../tags/tag1.xml"/><Relationship Id="rId49" Type="http://schemas.openxmlformats.org/officeDocument/2006/relationships/image" Target="../media/image15.svg"/><Relationship Id="rId48" Type="http://schemas.openxmlformats.org/officeDocument/2006/relationships/image" Target="../media/image14.png"/><Relationship Id="rId47" Type="http://schemas.openxmlformats.org/officeDocument/2006/relationships/tags" Target="../tags/tag33.xml"/><Relationship Id="rId46" Type="http://schemas.openxmlformats.org/officeDocument/2006/relationships/image" Target="../media/image13.svg"/><Relationship Id="rId45" Type="http://schemas.openxmlformats.org/officeDocument/2006/relationships/image" Target="../media/image12.png"/><Relationship Id="rId44" Type="http://schemas.openxmlformats.org/officeDocument/2006/relationships/tags" Target="../tags/tag32.xml"/><Relationship Id="rId43" Type="http://schemas.openxmlformats.org/officeDocument/2006/relationships/image" Target="../media/image11.svg"/><Relationship Id="rId42" Type="http://schemas.openxmlformats.org/officeDocument/2006/relationships/image" Target="../media/image10.png"/><Relationship Id="rId41" Type="http://schemas.openxmlformats.org/officeDocument/2006/relationships/tags" Target="../tags/tag31.xml"/><Relationship Id="rId40" Type="http://schemas.openxmlformats.org/officeDocument/2006/relationships/image" Target="../media/image9.svg"/><Relationship Id="rId4" Type="http://schemas.openxmlformats.org/officeDocument/2006/relationships/hyperlink" Target="http://www.genexis.eu/" TargetMode="External"/><Relationship Id="rId39" Type="http://schemas.openxmlformats.org/officeDocument/2006/relationships/image" Target="../media/image8.png"/><Relationship Id="rId38" Type="http://schemas.openxmlformats.org/officeDocument/2006/relationships/tags" Target="../tags/tag30.xml"/><Relationship Id="rId37" Type="http://schemas.openxmlformats.org/officeDocument/2006/relationships/tags" Target="../tags/tag29.xml"/><Relationship Id="rId36" Type="http://schemas.openxmlformats.org/officeDocument/2006/relationships/tags" Target="../tags/tag28.xml"/><Relationship Id="rId35" Type="http://schemas.openxmlformats.org/officeDocument/2006/relationships/tags" Target="../tags/tag27.xml"/><Relationship Id="rId34" Type="http://schemas.openxmlformats.org/officeDocument/2006/relationships/tags" Target="../tags/tag26.xml"/><Relationship Id="rId33" Type="http://schemas.openxmlformats.org/officeDocument/2006/relationships/tags" Target="../tags/tag25.xml"/><Relationship Id="rId32" Type="http://schemas.openxmlformats.org/officeDocument/2006/relationships/tags" Target="../tags/tag24.xml"/><Relationship Id="rId31" Type="http://schemas.openxmlformats.org/officeDocument/2006/relationships/image" Target="../media/image7.svg"/><Relationship Id="rId30" Type="http://schemas.openxmlformats.org/officeDocument/2006/relationships/image" Target="../media/image6.png"/><Relationship Id="rId3" Type="http://schemas.openxmlformats.org/officeDocument/2006/relationships/image" Target="../media/image3.png"/><Relationship Id="rId29" Type="http://schemas.openxmlformats.org/officeDocument/2006/relationships/tags" Target="../tags/tag23.xml"/><Relationship Id="rId28" Type="http://schemas.openxmlformats.org/officeDocument/2006/relationships/tags" Target="../tags/tag22.xml"/><Relationship Id="rId27" Type="http://schemas.openxmlformats.org/officeDocument/2006/relationships/tags" Target="../tags/tag21.xml"/><Relationship Id="rId26" Type="http://schemas.openxmlformats.org/officeDocument/2006/relationships/tags" Target="../tags/tag20.xml"/><Relationship Id="rId25" Type="http://schemas.openxmlformats.org/officeDocument/2006/relationships/tags" Target="../tags/tag19.xml"/><Relationship Id="rId24" Type="http://schemas.openxmlformats.org/officeDocument/2006/relationships/tags" Target="../tags/tag18.xml"/><Relationship Id="rId23" Type="http://schemas.openxmlformats.org/officeDocument/2006/relationships/tags" Target="../tags/tag17.xml"/><Relationship Id="rId22" Type="http://schemas.openxmlformats.org/officeDocument/2006/relationships/tags" Target="../tags/tag16.xml"/><Relationship Id="rId21" Type="http://schemas.openxmlformats.org/officeDocument/2006/relationships/tags" Target="../tags/tag15.xml"/><Relationship Id="rId20" Type="http://schemas.openxmlformats.org/officeDocument/2006/relationships/tags" Target="../tags/tag14.xml"/><Relationship Id="rId2" Type="http://schemas.openxmlformats.org/officeDocument/2006/relationships/image" Target="../media/image2.svg"/><Relationship Id="rId19" Type="http://schemas.openxmlformats.org/officeDocument/2006/relationships/tags" Target="../tags/tag13.xml"/><Relationship Id="rId18" Type="http://schemas.openxmlformats.org/officeDocument/2006/relationships/tags" Target="../tags/tag12.xml"/><Relationship Id="rId17" Type="http://schemas.openxmlformats.org/officeDocument/2006/relationships/tags" Target="../tags/tag11.xml"/><Relationship Id="rId16" Type="http://schemas.openxmlformats.org/officeDocument/2006/relationships/tags" Target="../tags/tag10.xml"/><Relationship Id="rId15" Type="http://schemas.openxmlformats.org/officeDocument/2006/relationships/tags" Target="../tags/tag9.xml"/><Relationship Id="rId14" Type="http://schemas.openxmlformats.org/officeDocument/2006/relationships/tags" Target="../tags/tag8.xml"/><Relationship Id="rId13" Type="http://schemas.openxmlformats.org/officeDocument/2006/relationships/tags" Target="../tags/tag7.xml"/><Relationship Id="rId12" Type="http://schemas.openxmlformats.org/officeDocument/2006/relationships/tags" Target="../tags/tag6.xml"/><Relationship Id="rId11" Type="http://schemas.openxmlformats.org/officeDocument/2006/relationships/tags" Target="../tags/tag5.xml"/><Relationship Id="rId10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64820" y="3501390"/>
            <a:ext cx="5325745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solidFill>
                  <a:srgbClr val="FF6900"/>
                </a:solidFill>
                <a:uFillTx/>
                <a:latin typeface="Arial" panose="020B0604020202020204" pitchFamily="34" charset="0"/>
              </a:rPr>
              <a:t>HG3110AX</a:t>
            </a:r>
            <a:endParaRPr lang="en-US" sz="2000" dirty="0">
              <a:solidFill>
                <a:srgbClr val="FF6900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044" y="3821196"/>
            <a:ext cx="5708916" cy="35369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50000"/>
              </a:lnSpc>
              <a:spcBef>
                <a:spcPts val="1000"/>
              </a:spcBef>
            </a:pP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XGS-PON+1*2.5GE+3*</a:t>
            </a:r>
            <a:r>
              <a:rPr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GE+1</a:t>
            </a: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*</a:t>
            </a:r>
            <a:r>
              <a:rPr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POTS+</a:t>
            </a: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1*USB3.0+</a:t>
            </a:r>
            <a:r>
              <a:rPr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W</a:t>
            </a:r>
            <a:r>
              <a:rPr lang="en-US"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i</a:t>
            </a:r>
            <a:r>
              <a:rPr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F</a:t>
            </a: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i 6 </a:t>
            </a:r>
            <a:r>
              <a:rPr lang="en-US" sz="10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HGU </a:t>
            </a:r>
            <a:r>
              <a:rPr lang="en-US" sz="10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ONT</a:t>
            </a:r>
            <a:endParaRPr lang="en-US" sz="1000" dirty="0" smtClean="0">
              <a:solidFill>
                <a:srgbClr val="414042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12700">
              <a:lnSpc>
                <a:spcPct val="50000"/>
              </a:lnSpc>
              <a:spcBef>
                <a:spcPts val="1000"/>
              </a:spcBef>
            </a:pP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(PON is 10G EPON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or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XG-PON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or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/>
              </a:rPr>
              <a:t>XGS-PON)</a:t>
            </a:r>
            <a:endParaRPr lang="en-US" sz="1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pic>
        <p:nvPicPr>
          <p:cNvPr id="3" name="图片 2" descr="CE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478270" y="3636645"/>
            <a:ext cx="648335" cy="458470"/>
          </a:xfrm>
          <a:prstGeom prst="rect">
            <a:avLst/>
          </a:prstGeom>
        </p:spPr>
      </p:pic>
      <p:sp>
        <p:nvSpPr>
          <p:cNvPr id="7" name="object 3"/>
          <p:cNvSpPr txBox="1"/>
          <p:nvPr/>
        </p:nvSpPr>
        <p:spPr>
          <a:xfrm>
            <a:off x="448310" y="5529727"/>
            <a:ext cx="6803390" cy="234038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spc="-2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Introduction</a:t>
            </a:r>
            <a:r>
              <a:rPr sz="1000" b="1" spc="-25" dirty="0" smtClean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1000" dirty="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</p:txBody>
      </p:sp>
      <p:sp>
        <p:nvSpPr>
          <p:cNvPr id="11" name="object 5"/>
          <p:cNvSpPr txBox="1"/>
          <p:nvPr/>
        </p:nvSpPr>
        <p:spPr>
          <a:xfrm>
            <a:off x="448310" y="4221480"/>
            <a:ext cx="866775" cy="39116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000" b="1" spc="-7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Key </a:t>
            </a:r>
            <a:r>
              <a:rPr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Features:</a:t>
            </a:r>
            <a:r>
              <a:rPr lang="en-US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20320" indent="0">
              <a:lnSpc>
                <a:spcPct val="70000"/>
              </a:lnSpc>
              <a:spcBef>
                <a:spcPts val="485"/>
              </a:spcBef>
              <a:buNone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</p:txBody>
      </p:sp>
      <p:pic>
        <p:nvPicPr>
          <p:cNvPr id="29" name="图片 28" descr="C:/Users/Administrator/AppData/Local/Temp/picturecompress_20211220140354/output_3.pngoutput_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310" y="351790"/>
            <a:ext cx="964675" cy="576000"/>
          </a:xfrm>
          <a:prstGeom prst="rect">
            <a:avLst/>
          </a:prstGeom>
        </p:spPr>
      </p:pic>
      <p:sp>
        <p:nvSpPr>
          <p:cNvPr id="4" name="object 8"/>
          <p:cNvSpPr txBox="1"/>
          <p:nvPr/>
        </p:nvSpPr>
        <p:spPr>
          <a:xfrm>
            <a:off x="448310" y="10431780"/>
            <a:ext cx="2310765" cy="212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VSOL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 product datasheet | Updated: </a:t>
            </a: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20 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-1</a:t>
            </a: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2 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2021 | Rev.</a:t>
            </a:r>
            <a:r>
              <a:rPr lang="en-US"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1.3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</a:rPr>
              <a:t>| </a:t>
            </a:r>
            <a:r>
              <a:rPr sz="65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  <a:hlinkClick r:id="rId4"/>
              </a:rPr>
              <a:t>www.vsolcn.com</a:t>
            </a:r>
            <a:endParaRPr sz="650" dirty="0">
              <a:solidFill>
                <a:srgbClr val="808285"/>
              </a:solidFill>
              <a:uFillTx/>
              <a:latin typeface="Arial" panose="020B0604020202020204" pitchFamily="34" charset="0"/>
              <a:cs typeface="Arial" panose="020B0604020202020204"/>
              <a:hlinkClick r:id="rId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158365" y="5031740"/>
            <a:ext cx="15462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Next-Gen Gigabit WiFi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2.4GHz &amp; 5GHz Dual Band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Speed up to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Gbps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913346" y="5166965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IPv4/IPv6 Dual Stack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38480" y="5022215"/>
            <a:ext cx="145859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10G PON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Realtek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Chipset</a:t>
            </a:r>
            <a:endParaRPr lang="en-US" sz="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535612" y="5058856"/>
            <a:ext cx="12668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USB3.0 Interface</a:t>
            </a:r>
            <a:endParaRPr lang="en-US" altLang="zh-CN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800" dirty="0">
                <a:latin typeface="Arial" panose="020B0604020202020204" pitchFamily="34" charset="0"/>
                <a:cs typeface="Arial" panose="020B0604020202020204" pitchFamily="34" charset="0"/>
              </a:rPr>
              <a:t>For Shared Storage/Printer</a:t>
            </a:r>
            <a:endParaRPr lang="zh-CN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10"/>
          <p:cNvSpPr txBox="1"/>
          <p:nvPr/>
        </p:nvSpPr>
        <p:spPr>
          <a:xfrm>
            <a:off x="450215" y="5886450"/>
            <a:ext cx="6736715" cy="1084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marR="5080" algn="just">
              <a:spcBef>
                <a:spcPts val="300"/>
              </a:spcBef>
            </a:pPr>
            <a:r>
              <a:rPr lang="en-US" altLang="zh-CN" sz="850" dirty="0" smtClean="0">
                <a:solidFill>
                  <a:srgbClr val="313130"/>
                </a:solidFill>
                <a:latin typeface="Arial" panose="020B0604020202020204" pitchFamily="34" charset="0"/>
              </a:rPr>
              <a:t>Leveraged the latest WiFi 6(AX1800) technology and e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quipped with IEEE 802.3av(10G-EPON)/ITU-T G.987(XG-PON)/ITU-T G.9807.1 (XGS-PON) PON interface and IEEE802.11ax(WiFi 6) interface, V-SOL 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XGS-PON HGU 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HG3110AX supports the full Triple Play of services  enabling Data, Voice and Video services through Ethernet, Wi-Fi, FXS and USB standard interfaces, help Internet Service Providers to deliver internet service more than 2.5Gbps which is limited by GPON. </a:t>
            </a:r>
            <a:endParaRPr lang="en-US" altLang="zh-CN" sz="850" dirty="0">
              <a:solidFill>
                <a:srgbClr val="313130"/>
              </a:solidFill>
              <a:latin typeface="Arial" panose="020B0604020202020204" pitchFamily="34" charset="0"/>
            </a:endParaRPr>
          </a:p>
          <a:p>
            <a:pPr marL="18415" marR="5080" algn="just">
              <a:spcBef>
                <a:spcPts val="300"/>
              </a:spcBef>
            </a:pP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HG3110AX built-in Ethernet LAN ports, one 2.5GE BASE-T port and 3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x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1GE BASE-T ports support ultrafast device connection, and includes powerful and enhanced WLAN interface based on MU-MIMO OFDMA 2x2 2.4GHz MIMO and 5Ghz 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2x2 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 MIMO Wi-Fi antennas supporting 802.11a/b/g/n/ac/ax  standards over 2.4GHz and 5GHz wireless frequency bands for Internet application such as video, email, web surfing, files upload/download and online gaming</a:t>
            </a:r>
            <a:r>
              <a:rPr lang="zh-CN" altLang="en-US" sz="850" dirty="0">
                <a:solidFill>
                  <a:srgbClr val="31313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</a:rPr>
              <a:t>and it provides VoIP service through POTS port.</a:t>
            </a:r>
            <a:endParaRPr lang="zh-CN" altLang="en-US" sz="850" dirty="0">
              <a:solidFill>
                <a:srgbClr val="313130"/>
              </a:solidFill>
              <a:latin typeface="Arial" panose="020B0604020202020204" pitchFamily="34" charset="0"/>
            </a:endParaRPr>
          </a:p>
        </p:txBody>
      </p:sp>
      <p:sp>
        <p:nvSpPr>
          <p:cNvPr id="22" name="object 8"/>
          <p:cNvSpPr txBox="1"/>
          <p:nvPr/>
        </p:nvSpPr>
        <p:spPr>
          <a:xfrm>
            <a:off x="448310" y="7192266"/>
            <a:ext cx="1520825" cy="23177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en-US" sz="1000" b="1" spc="-5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Appli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cation</a:t>
            </a:r>
            <a:r>
              <a:rPr lang="en-US"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Chart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850" dirty="0">
              <a:latin typeface="Arial" panose="020B0604020202020204" pitchFamily="34" charset="0"/>
              <a:cs typeface="Calibri" panose="020F0502020204030204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483360" y="9217025"/>
            <a:ext cx="1112520" cy="553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10G EPON OLT or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XGPON OLT or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XGSPON OLT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16940" y="1161415"/>
            <a:ext cx="2787650" cy="2159000"/>
          </a:xfrm>
          <a:prstGeom prst="rect">
            <a:avLst/>
          </a:prstGeom>
        </p:spPr>
      </p:pic>
      <p:pic>
        <p:nvPicPr>
          <p:cNvPr id="15" name="图片 14" descr="C:\Users\Shawn\Desktop\产品接口渲染图\HG3110AX.pngHG3110AX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3987800" y="1383030"/>
            <a:ext cx="2487930" cy="165671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9"/>
            </p:custDataLst>
          </p:nvPr>
        </p:nvSpPr>
        <p:spPr>
          <a:xfrm>
            <a:off x="3063875" y="8738870"/>
            <a:ext cx="635000" cy="24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90" i="1" dirty="0">
                <a:solidFill>
                  <a:srgbClr val="FF0000"/>
                </a:solidFill>
              </a:rPr>
              <a:t>SC/UPC</a:t>
            </a:r>
            <a:endParaRPr lang="en-US" altLang="zh-CN" sz="990" i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>
            <p:custDataLst>
              <p:tags r:id="rId10"/>
            </p:custDataLst>
          </p:nvPr>
        </p:nvSpPr>
        <p:spPr>
          <a:xfrm>
            <a:off x="2326005" y="8721725"/>
            <a:ext cx="7378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OLT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3" name="组合 251"/>
          <p:cNvGrpSpPr/>
          <p:nvPr/>
        </p:nvGrpSpPr>
        <p:grpSpPr bwMode="auto">
          <a:xfrm rot="0">
            <a:off x="1171575" y="7903210"/>
            <a:ext cx="819150" cy="590550"/>
            <a:chOff x="1240776" y="1956725"/>
            <a:chExt cx="896599" cy="422048"/>
          </a:xfrm>
        </p:grpSpPr>
        <p:grpSp>
          <p:nvGrpSpPr>
            <p:cNvPr id="94" name="Group 203"/>
            <p:cNvGrpSpPr/>
            <p:nvPr/>
          </p:nvGrpSpPr>
          <p:grpSpPr bwMode="auto">
            <a:xfrm>
              <a:off x="1240776" y="1956725"/>
              <a:ext cx="896599" cy="422048"/>
              <a:chOff x="1196" y="371"/>
              <a:chExt cx="783" cy="592"/>
            </a:xfrm>
          </p:grpSpPr>
          <p:sp>
            <p:nvSpPr>
              <p:cNvPr id="95" name="Freeform 204"/>
              <p:cNvSpPr>
                <a:spLocks noEditPoint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196" y="371"/>
                <a:ext cx="704" cy="489"/>
              </a:xfrm>
              <a:custGeom>
                <a:avLst/>
                <a:gdLst>
                  <a:gd name="T0" fmla="*/ 895 w 390"/>
                  <a:gd name="T1" fmla="*/ 153 h 317"/>
                  <a:gd name="T2" fmla="*/ 525 w 390"/>
                  <a:gd name="T3" fmla="*/ 93 h 317"/>
                  <a:gd name="T4" fmla="*/ 280 w 390"/>
                  <a:gd name="T5" fmla="*/ 253 h 317"/>
                  <a:gd name="T6" fmla="*/ 361 w 390"/>
                  <a:gd name="T7" fmla="*/ 508 h 317"/>
                  <a:gd name="T8" fmla="*/ 713 w 390"/>
                  <a:gd name="T9" fmla="*/ 575 h 317"/>
                  <a:gd name="T10" fmla="*/ 1000 w 390"/>
                  <a:gd name="T11" fmla="*/ 398 h 317"/>
                  <a:gd name="T12" fmla="*/ 895 w 390"/>
                  <a:gd name="T13" fmla="*/ 153 h 317"/>
                  <a:gd name="T14" fmla="*/ 939 w 390"/>
                  <a:gd name="T15" fmla="*/ 376 h 317"/>
                  <a:gd name="T16" fmla="*/ 681 w 390"/>
                  <a:gd name="T17" fmla="*/ 540 h 317"/>
                  <a:gd name="T18" fmla="*/ 361 w 390"/>
                  <a:gd name="T19" fmla="*/ 477 h 317"/>
                  <a:gd name="T20" fmla="*/ 292 w 390"/>
                  <a:gd name="T21" fmla="*/ 247 h 317"/>
                  <a:gd name="T22" fmla="*/ 511 w 390"/>
                  <a:gd name="T23" fmla="*/ 105 h 317"/>
                  <a:gd name="T24" fmla="*/ 850 w 390"/>
                  <a:gd name="T25" fmla="*/ 159 h 317"/>
                  <a:gd name="T26" fmla="*/ 939 w 390"/>
                  <a:gd name="T27" fmla="*/ 376 h 3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90" h="317">
                    <a:moveTo>
                      <a:pt x="275" y="64"/>
                    </a:moveTo>
                    <a:cubicBezTo>
                      <a:pt x="252" y="0"/>
                      <a:pt x="213" y="12"/>
                      <a:pt x="161" y="39"/>
                    </a:cubicBezTo>
                    <a:cubicBezTo>
                      <a:pt x="65" y="33"/>
                      <a:pt x="86" y="106"/>
                      <a:pt x="86" y="106"/>
                    </a:cubicBezTo>
                    <a:cubicBezTo>
                      <a:pt x="0" y="190"/>
                      <a:pt x="111" y="213"/>
                      <a:pt x="111" y="213"/>
                    </a:cubicBezTo>
                    <a:cubicBezTo>
                      <a:pt x="140" y="317"/>
                      <a:pt x="219" y="242"/>
                      <a:pt x="219" y="242"/>
                    </a:cubicBezTo>
                    <a:cubicBezTo>
                      <a:pt x="325" y="275"/>
                      <a:pt x="307" y="167"/>
                      <a:pt x="307" y="167"/>
                    </a:cubicBezTo>
                    <a:cubicBezTo>
                      <a:pt x="390" y="98"/>
                      <a:pt x="275" y="64"/>
                      <a:pt x="275" y="64"/>
                    </a:cubicBezTo>
                    <a:close/>
                    <a:moveTo>
                      <a:pt x="288" y="158"/>
                    </a:moveTo>
                    <a:cubicBezTo>
                      <a:pt x="288" y="158"/>
                      <a:pt x="307" y="257"/>
                      <a:pt x="209" y="227"/>
                    </a:cubicBezTo>
                    <a:cubicBezTo>
                      <a:pt x="209" y="227"/>
                      <a:pt x="136" y="294"/>
                      <a:pt x="111" y="200"/>
                    </a:cubicBezTo>
                    <a:cubicBezTo>
                      <a:pt x="111" y="200"/>
                      <a:pt x="11" y="179"/>
                      <a:pt x="90" y="104"/>
                    </a:cubicBezTo>
                    <a:cubicBezTo>
                      <a:pt x="90" y="104"/>
                      <a:pt x="69" y="39"/>
                      <a:pt x="157" y="44"/>
                    </a:cubicBezTo>
                    <a:cubicBezTo>
                      <a:pt x="202" y="18"/>
                      <a:pt x="238" y="8"/>
                      <a:pt x="261" y="67"/>
                    </a:cubicBezTo>
                    <a:cubicBezTo>
                      <a:pt x="261" y="67"/>
                      <a:pt x="363" y="96"/>
                      <a:pt x="288" y="158"/>
                    </a:cubicBezTo>
                    <a:close/>
                  </a:path>
                </a:pathLst>
              </a:custGeom>
              <a:solidFill>
                <a:srgbClr val="5D7695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96" name="Freeform 205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1212" y="387"/>
                <a:ext cx="767" cy="576"/>
              </a:xfrm>
              <a:custGeom>
                <a:avLst/>
                <a:gdLst>
                  <a:gd name="T0" fmla="*/ 1169 w 357"/>
                  <a:gd name="T1" fmla="*/ 236 h 288"/>
                  <a:gd name="T2" fmla="*/ 1298 w 357"/>
                  <a:gd name="T3" fmla="*/ 604 h 288"/>
                  <a:gd name="T4" fmla="*/ 928 w 357"/>
                  <a:gd name="T5" fmla="*/ 884 h 288"/>
                  <a:gd name="T6" fmla="*/ 466 w 357"/>
                  <a:gd name="T7" fmla="*/ 772 h 288"/>
                  <a:gd name="T8" fmla="*/ 370 w 357"/>
                  <a:gd name="T9" fmla="*/ 384 h 288"/>
                  <a:gd name="T10" fmla="*/ 683 w 357"/>
                  <a:gd name="T11" fmla="*/ 140 h 288"/>
                  <a:gd name="T12" fmla="*/ 1169 w 357"/>
                  <a:gd name="T13" fmla="*/ 236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7" h="288">
                    <a:moveTo>
                      <a:pt x="253" y="59"/>
                    </a:moveTo>
                    <a:cubicBezTo>
                      <a:pt x="253" y="59"/>
                      <a:pt x="357" y="88"/>
                      <a:pt x="281" y="151"/>
                    </a:cubicBezTo>
                    <a:cubicBezTo>
                      <a:pt x="281" y="151"/>
                      <a:pt x="300" y="250"/>
                      <a:pt x="201" y="221"/>
                    </a:cubicBezTo>
                    <a:cubicBezTo>
                      <a:pt x="201" y="221"/>
                      <a:pt x="127" y="288"/>
                      <a:pt x="101" y="193"/>
                    </a:cubicBezTo>
                    <a:cubicBezTo>
                      <a:pt x="101" y="193"/>
                      <a:pt x="0" y="172"/>
                      <a:pt x="80" y="96"/>
                    </a:cubicBezTo>
                    <a:cubicBezTo>
                      <a:pt x="80" y="96"/>
                      <a:pt x="59" y="31"/>
                      <a:pt x="148" y="35"/>
                    </a:cubicBezTo>
                    <a:cubicBezTo>
                      <a:pt x="194" y="10"/>
                      <a:pt x="230" y="0"/>
                      <a:pt x="253" y="59"/>
                    </a:cubicBezTo>
                  </a:path>
                </a:pathLst>
              </a:custGeom>
              <a:solidFill>
                <a:srgbClr val="006699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97" name="Freeform 209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1634" y="513"/>
                <a:ext cx="12" cy="20"/>
              </a:xfrm>
              <a:custGeom>
                <a:avLst/>
                <a:gdLst>
                  <a:gd name="T0" fmla="*/ 8 w 6"/>
                  <a:gd name="T1" fmla="*/ 36 h 10"/>
                  <a:gd name="T2" fmla="*/ 4 w 6"/>
                  <a:gd name="T3" fmla="*/ 36 h 10"/>
                  <a:gd name="T4" fmla="*/ 0 w 6"/>
                  <a:gd name="T5" fmla="*/ 32 h 10"/>
                  <a:gd name="T6" fmla="*/ 12 w 6"/>
                  <a:gd name="T7" fmla="*/ 4 h 10"/>
                  <a:gd name="T8" fmla="*/ 20 w 6"/>
                  <a:gd name="T9" fmla="*/ 4 h 10"/>
                  <a:gd name="T10" fmla="*/ 24 w 6"/>
                  <a:gd name="T11" fmla="*/ 8 h 10"/>
                  <a:gd name="T12" fmla="*/ 8 w 6"/>
                  <a:gd name="T13" fmla="*/ 36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2" y="9"/>
                    </a:moveTo>
                    <a:cubicBezTo>
                      <a:pt x="2" y="10"/>
                      <a:pt x="1" y="10"/>
                      <a:pt x="1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1"/>
                      <a:pt x="6" y="2"/>
                      <a:pt x="6" y="2"/>
                    </a:cubicBez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D3DBE4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</p:grpSp>
        <p:sp>
          <p:nvSpPr>
            <p:cNvPr id="98" name="TextBox 25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346456" y="2066094"/>
              <a:ext cx="568031" cy="1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None/>
              </a:pPr>
              <a:r>
                <a:rPr lang="en-US" altLang="zh-CN" sz="9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VoIP</a:t>
              </a:r>
              <a:endParaRPr lang="en-US" altLang="zh-CN" sz="9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99" name="组合 251"/>
          <p:cNvGrpSpPr/>
          <p:nvPr/>
        </p:nvGrpSpPr>
        <p:grpSpPr bwMode="auto">
          <a:xfrm rot="0">
            <a:off x="1978025" y="7912100"/>
            <a:ext cx="819150" cy="590550"/>
            <a:chOff x="1240776" y="1956725"/>
            <a:chExt cx="896599" cy="422048"/>
          </a:xfrm>
        </p:grpSpPr>
        <p:grpSp>
          <p:nvGrpSpPr>
            <p:cNvPr id="100" name="Group 203"/>
            <p:cNvGrpSpPr/>
            <p:nvPr/>
          </p:nvGrpSpPr>
          <p:grpSpPr bwMode="auto">
            <a:xfrm>
              <a:off x="1240776" y="1956725"/>
              <a:ext cx="896599" cy="422048"/>
              <a:chOff x="1196" y="371"/>
              <a:chExt cx="783" cy="592"/>
            </a:xfrm>
          </p:grpSpPr>
          <p:sp>
            <p:nvSpPr>
              <p:cNvPr id="101" name="Freeform 204"/>
              <p:cNvSpPr>
                <a:spLocks noEditPoint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196" y="371"/>
                <a:ext cx="704" cy="489"/>
              </a:xfrm>
              <a:custGeom>
                <a:avLst/>
                <a:gdLst>
                  <a:gd name="T0" fmla="*/ 895 w 390"/>
                  <a:gd name="T1" fmla="*/ 153 h 317"/>
                  <a:gd name="T2" fmla="*/ 525 w 390"/>
                  <a:gd name="T3" fmla="*/ 93 h 317"/>
                  <a:gd name="T4" fmla="*/ 280 w 390"/>
                  <a:gd name="T5" fmla="*/ 253 h 317"/>
                  <a:gd name="T6" fmla="*/ 361 w 390"/>
                  <a:gd name="T7" fmla="*/ 508 h 317"/>
                  <a:gd name="T8" fmla="*/ 713 w 390"/>
                  <a:gd name="T9" fmla="*/ 575 h 317"/>
                  <a:gd name="T10" fmla="*/ 1000 w 390"/>
                  <a:gd name="T11" fmla="*/ 398 h 317"/>
                  <a:gd name="T12" fmla="*/ 895 w 390"/>
                  <a:gd name="T13" fmla="*/ 153 h 317"/>
                  <a:gd name="T14" fmla="*/ 939 w 390"/>
                  <a:gd name="T15" fmla="*/ 376 h 317"/>
                  <a:gd name="T16" fmla="*/ 681 w 390"/>
                  <a:gd name="T17" fmla="*/ 540 h 317"/>
                  <a:gd name="T18" fmla="*/ 361 w 390"/>
                  <a:gd name="T19" fmla="*/ 477 h 317"/>
                  <a:gd name="T20" fmla="*/ 292 w 390"/>
                  <a:gd name="T21" fmla="*/ 247 h 317"/>
                  <a:gd name="T22" fmla="*/ 511 w 390"/>
                  <a:gd name="T23" fmla="*/ 105 h 317"/>
                  <a:gd name="T24" fmla="*/ 850 w 390"/>
                  <a:gd name="T25" fmla="*/ 159 h 317"/>
                  <a:gd name="T26" fmla="*/ 939 w 390"/>
                  <a:gd name="T27" fmla="*/ 376 h 3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90" h="317">
                    <a:moveTo>
                      <a:pt x="275" y="64"/>
                    </a:moveTo>
                    <a:cubicBezTo>
                      <a:pt x="252" y="0"/>
                      <a:pt x="213" y="12"/>
                      <a:pt x="161" y="39"/>
                    </a:cubicBezTo>
                    <a:cubicBezTo>
                      <a:pt x="65" y="33"/>
                      <a:pt x="86" y="106"/>
                      <a:pt x="86" y="106"/>
                    </a:cubicBezTo>
                    <a:cubicBezTo>
                      <a:pt x="0" y="190"/>
                      <a:pt x="111" y="213"/>
                      <a:pt x="111" y="213"/>
                    </a:cubicBezTo>
                    <a:cubicBezTo>
                      <a:pt x="140" y="317"/>
                      <a:pt x="219" y="242"/>
                      <a:pt x="219" y="242"/>
                    </a:cubicBezTo>
                    <a:cubicBezTo>
                      <a:pt x="325" y="275"/>
                      <a:pt x="307" y="167"/>
                      <a:pt x="307" y="167"/>
                    </a:cubicBezTo>
                    <a:cubicBezTo>
                      <a:pt x="390" y="98"/>
                      <a:pt x="275" y="64"/>
                      <a:pt x="275" y="64"/>
                    </a:cubicBezTo>
                    <a:close/>
                    <a:moveTo>
                      <a:pt x="288" y="158"/>
                    </a:moveTo>
                    <a:cubicBezTo>
                      <a:pt x="288" y="158"/>
                      <a:pt x="307" y="257"/>
                      <a:pt x="209" y="227"/>
                    </a:cubicBezTo>
                    <a:cubicBezTo>
                      <a:pt x="209" y="227"/>
                      <a:pt x="136" y="294"/>
                      <a:pt x="111" y="200"/>
                    </a:cubicBezTo>
                    <a:cubicBezTo>
                      <a:pt x="111" y="200"/>
                      <a:pt x="11" y="179"/>
                      <a:pt x="90" y="104"/>
                    </a:cubicBezTo>
                    <a:cubicBezTo>
                      <a:pt x="90" y="104"/>
                      <a:pt x="69" y="39"/>
                      <a:pt x="157" y="44"/>
                    </a:cubicBezTo>
                    <a:cubicBezTo>
                      <a:pt x="202" y="18"/>
                      <a:pt x="238" y="8"/>
                      <a:pt x="261" y="67"/>
                    </a:cubicBezTo>
                    <a:cubicBezTo>
                      <a:pt x="261" y="67"/>
                      <a:pt x="363" y="96"/>
                      <a:pt x="288" y="158"/>
                    </a:cubicBezTo>
                    <a:close/>
                  </a:path>
                </a:pathLst>
              </a:custGeom>
              <a:solidFill>
                <a:srgbClr val="5D7695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102" name="Freeform 205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1212" y="387"/>
                <a:ext cx="767" cy="576"/>
              </a:xfrm>
              <a:custGeom>
                <a:avLst/>
                <a:gdLst>
                  <a:gd name="T0" fmla="*/ 1169 w 357"/>
                  <a:gd name="T1" fmla="*/ 236 h 288"/>
                  <a:gd name="T2" fmla="*/ 1298 w 357"/>
                  <a:gd name="T3" fmla="*/ 604 h 288"/>
                  <a:gd name="T4" fmla="*/ 928 w 357"/>
                  <a:gd name="T5" fmla="*/ 884 h 288"/>
                  <a:gd name="T6" fmla="*/ 466 w 357"/>
                  <a:gd name="T7" fmla="*/ 772 h 288"/>
                  <a:gd name="T8" fmla="*/ 370 w 357"/>
                  <a:gd name="T9" fmla="*/ 384 h 288"/>
                  <a:gd name="T10" fmla="*/ 683 w 357"/>
                  <a:gd name="T11" fmla="*/ 140 h 288"/>
                  <a:gd name="T12" fmla="*/ 1169 w 357"/>
                  <a:gd name="T13" fmla="*/ 236 h 2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7" h="288">
                    <a:moveTo>
                      <a:pt x="253" y="59"/>
                    </a:moveTo>
                    <a:cubicBezTo>
                      <a:pt x="253" y="59"/>
                      <a:pt x="357" y="88"/>
                      <a:pt x="281" y="151"/>
                    </a:cubicBezTo>
                    <a:cubicBezTo>
                      <a:pt x="281" y="151"/>
                      <a:pt x="300" y="250"/>
                      <a:pt x="201" y="221"/>
                    </a:cubicBezTo>
                    <a:cubicBezTo>
                      <a:pt x="201" y="221"/>
                      <a:pt x="127" y="288"/>
                      <a:pt x="101" y="193"/>
                    </a:cubicBezTo>
                    <a:cubicBezTo>
                      <a:pt x="101" y="193"/>
                      <a:pt x="0" y="172"/>
                      <a:pt x="80" y="96"/>
                    </a:cubicBezTo>
                    <a:cubicBezTo>
                      <a:pt x="80" y="96"/>
                      <a:pt x="59" y="31"/>
                      <a:pt x="148" y="35"/>
                    </a:cubicBezTo>
                    <a:cubicBezTo>
                      <a:pt x="194" y="10"/>
                      <a:pt x="230" y="0"/>
                      <a:pt x="253" y="59"/>
                    </a:cubicBezTo>
                  </a:path>
                </a:pathLst>
              </a:custGeom>
              <a:solidFill>
                <a:srgbClr val="006699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  <p:sp>
            <p:nvSpPr>
              <p:cNvPr id="103" name="Freeform 209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1634" y="513"/>
                <a:ext cx="12" cy="20"/>
              </a:xfrm>
              <a:custGeom>
                <a:avLst/>
                <a:gdLst>
                  <a:gd name="T0" fmla="*/ 8 w 6"/>
                  <a:gd name="T1" fmla="*/ 36 h 10"/>
                  <a:gd name="T2" fmla="*/ 4 w 6"/>
                  <a:gd name="T3" fmla="*/ 36 h 10"/>
                  <a:gd name="T4" fmla="*/ 0 w 6"/>
                  <a:gd name="T5" fmla="*/ 32 h 10"/>
                  <a:gd name="T6" fmla="*/ 12 w 6"/>
                  <a:gd name="T7" fmla="*/ 4 h 10"/>
                  <a:gd name="T8" fmla="*/ 20 w 6"/>
                  <a:gd name="T9" fmla="*/ 4 h 10"/>
                  <a:gd name="T10" fmla="*/ 24 w 6"/>
                  <a:gd name="T11" fmla="*/ 8 h 10"/>
                  <a:gd name="T12" fmla="*/ 8 w 6"/>
                  <a:gd name="T13" fmla="*/ 36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2" y="9"/>
                    </a:moveTo>
                    <a:cubicBezTo>
                      <a:pt x="2" y="10"/>
                      <a:pt x="1" y="10"/>
                      <a:pt x="1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4" y="0"/>
                      <a:pt x="5" y="1"/>
                    </a:cubicBezTo>
                    <a:cubicBezTo>
                      <a:pt x="6" y="1"/>
                      <a:pt x="6" y="2"/>
                      <a:pt x="6" y="2"/>
                    </a:cubicBez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D3DBE4"/>
              </a:solidFill>
              <a:ln w="9525">
                <a:solidFill>
                  <a:srgbClr val="666699"/>
                </a:solidFill>
                <a:round/>
              </a:ln>
            </p:spPr>
            <p:txBody>
              <a:bodyPr/>
              <a:lstStyle/>
              <a:p>
                <a:pPr>
                  <a:buNone/>
                </a:pPr>
                <a:endParaRPr lang="zh-CN" altLang="en-US" sz="2400"/>
              </a:p>
            </p:txBody>
          </p:sp>
        </p:grpSp>
        <p:sp>
          <p:nvSpPr>
            <p:cNvPr id="104" name="TextBox 25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69282" y="2059287"/>
              <a:ext cx="818326" cy="16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None/>
              </a:pPr>
              <a:r>
                <a:rPr lang="en-US" altLang="zh-CN" sz="9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Internet</a:t>
              </a:r>
              <a:endParaRPr lang="en-US" altLang="zh-CN" sz="9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07" name="直接连接符 106"/>
          <p:cNvCxnSpPr/>
          <p:nvPr>
            <p:custDataLst>
              <p:tags r:id="rId19"/>
            </p:custDataLst>
          </p:nvPr>
        </p:nvCxnSpPr>
        <p:spPr bwMode="auto">
          <a:xfrm flipH="1">
            <a:off x="2125345" y="8399780"/>
            <a:ext cx="175260" cy="319405"/>
          </a:xfrm>
          <a:prstGeom prst="line">
            <a:avLst/>
          </a:prstGeom>
          <a:noFill/>
          <a:ln w="127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接连接符 107"/>
          <p:cNvCxnSpPr/>
          <p:nvPr>
            <p:custDataLst>
              <p:tags r:id="rId20"/>
            </p:custDataLst>
          </p:nvPr>
        </p:nvCxnSpPr>
        <p:spPr bwMode="auto">
          <a:xfrm>
            <a:off x="1753235" y="8361680"/>
            <a:ext cx="179705" cy="360045"/>
          </a:xfrm>
          <a:prstGeom prst="line">
            <a:avLst/>
          </a:prstGeom>
          <a:noFill/>
          <a:ln w="127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文本框 12"/>
          <p:cNvSpPr txBox="1"/>
          <p:nvPr>
            <p:custDataLst>
              <p:tags r:id="rId21"/>
            </p:custDataLst>
          </p:nvPr>
        </p:nvSpPr>
        <p:spPr>
          <a:xfrm flipH="1">
            <a:off x="4035425" y="8169910"/>
            <a:ext cx="8426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>
                <a:solidFill>
                  <a:srgbClr val="FF6900"/>
                </a:solidFill>
                <a:sym typeface="+mn-ea"/>
              </a:rPr>
              <a:t>HG3110AX</a:t>
            </a:r>
            <a:endParaRPr lang="en-US" altLang="zh-CN" sz="1000">
              <a:solidFill>
                <a:srgbClr val="FF6900"/>
              </a:solidFill>
              <a:sym typeface="+mn-ea"/>
            </a:endParaRPr>
          </a:p>
        </p:txBody>
      </p:sp>
      <p:sp>
        <p:nvSpPr>
          <p:cNvPr id="17" name="object 28"/>
          <p:cNvSpPr/>
          <p:nvPr>
            <p:custDataLst>
              <p:tags r:id="rId22"/>
            </p:custDataLst>
          </p:nvPr>
        </p:nvSpPr>
        <p:spPr>
          <a:xfrm flipH="1">
            <a:off x="3380105" y="7675245"/>
            <a:ext cx="2841625" cy="2160270"/>
          </a:xfrm>
          <a:custGeom>
            <a:avLst/>
            <a:gdLst/>
            <a:ahLst/>
            <a:cxnLst/>
            <a:rect l="l" t="t" r="r" b="b"/>
            <a:pathLst>
              <a:path w="3194684" h="1347470">
                <a:moveTo>
                  <a:pt x="0" y="471170"/>
                </a:moveTo>
                <a:lnTo>
                  <a:pt x="1593722" y="0"/>
                </a:lnTo>
                <a:lnTo>
                  <a:pt x="2537714" y="282702"/>
                </a:lnTo>
                <a:lnTo>
                  <a:pt x="2537714" y="111633"/>
                </a:lnTo>
                <a:lnTo>
                  <a:pt x="2756535" y="111633"/>
                </a:lnTo>
                <a:lnTo>
                  <a:pt x="2756535" y="331597"/>
                </a:lnTo>
                <a:lnTo>
                  <a:pt x="3194303" y="474726"/>
                </a:lnTo>
                <a:lnTo>
                  <a:pt x="3194303" y="534035"/>
                </a:lnTo>
                <a:lnTo>
                  <a:pt x="2975483" y="534035"/>
                </a:lnTo>
                <a:lnTo>
                  <a:pt x="2975483" y="1347216"/>
                </a:lnTo>
                <a:lnTo>
                  <a:pt x="218820" y="1347216"/>
                </a:lnTo>
                <a:lnTo>
                  <a:pt x="225678" y="534035"/>
                </a:lnTo>
                <a:lnTo>
                  <a:pt x="0" y="534035"/>
                </a:lnTo>
                <a:lnTo>
                  <a:pt x="0" y="471170"/>
                </a:lnTo>
                <a:close/>
              </a:path>
            </a:pathLst>
          </a:custGeom>
          <a:ln w="57912">
            <a:solidFill>
              <a:srgbClr val="80C9FF">
                <a:alpha val="53000"/>
              </a:srgbClr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文本框 17"/>
          <p:cNvSpPr txBox="1"/>
          <p:nvPr>
            <p:custDataLst>
              <p:tags r:id="rId23"/>
            </p:custDataLst>
          </p:nvPr>
        </p:nvSpPr>
        <p:spPr>
          <a:xfrm flipH="1">
            <a:off x="5243195" y="9010015"/>
            <a:ext cx="72580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olidFill>
                  <a:srgbClr val="808080"/>
                </a:solidFill>
                <a:sym typeface="+mn-ea"/>
              </a:rPr>
              <a:t>WiFi Device</a:t>
            </a:r>
            <a:endParaRPr lang="en-US" altLang="zh-CN" sz="900">
              <a:solidFill>
                <a:srgbClr val="808080"/>
              </a:solidFill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24"/>
            </p:custDataLst>
          </p:nvPr>
        </p:nvSpPr>
        <p:spPr>
          <a:xfrm flipH="1">
            <a:off x="3983355" y="9558020"/>
            <a:ext cx="47053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olidFill>
                  <a:srgbClr val="808080"/>
                </a:solidFill>
                <a:sym typeface="+mn-ea"/>
              </a:rPr>
              <a:t>IPTV</a:t>
            </a:r>
            <a:endParaRPr lang="en-US" altLang="zh-CN" sz="9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5" name="文本框 24"/>
          <p:cNvSpPr txBox="1"/>
          <p:nvPr>
            <p:custDataLst>
              <p:tags r:id="rId25"/>
            </p:custDataLst>
          </p:nvPr>
        </p:nvSpPr>
        <p:spPr>
          <a:xfrm flipH="1">
            <a:off x="3588385" y="9345930"/>
            <a:ext cx="40259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>
                <a:solidFill>
                  <a:srgbClr val="808080"/>
                </a:solidFill>
                <a:sym typeface="+mn-ea"/>
              </a:rPr>
              <a:t>IPC</a:t>
            </a:r>
            <a:endParaRPr lang="en-US" altLang="zh-CN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26"/>
            </p:custDataLst>
          </p:nvPr>
        </p:nvSpPr>
        <p:spPr>
          <a:xfrm flipH="1">
            <a:off x="4347210" y="9577070"/>
            <a:ext cx="3194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>
                <a:solidFill>
                  <a:srgbClr val="808080"/>
                </a:solidFill>
                <a:sym typeface="+mn-ea"/>
              </a:rPr>
              <a:t>PC</a:t>
            </a:r>
            <a:endParaRPr lang="en-US" altLang="zh-CN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32" name="文本框 31"/>
          <p:cNvSpPr txBox="1"/>
          <p:nvPr>
            <p:custDataLst>
              <p:tags r:id="rId27"/>
            </p:custDataLst>
          </p:nvPr>
        </p:nvSpPr>
        <p:spPr>
          <a:xfrm flipH="1">
            <a:off x="4948555" y="9531985"/>
            <a:ext cx="577215" cy="245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zh-CN" sz="1000">
                <a:solidFill>
                  <a:srgbClr val="808080"/>
                </a:solidFill>
                <a:sym typeface="+mn-ea"/>
              </a:rPr>
              <a:t>POTS</a:t>
            </a:r>
            <a:endParaRPr lang="en-US" altLang="zh-CN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52" name="文本框 51"/>
          <p:cNvSpPr txBox="1"/>
          <p:nvPr>
            <p:custDataLst>
              <p:tags r:id="rId28"/>
            </p:custDataLst>
          </p:nvPr>
        </p:nvSpPr>
        <p:spPr>
          <a:xfrm flipH="1">
            <a:off x="4588510" y="9558020"/>
            <a:ext cx="470535" cy="2870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800">
                <a:solidFill>
                  <a:srgbClr val="808080"/>
                </a:solidFill>
                <a:sym typeface="+mn-ea"/>
              </a:rPr>
              <a:t>2.5GbE</a:t>
            </a:r>
            <a:endParaRPr lang="en-US" altLang="zh-CN" sz="800">
              <a:solidFill>
                <a:srgbClr val="808080"/>
              </a:solidFill>
              <a:sym typeface="+mn-ea"/>
            </a:endParaRPr>
          </a:p>
          <a:p>
            <a:pPr algn="ctr">
              <a:lnSpc>
                <a:spcPct val="80000"/>
              </a:lnSpc>
            </a:pPr>
            <a:r>
              <a:rPr lang="en-US" altLang="zh-CN" sz="800">
                <a:solidFill>
                  <a:srgbClr val="808080"/>
                </a:solidFill>
                <a:sym typeface="+mn-ea"/>
              </a:rPr>
              <a:t>Device</a:t>
            </a:r>
            <a:endParaRPr lang="en-US" altLang="zh-CN" sz="800">
              <a:solidFill>
                <a:srgbClr val="808080"/>
              </a:solidFill>
              <a:sym typeface="+mn-ea"/>
            </a:endParaRPr>
          </a:p>
        </p:txBody>
      </p:sp>
      <p:pic>
        <p:nvPicPr>
          <p:cNvPr id="72" name="图形 16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102860" y="9342755"/>
            <a:ext cx="215265" cy="215265"/>
          </a:xfrm>
          <a:prstGeom prst="rect">
            <a:avLst/>
          </a:prstGeom>
        </p:spPr>
      </p:pic>
      <p:pic>
        <p:nvPicPr>
          <p:cNvPr id="90" name="图片 89" descr="C:\Users\Shawn\Desktop\产品接口渲染图\HG3110AX.pngHG3110AX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3868420" y="8331835"/>
            <a:ext cx="1145540" cy="763270"/>
          </a:xfrm>
          <a:prstGeom prst="rect">
            <a:avLst/>
          </a:prstGeom>
        </p:spPr>
      </p:pic>
      <p:cxnSp>
        <p:nvCxnSpPr>
          <p:cNvPr id="73" name="直接连接符 72"/>
          <p:cNvCxnSpPr/>
          <p:nvPr>
            <p:custDataLst>
              <p:tags r:id="rId33"/>
            </p:custDataLst>
          </p:nvPr>
        </p:nvCxnSpPr>
        <p:spPr bwMode="auto">
          <a:xfrm flipH="1" flipV="1">
            <a:off x="4723130" y="8947150"/>
            <a:ext cx="437515" cy="404495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接连接符 73"/>
          <p:cNvCxnSpPr/>
          <p:nvPr>
            <p:custDataLst>
              <p:tags r:id="rId34"/>
            </p:custDataLst>
          </p:nvPr>
        </p:nvCxnSpPr>
        <p:spPr bwMode="auto">
          <a:xfrm flipH="1" flipV="1">
            <a:off x="4665980" y="8946515"/>
            <a:ext cx="89535" cy="396240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接连接符 74"/>
          <p:cNvCxnSpPr/>
          <p:nvPr>
            <p:custDataLst>
              <p:tags r:id="rId35"/>
            </p:custDataLst>
          </p:nvPr>
        </p:nvCxnSpPr>
        <p:spPr bwMode="auto">
          <a:xfrm flipV="1">
            <a:off x="4500880" y="8946515"/>
            <a:ext cx="0" cy="399415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接连接符 75"/>
          <p:cNvCxnSpPr/>
          <p:nvPr>
            <p:custDataLst>
              <p:tags r:id="rId36"/>
            </p:custDataLst>
          </p:nvPr>
        </p:nvCxnSpPr>
        <p:spPr bwMode="auto">
          <a:xfrm flipV="1">
            <a:off x="4228465" y="8949055"/>
            <a:ext cx="225425" cy="358140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接连接符 76"/>
          <p:cNvCxnSpPr/>
          <p:nvPr>
            <p:custDataLst>
              <p:tags r:id="rId37"/>
            </p:custDataLst>
          </p:nvPr>
        </p:nvCxnSpPr>
        <p:spPr bwMode="auto">
          <a:xfrm flipV="1">
            <a:off x="3945890" y="8942705"/>
            <a:ext cx="446405" cy="274320"/>
          </a:xfrm>
          <a:prstGeom prst="line">
            <a:avLst/>
          </a:prstGeom>
          <a:noFill/>
          <a:ln w="12700" cap="flat" cmpd="sng" algn="ctr">
            <a:solidFill>
              <a:srgbClr val="FF6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8" name="图形 31"/>
          <p:cNvPicPr>
            <a:picLocks noChangeAspect="1"/>
          </p:cNvPicPr>
          <p:nvPr>
            <p:custDataLst>
              <p:tags r:id="rId38"/>
            </p:custDataLst>
          </p:nvPr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070985" y="9307195"/>
            <a:ext cx="247650" cy="298450"/>
          </a:xfrm>
          <a:prstGeom prst="rect">
            <a:avLst/>
          </a:prstGeom>
        </p:spPr>
      </p:pic>
      <p:pic>
        <p:nvPicPr>
          <p:cNvPr id="79" name="图形 7"/>
          <p:cNvPicPr>
            <a:picLocks noChangeAspect="1"/>
          </p:cNvPicPr>
          <p:nvPr>
            <p:custDataLst>
              <p:tags r:id="rId41"/>
            </p:custDataLst>
          </p:nvPr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363085" y="9370060"/>
            <a:ext cx="281940" cy="207645"/>
          </a:xfrm>
          <a:prstGeom prst="rect">
            <a:avLst/>
          </a:prstGeom>
        </p:spPr>
      </p:pic>
      <p:pic>
        <p:nvPicPr>
          <p:cNvPr id="80" name="图形 39"/>
          <p:cNvPicPr>
            <a:picLocks noChangeAspect="1"/>
          </p:cNvPicPr>
          <p:nvPr>
            <p:custDataLst>
              <p:tags r:id="rId44"/>
            </p:custDataLst>
          </p:nvPr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3688080" y="9126855"/>
            <a:ext cx="340360" cy="262890"/>
          </a:xfrm>
          <a:prstGeom prst="rect">
            <a:avLst/>
          </a:prstGeom>
        </p:spPr>
      </p:pic>
      <p:pic>
        <p:nvPicPr>
          <p:cNvPr id="81" name="图形 19"/>
          <p:cNvPicPr>
            <a:picLocks noChangeAspect="1"/>
          </p:cNvPicPr>
          <p:nvPr>
            <p:custDataLst>
              <p:tags r:id="rId47"/>
            </p:custDataLst>
          </p:nvPr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5521960" y="8609330"/>
            <a:ext cx="236220" cy="372745"/>
          </a:xfrm>
          <a:prstGeom prst="rect">
            <a:avLst/>
          </a:prstGeom>
        </p:spPr>
      </p:pic>
      <p:pic>
        <p:nvPicPr>
          <p:cNvPr id="82" name="图形 5"/>
          <p:cNvPicPr>
            <a:picLocks noChangeAspect="1"/>
          </p:cNvPicPr>
          <p:nvPr>
            <p:custDataLst>
              <p:tags r:id="rId50"/>
            </p:custDataLst>
          </p:nvPr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1716705" y="8721851"/>
            <a:ext cx="638175" cy="466725"/>
          </a:xfrm>
          <a:prstGeom prst="rect">
            <a:avLst/>
          </a:prstGeom>
        </p:spPr>
      </p:pic>
      <p:pic>
        <p:nvPicPr>
          <p:cNvPr id="85" name="图形 16"/>
          <p:cNvPicPr>
            <a:picLocks noChangeAspect="1"/>
          </p:cNvPicPr>
          <p:nvPr>
            <p:custDataLst>
              <p:tags r:id="rId53"/>
            </p:custDataLst>
          </p:nvPr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033148" y="4518027"/>
            <a:ext cx="504000" cy="504000"/>
          </a:xfrm>
          <a:prstGeom prst="rect">
            <a:avLst/>
          </a:prstGeom>
        </p:spPr>
      </p:pic>
      <p:pic>
        <p:nvPicPr>
          <p:cNvPr id="86" name="图形 28"/>
          <p:cNvPicPr>
            <a:picLocks noChangeAspect="1"/>
          </p:cNvPicPr>
          <p:nvPr>
            <p:custDataLst>
              <p:tags r:id="rId56"/>
            </p:custDataLst>
          </p:nvPr>
        </p:nvPicPr>
        <p:blipFill>
          <a:blip r:embed="rId57">
            <a:extLs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5866578" y="4518027"/>
            <a:ext cx="503555" cy="504000"/>
          </a:xfrm>
          <a:prstGeom prst="rect">
            <a:avLst/>
          </a:prstGeom>
        </p:spPr>
      </p:pic>
      <p:pic>
        <p:nvPicPr>
          <p:cNvPr id="87" name="图形 10"/>
          <p:cNvPicPr>
            <a:picLocks noChangeAspect="1"/>
          </p:cNvPicPr>
          <p:nvPr>
            <p:custDataLst>
              <p:tags r:id="rId59"/>
            </p:custDataLst>
          </p:nvPr>
        </p:nvPicPr>
        <p:blipFill>
          <a:blip r:embed="rId60">
            <a:extLs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4255583" y="4518027"/>
            <a:ext cx="503555" cy="504000"/>
          </a:xfrm>
          <a:prstGeom prst="rect">
            <a:avLst/>
          </a:prstGeom>
        </p:spPr>
      </p:pic>
      <p:pic>
        <p:nvPicPr>
          <p:cNvPr id="88" name="图形 57"/>
          <p:cNvPicPr>
            <a:picLocks noChangeAspect="1"/>
          </p:cNvPicPr>
          <p:nvPr>
            <p:custDataLst>
              <p:tags r:id="rId62"/>
            </p:custDataLst>
          </p:nvPr>
        </p:nvPicPr>
        <p:blipFill>
          <a:blip r:embed="rId63">
            <a:extLst>
              <a:ext uri="{96DAC541-7B7A-43D3-8B79-37D633B846F1}">
                <asvg:svgBlip xmlns:asvg="http://schemas.microsoft.com/office/drawing/2016/SVG/main" r:embed="rId64"/>
              </a:ext>
            </a:extLst>
          </a:blip>
          <a:stretch>
            <a:fillRect/>
          </a:stretch>
        </p:blipFill>
        <p:spPr>
          <a:xfrm>
            <a:off x="2644588" y="4518027"/>
            <a:ext cx="503555" cy="504000"/>
          </a:xfrm>
          <a:prstGeom prst="rect">
            <a:avLst/>
          </a:prstGeom>
        </p:spPr>
      </p:pic>
      <p:cxnSp>
        <p:nvCxnSpPr>
          <p:cNvPr id="5" name="直接连接符 4"/>
          <p:cNvCxnSpPr/>
          <p:nvPr>
            <p:custDataLst>
              <p:tags r:id="rId65"/>
            </p:custDataLst>
          </p:nvPr>
        </p:nvCxnSpPr>
        <p:spPr>
          <a:xfrm flipV="1">
            <a:off x="2326005" y="8952230"/>
            <a:ext cx="1800000" cy="0"/>
          </a:xfrm>
          <a:prstGeom prst="line">
            <a:avLst/>
          </a:prstGeom>
          <a:noFill/>
          <a:ln w="9525" cap="flat" cmpd="sng" algn="ctr">
            <a:solidFill>
              <a:srgbClr val="FC6330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图形 33"/>
          <p:cNvPicPr>
            <a:picLocks noChangeAspect="1"/>
          </p:cNvPicPr>
          <p:nvPr>
            <p:custDataLst>
              <p:tags r:id="rId66"/>
            </p:custDataLst>
          </p:nvPr>
        </p:nvPicPr>
        <p:blipFill>
          <a:blip r:embed="rId67">
            <a:extLst>
              <a:ext uri="{96DAC541-7B7A-43D3-8B79-37D633B846F1}">
                <asvg:svgBlip xmlns:asvg="http://schemas.microsoft.com/office/drawing/2016/SVG/main" r:embed="rId68"/>
              </a:ext>
            </a:extLst>
          </a:blip>
          <a:stretch>
            <a:fillRect/>
          </a:stretch>
        </p:blipFill>
        <p:spPr>
          <a:xfrm>
            <a:off x="4681855" y="9324340"/>
            <a:ext cx="266700" cy="266700"/>
          </a:xfrm>
          <a:prstGeom prst="rect">
            <a:avLst/>
          </a:prstGeom>
        </p:spPr>
      </p:pic>
      <p:pic>
        <p:nvPicPr>
          <p:cNvPr id="106" name="图片 105" descr="资源 22"/>
          <p:cNvPicPr>
            <a:picLocks noChangeAspect="1"/>
          </p:cNvPicPr>
          <p:nvPr>
            <p:custDataLst>
              <p:tags r:id="rId69"/>
            </p:custDataLst>
          </p:nvPr>
        </p:nvPicPr>
        <p:blipFill>
          <a:blip r:embed="rId70">
            <a:extLs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 rot="10800000" flipH="1" flipV="1">
            <a:off x="5369560" y="8512175"/>
            <a:ext cx="106045" cy="1644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8775" y="9216700"/>
          <a:ext cx="6929475" cy="6312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475"/>
                <a:gridCol w="3330000"/>
                <a:gridCol w="2340000"/>
              </a:tblGrid>
              <a:tr h="273176">
                <a:tc>
                  <a:txBody>
                    <a:bodyPr/>
                    <a:lstStyle/>
                    <a:p>
                      <a:pPr marL="0" indent="0" algn="ctr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buClrTx/>
                        <a:buSzTx/>
                        <a:buFontTx/>
                      </a:pP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Product Name</a:t>
                      </a:r>
                      <a:endParaRPr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fontAlgn="auto" latinLnBrk="0" hangingPunct="1">
                        <a:lnSpc>
                          <a:spcPct val="100000"/>
                        </a:lnSpc>
                      </a:pP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Product </a:t>
                      </a:r>
                      <a:r>
                        <a:rPr lang="en-US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</a:t>
                      </a: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escription</a:t>
                      </a:r>
                      <a:endParaRPr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ctr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Accessories</a:t>
                      </a:r>
                      <a:endParaRPr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086">
                <a:tc>
                  <a:txBody>
                    <a:bodyPr/>
                    <a:lstStyle/>
                    <a:p>
                      <a:pPr marL="0" indent="0" algn="ctr" eaLnBrk="1" fontAlgn="auto" latinLnBrk="0" hangingPunct="1">
                        <a:lnSpc>
                          <a:spcPct val="100000"/>
                        </a:lnSpc>
                      </a:pPr>
                      <a:r>
                        <a:rPr lang="en-US" altLang="zh-CN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HG3110AX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4140" indent="-127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1*2.5GE+3*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GE+1</a:t>
                      </a: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POTS+</a:t>
                      </a: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USB3.0+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</a:t>
                      </a: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AC-DC power adaptor: DC</a:t>
                      </a: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12V / </a:t>
                      </a:r>
                      <a:r>
                        <a:rPr lang="en-US" altLang="zh-CN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2A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58140" y="10375902"/>
            <a:ext cx="5841365" cy="14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Official Website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: </a:t>
            </a: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https://www.vsolcn.com/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                                             E-mail:  sales@ftthcpe.com  support@ftthcpe.com</a:t>
            </a:r>
            <a:endParaRPr lang="en-US" sz="850" dirty="0">
              <a:solidFill>
                <a:srgbClr val="808285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33253" y="908766"/>
          <a:ext cx="3495040" cy="247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465"/>
                <a:gridCol w="2441575"/>
              </a:tblGrid>
              <a:tr h="24164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Dimension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indent="0" algn="l" eaLnBrk="1" fontAlgn="auto" latinLnBrk="0" hangingPunct="1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en-US" altLang="zh-CN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244mm*131mm*36mm </a:t>
                      </a:r>
                      <a:r>
                        <a:rPr lang="en-US" altLang="zh-CN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+mn-ea"/>
                        </a:rPr>
                        <a:t>(L*W*H)</a:t>
                      </a:r>
                      <a:endParaRPr lang="en-US" altLang="zh-CN" sz="90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5461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Net weight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5244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NBD</a:t>
                      </a:r>
                      <a:endParaRPr sz="9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291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Operating condition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715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temp:0 ~ +55°C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humidity: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~ 90%  (non-condensed)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9814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Storing condition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841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Storing temp: -30 ~ +60°C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Storing humidity: 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5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~ 90%  (non-condensed)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 adapter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62865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en-US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12V/2A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5971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 supply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6476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en-US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24W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524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604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en-US" altLang="zh-CN" sz="9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1*2.5GE+3*GE+1*POTS+1*USB3.0+WiFi 6 </a:t>
                      </a:r>
                      <a:endParaRPr lang="en-US"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88185"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Indicators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215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  <a:tabLst>
                          <a:tab pos="120650" algn="l"/>
                        </a:tabLst>
                      </a:pPr>
                      <a:r>
                        <a:rPr lang="en-US"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PON/LOS,</a:t>
                      </a:r>
                      <a:r>
                        <a:rPr lang="en-US" sz="900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WAN, USB, PHONE, WIFI</a:t>
                      </a:r>
                      <a:endParaRPr lang="en-US" sz="900" baseline="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338210" y="594142"/>
            <a:ext cx="3500120" cy="306705"/>
            <a:chOff x="358140" y="602992"/>
            <a:chExt cx="3500120" cy="306705"/>
          </a:xfrm>
        </p:grpSpPr>
        <p:sp>
          <p:nvSpPr>
            <p:cNvPr id="6" name="圆角矩形 5"/>
            <p:cNvSpPr/>
            <p:nvPr/>
          </p:nvSpPr>
          <p:spPr>
            <a:xfrm>
              <a:off x="358140" y="621700"/>
              <a:ext cx="3500120" cy="269875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82930" y="602992"/>
              <a:ext cx="1833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Hardware Parameter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48310" y="702345"/>
              <a:ext cx="108000" cy="108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2" name="object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33253" y="3704732"/>
          <a:ext cx="3506530" cy="3189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4000"/>
                <a:gridCol w="2462530"/>
              </a:tblGrid>
              <a:tr h="1506858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 </a:t>
                      </a:r>
                      <a:r>
                        <a:rPr lang="en-US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I</a:t>
                      </a: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nterface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10G 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PON port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Class B+</a:t>
                      </a:r>
                      <a:endParaRPr 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single mode, SC/UPC connector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TX </a:t>
                      </a:r>
                      <a:r>
                        <a:rPr sz="900" spc="15" baseline="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optical </a:t>
                      </a:r>
                      <a:r>
                        <a:rPr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power: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8</a:t>
                      </a:r>
                      <a:r>
                        <a:rPr lang="en-US" altLang="zh-CN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dBm</a:t>
                      </a:r>
                      <a:endParaRPr sz="900" spc="15" baseline="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RX sensitivity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-29.5</a:t>
                      </a:r>
                      <a:r>
                        <a:rPr lang="en-US" altLang="zh-CN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dBm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Overload optical power: 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-7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dBm</a:t>
                      </a:r>
                      <a:endParaRPr 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Transmission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distance: 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20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km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Wavelength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</a:t>
                      </a: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endParaRPr lang="en-US" sz="900" spc="15" baseline="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341630" marR="19685" lvl="1" indent="-85090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  <a:tab pos="268605" algn="l"/>
                        </a:tabLst>
                      </a:pP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10G EPON: DS </a:t>
                      </a:r>
                      <a:r>
                        <a:rPr lang="en-US" altLang="zh-CN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1577nm/US 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1310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nm</a:t>
                      </a:r>
                      <a:endParaRPr lang="zh-CN" altLang="en-US" sz="900" spc="15" baseline="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341630" marR="19685" lvl="1" indent="-85090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  <a:tab pos="268605" algn="l"/>
                        </a:tabLst>
                      </a:pPr>
                      <a:r>
                        <a:rPr lang="en-US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XG(S)-PON:DS 1577nm/US 1270</a:t>
                      </a:r>
                      <a:r>
                        <a:rPr lang="en-US" altLang="zh-CN" sz="900" spc="15" baseline="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nm</a:t>
                      </a:r>
                      <a:endParaRPr lang="en-US" altLang="zh-CN" sz="900" spc="15" baseline="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085">
                <a:tc>
                  <a:txBody>
                    <a:bodyPr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10G PON layer</a:t>
                      </a:r>
                      <a:endParaRPr lang="en-US" altLang="zh-CN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IEEE 802.3av(10G-EPON)</a:t>
                      </a:r>
                      <a:endParaRPr lang="zh-CN" alt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ITU-T G.987(XG-PON)</a:t>
                      </a:r>
                      <a:endParaRPr lang="zh-CN" alt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I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TU-T G.9807.1 (XGS-PON)</a:t>
                      </a:r>
                      <a:endParaRPr lang="zh-CN" alt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085">
                <a:tc>
                  <a:txBody>
                    <a:bodyPr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User interface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1*2.5GE, 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Auto-negotiation,RJ45 ports</a:t>
                      </a:r>
                      <a:endParaRPr 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3*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GE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Auto-negotiation,RJ45 ports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*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POTS</a:t>
                      </a: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RJ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11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Connector</a:t>
                      </a:r>
                      <a:endParaRPr 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1*USB3.0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Antenna</a:t>
                      </a:r>
                      <a:endParaRPr lang="en-US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9685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4 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×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5dBi  external antenna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</a:t>
                      </a:r>
                      <a:endParaRPr 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USB</a:t>
                      </a:r>
                      <a:endParaRPr lang="en-US" altLang="zh-CN"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1968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1×USB 3.0 for Shared Storage/Printer</a:t>
                      </a:r>
                      <a:endParaRPr lang="zh-CN" altLang="en-US"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337442" y="3406907"/>
            <a:ext cx="3499200" cy="306705"/>
            <a:chOff x="358140" y="3660517"/>
            <a:chExt cx="3499200" cy="306705"/>
          </a:xfrm>
        </p:grpSpPr>
        <p:sp>
          <p:nvSpPr>
            <p:cNvPr id="13" name="圆角矩形 12"/>
            <p:cNvSpPr/>
            <p:nvPr/>
          </p:nvSpPr>
          <p:spPr>
            <a:xfrm>
              <a:off x="358140" y="3662715"/>
              <a:ext cx="3499200" cy="26987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82930" y="3660517"/>
              <a:ext cx="173609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Interface parameter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448310" y="3760505"/>
              <a:ext cx="108000" cy="108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9" name="object 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048760" y="922655"/>
          <a:ext cx="3141980" cy="606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/>
                <a:gridCol w="2459990"/>
              </a:tblGrid>
              <a:tr h="6565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O&amp;M</a:t>
                      </a:r>
                      <a:endParaRPr 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715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WEB/TELNET/OAM/OMCI/TR069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 private OAM/OMCI protocol and Unified network management of VSOL OLT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898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Internet connection</a:t>
                      </a:r>
                      <a:endParaRPr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8419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42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 Bridge/Router mode</a:t>
                      </a:r>
                      <a:endParaRPr lang="en-US"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Multicast</a:t>
                      </a:r>
                      <a:endParaRPr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841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IGMP v1/v2/v3, IGMP snooping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MLD v1/v2 snooping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1560195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8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VoIP</a:t>
                      </a:r>
                      <a:endParaRPr sz="900" b="0" spc="-8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SIP and IMS SIP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G.711a/G.711u/G.722/G.729 Codec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Echo cancellation,VAD/CNG,DTMF Relay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T.30/T.38 FAX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Caller Identification/Call Waiting/Call Forwarding/Call Transfer/Call Hold/3-way Conference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Line testing according to GR-909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WIFI</a:t>
                      </a:r>
                      <a:endParaRPr 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55244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Wi-Fi 6: 802.11a/n/ac/ax 5GHz &amp; 802.11g/b/n/ax 2.4GHz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WiFi Encryption:WEP-64/WEP-128/ WPA/WPA2/WPA3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 OFDMA, MU-MIMO, Dynamic QoS, 1024-QAM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Smart Connect for one Wi-Fi name - One SSID for 2.4GHz and 5GHz dual band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L2</a:t>
                      </a:r>
                      <a:endParaRPr lang="en-US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62865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802.1D&amp;802.1ad bridge, 802.1p Cos,802.1Q 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VLAN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4386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L3</a:t>
                      </a:r>
                      <a:endParaRPr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64769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indent="0" algn="l" defTabSz="91440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IPv4/IPv6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DHCP Client/Server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PPPoE, NAT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DMZ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DDNS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sz="90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Firewall</a:t>
                      </a:r>
                      <a:endParaRPr lang="en-US" sz="90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6604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</a:pP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Anti-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DDOS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, F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iltering Based on ACL/MAC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</a:rPr>
                        <a:t>/URL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4048760" y="615692"/>
            <a:ext cx="3142800" cy="306705"/>
            <a:chOff x="4048760" y="615692"/>
            <a:chExt cx="3142800" cy="306705"/>
          </a:xfrm>
        </p:grpSpPr>
        <p:sp>
          <p:nvSpPr>
            <p:cNvPr id="10" name="圆角矩形 9"/>
            <p:cNvSpPr/>
            <p:nvPr/>
          </p:nvSpPr>
          <p:spPr>
            <a:xfrm>
              <a:off x="4048760" y="640115"/>
              <a:ext cx="3142800" cy="269875"/>
            </a:xfrm>
            <a:prstGeom prst="roundRect">
              <a:avLst/>
            </a:prstGeom>
            <a:solidFill>
              <a:srgbClr val="FF6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279265" y="615692"/>
              <a:ext cx="1290955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Function Data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144645" y="715045"/>
              <a:ext cx="108000" cy="108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UNIT_TABLE_BEAUTIFY" val="smartTable{7149e3d0-b402-493a-94d6-da16937fd255}"/>
  <p:tag name="TABLE_ENDDRAG_ORIGIN_RECT" val="538*51"/>
  <p:tag name="TABLE_ENDDRAG_RECT" val="28*752*538*51"/>
</p:tagLst>
</file>

<file path=ppt/tags/tag43.xml><?xml version="1.0" encoding="utf-8"?>
<p:tagLst xmlns:p="http://schemas.openxmlformats.org/presentationml/2006/main">
  <p:tag name="KSO_WM_UNIT_TABLE_BEAUTIFY" val="smartTable{102fb185-4a5f-4762-8c0c-4b1d2a292bcd}"/>
</p:tagLst>
</file>

<file path=ppt/tags/tag44.xml><?xml version="1.0" encoding="utf-8"?>
<p:tagLst xmlns:p="http://schemas.openxmlformats.org/presentationml/2006/main">
  <p:tag name="KSO_WM_UNIT_TABLE_BEAUTIFY" val="smartTable{b37b2a66-c640-480d-b396-0d6aa997f38f}"/>
  <p:tag name="TABLE_ENDDRAG_ORIGIN_RECT" val="275*198"/>
  <p:tag name="TABLE_ENDDRAG_RECT" val="28*352*275*198"/>
</p:tagLst>
</file>

<file path=ppt/tags/tag45.xml><?xml version="1.0" encoding="utf-8"?>
<p:tagLst xmlns:p="http://schemas.openxmlformats.org/presentationml/2006/main">
  <p:tag name="KSO_WM_UNIT_TABLE_BEAUTIFY" val="smartTable{b7861c3d-0c1f-41ee-95cc-fdf54233a5af}"/>
  <p:tag name="TABLE_ENDDRAG_ORIGIN_RECT" val="247*477"/>
  <p:tag name="TABLE_ENDDRAG_RECT" val="318*72*247*477"/>
</p:tagLst>
</file>

<file path=ppt/tags/tag46.xml><?xml version="1.0" encoding="utf-8"?>
<p:tagLst xmlns:p="http://schemas.openxmlformats.org/presentationml/2006/main">
  <p:tag name="KSO_WPP_MARK_KEY" val="b92e5549-1cb5-4bad-adc0-c98c62fafca8"/>
  <p:tag name="COMMONDATA" val="eyJoZGlkIjoiZWZlMWRkOGRkMWFmODcwOTk3NWEyNGY4YzE2OTBhYmU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2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3340</Words>
  <Application>WPS 演示</Application>
  <PresentationFormat>自定义</PresentationFormat>
  <Paragraphs>185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Arial</vt:lpstr>
      <vt:lpstr>Gill Sans MT</vt:lpstr>
      <vt:lpstr>Calibri</vt:lpstr>
      <vt:lpstr>微软雅黑</vt:lpstr>
      <vt:lpstr>Arial Unicode MS</vt:lpstr>
      <vt:lpstr>Calibri</vt:lpstr>
      <vt:lpstr>Office Theme</vt:lpstr>
      <vt:lpstr>HG3110AX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HG3110AX</dc:title>
  <dc:creator/>
  <cp:lastModifiedBy>肖汉斯的爸爸</cp:lastModifiedBy>
  <cp:revision>8</cp:revision>
  <dcterms:created xsi:type="dcterms:W3CDTF">2023-02-21T08:02:00Z</dcterms:created>
  <dcterms:modified xsi:type="dcterms:W3CDTF">2023-03-24T05:32:46Z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1900-01-02T00:00:00Z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1900-01-02T00:00:00Z</vt:filetime>
  </property>
  <property fmtid="{D5CDD505-2E9C-101B-9397-08002B2CF9AE}" pid="5" name="ICV">
    <vt:lpwstr>3C78F09F2EFE4E4A9431601A2073403A</vt:lpwstr>
  </property>
  <property fmtid="{D5CDD505-2E9C-101B-9397-08002B2CF9AE}" pid="6" name="KSOProductBuildVer">
    <vt:lpwstr>2052-11.1.0.13703</vt:lpwstr>
  </property>
</Properties>
</file>