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1.svg" ContentType="image/svg+xml"/>
  <Override PartName="/ppt/media/image13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2.svg" ContentType="image/svg+xml"/>
  <Override PartName="/ppt/media/image21.svg" ContentType="image/svg+xml"/>
  <Override PartName="/ppt/media/image23.svg" ContentType="image/svg+xml"/>
  <Override PartName="/ppt/media/image25.svg" ContentType="image/svg+xml"/>
  <Override PartName="/ppt/media/image27.svg" ContentType="image/svg+xml"/>
  <Override PartName="/ppt/media/image29.svg" ContentType="image/svg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2" r:id="rId3"/>
    <p:sldId id="263" r:id="rId5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 userDrawn="1">
          <p15:clr>
            <a:srgbClr val="A4A3A4"/>
          </p15:clr>
        </p15:guide>
        <p15:guide id="2" pos="24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B6DCF9"/>
    <a:srgbClr val="B3D7FC"/>
    <a:srgbClr val="FC6330"/>
    <a:srgbClr val="F64B2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0" autoAdjust="0"/>
    <p:restoredTop sz="94660"/>
  </p:normalViewPr>
  <p:slideViewPr>
    <p:cSldViewPr showGuides="1">
      <p:cViewPr>
        <p:scale>
          <a:sx n="125" d="100"/>
          <a:sy n="125" d="100"/>
        </p:scale>
        <p:origin x="792" y="-3876"/>
      </p:cViewPr>
      <p:guideLst>
        <p:guide orient="horz" pos="2659"/>
        <p:guide pos="24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4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8620125"/>
            <a:ext cx="7560310" cy="2073275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3.xml"/><Relationship Id="rId8" Type="http://schemas.openxmlformats.org/officeDocument/2006/relationships/image" Target="../media/image5.png"/><Relationship Id="rId73" Type="http://schemas.openxmlformats.org/officeDocument/2006/relationships/notesSlide" Target="../notesSlides/notesSlide1.xml"/><Relationship Id="rId72" Type="http://schemas.openxmlformats.org/officeDocument/2006/relationships/slideLayout" Target="../slideLayouts/slideLayout3.xml"/><Relationship Id="rId71" Type="http://schemas.openxmlformats.org/officeDocument/2006/relationships/image" Target="../media/image29.svg"/><Relationship Id="rId70" Type="http://schemas.openxmlformats.org/officeDocument/2006/relationships/image" Target="../media/image28.png"/><Relationship Id="rId7" Type="http://schemas.openxmlformats.org/officeDocument/2006/relationships/tags" Target="../tags/tag2.xml"/><Relationship Id="rId69" Type="http://schemas.openxmlformats.org/officeDocument/2006/relationships/tags" Target="../tags/tag41.xml"/><Relationship Id="rId68" Type="http://schemas.openxmlformats.org/officeDocument/2006/relationships/image" Target="../media/image27.svg"/><Relationship Id="rId67" Type="http://schemas.openxmlformats.org/officeDocument/2006/relationships/image" Target="../media/image26.png"/><Relationship Id="rId66" Type="http://schemas.openxmlformats.org/officeDocument/2006/relationships/tags" Target="../tags/tag40.xml"/><Relationship Id="rId65" Type="http://schemas.openxmlformats.org/officeDocument/2006/relationships/tags" Target="../tags/tag39.xml"/><Relationship Id="rId64" Type="http://schemas.openxmlformats.org/officeDocument/2006/relationships/image" Target="../media/image25.svg"/><Relationship Id="rId63" Type="http://schemas.openxmlformats.org/officeDocument/2006/relationships/image" Target="../media/image24.png"/><Relationship Id="rId62" Type="http://schemas.openxmlformats.org/officeDocument/2006/relationships/tags" Target="../tags/tag38.xml"/><Relationship Id="rId61" Type="http://schemas.openxmlformats.org/officeDocument/2006/relationships/image" Target="../media/image23.svg"/><Relationship Id="rId60" Type="http://schemas.openxmlformats.org/officeDocument/2006/relationships/image" Target="../media/image22.png"/><Relationship Id="rId6" Type="http://schemas.openxmlformats.org/officeDocument/2006/relationships/image" Target="../media/image4.png"/><Relationship Id="rId59" Type="http://schemas.openxmlformats.org/officeDocument/2006/relationships/tags" Target="../tags/tag37.xml"/><Relationship Id="rId58" Type="http://schemas.openxmlformats.org/officeDocument/2006/relationships/image" Target="../media/image21.svg"/><Relationship Id="rId57" Type="http://schemas.openxmlformats.org/officeDocument/2006/relationships/image" Target="../media/image20.png"/><Relationship Id="rId56" Type="http://schemas.openxmlformats.org/officeDocument/2006/relationships/tags" Target="../tags/tag36.xml"/><Relationship Id="rId55" Type="http://schemas.openxmlformats.org/officeDocument/2006/relationships/image" Target="../media/image19.svg"/><Relationship Id="rId54" Type="http://schemas.openxmlformats.org/officeDocument/2006/relationships/image" Target="../media/image18.png"/><Relationship Id="rId53" Type="http://schemas.openxmlformats.org/officeDocument/2006/relationships/tags" Target="../tags/tag35.xml"/><Relationship Id="rId52" Type="http://schemas.openxmlformats.org/officeDocument/2006/relationships/image" Target="../media/image17.svg"/><Relationship Id="rId51" Type="http://schemas.openxmlformats.org/officeDocument/2006/relationships/image" Target="../media/image16.png"/><Relationship Id="rId50" Type="http://schemas.openxmlformats.org/officeDocument/2006/relationships/tags" Target="../tags/tag34.xml"/><Relationship Id="rId5" Type="http://schemas.openxmlformats.org/officeDocument/2006/relationships/tags" Target="../tags/tag1.xml"/><Relationship Id="rId49" Type="http://schemas.openxmlformats.org/officeDocument/2006/relationships/image" Target="../media/image15.svg"/><Relationship Id="rId48" Type="http://schemas.openxmlformats.org/officeDocument/2006/relationships/image" Target="../media/image14.png"/><Relationship Id="rId47" Type="http://schemas.openxmlformats.org/officeDocument/2006/relationships/tags" Target="../tags/tag33.xml"/><Relationship Id="rId46" Type="http://schemas.openxmlformats.org/officeDocument/2006/relationships/image" Target="../media/image13.svg"/><Relationship Id="rId45" Type="http://schemas.openxmlformats.org/officeDocument/2006/relationships/image" Target="../media/image12.png"/><Relationship Id="rId44" Type="http://schemas.openxmlformats.org/officeDocument/2006/relationships/tags" Target="../tags/tag32.xml"/><Relationship Id="rId43" Type="http://schemas.openxmlformats.org/officeDocument/2006/relationships/image" Target="../media/image11.svg"/><Relationship Id="rId42" Type="http://schemas.openxmlformats.org/officeDocument/2006/relationships/image" Target="../media/image10.png"/><Relationship Id="rId41" Type="http://schemas.openxmlformats.org/officeDocument/2006/relationships/tags" Target="../tags/tag31.xml"/><Relationship Id="rId40" Type="http://schemas.openxmlformats.org/officeDocument/2006/relationships/image" Target="../media/image9.svg"/><Relationship Id="rId4" Type="http://schemas.openxmlformats.org/officeDocument/2006/relationships/hyperlink" Target="http://www.genexis.eu/" TargetMode="External"/><Relationship Id="rId39" Type="http://schemas.openxmlformats.org/officeDocument/2006/relationships/image" Target="../media/image8.png"/><Relationship Id="rId38" Type="http://schemas.openxmlformats.org/officeDocument/2006/relationships/tags" Target="../tags/tag30.xml"/><Relationship Id="rId37" Type="http://schemas.openxmlformats.org/officeDocument/2006/relationships/tags" Target="../tags/tag29.xml"/><Relationship Id="rId36" Type="http://schemas.openxmlformats.org/officeDocument/2006/relationships/tags" Target="../tags/tag28.xml"/><Relationship Id="rId35" Type="http://schemas.openxmlformats.org/officeDocument/2006/relationships/tags" Target="../tags/tag27.xml"/><Relationship Id="rId34" Type="http://schemas.openxmlformats.org/officeDocument/2006/relationships/tags" Target="../tags/tag26.xml"/><Relationship Id="rId33" Type="http://schemas.openxmlformats.org/officeDocument/2006/relationships/tags" Target="../tags/tag25.xml"/><Relationship Id="rId32" Type="http://schemas.openxmlformats.org/officeDocument/2006/relationships/tags" Target="../tags/tag24.xml"/><Relationship Id="rId31" Type="http://schemas.openxmlformats.org/officeDocument/2006/relationships/image" Target="../media/image7.svg"/><Relationship Id="rId30" Type="http://schemas.openxmlformats.org/officeDocument/2006/relationships/image" Target="../media/image6.png"/><Relationship Id="rId3" Type="http://schemas.openxmlformats.org/officeDocument/2006/relationships/image" Target="../media/image3.png"/><Relationship Id="rId29" Type="http://schemas.openxmlformats.org/officeDocument/2006/relationships/tags" Target="../tags/tag23.xml"/><Relationship Id="rId28" Type="http://schemas.openxmlformats.org/officeDocument/2006/relationships/tags" Target="../tags/tag22.xml"/><Relationship Id="rId27" Type="http://schemas.openxmlformats.org/officeDocument/2006/relationships/tags" Target="../tags/tag21.xml"/><Relationship Id="rId26" Type="http://schemas.openxmlformats.org/officeDocument/2006/relationships/tags" Target="../tags/tag20.xml"/><Relationship Id="rId25" Type="http://schemas.openxmlformats.org/officeDocument/2006/relationships/tags" Target="../tags/tag19.xml"/><Relationship Id="rId24" Type="http://schemas.openxmlformats.org/officeDocument/2006/relationships/tags" Target="../tags/tag18.xml"/><Relationship Id="rId23" Type="http://schemas.openxmlformats.org/officeDocument/2006/relationships/tags" Target="../tags/tag17.xml"/><Relationship Id="rId22" Type="http://schemas.openxmlformats.org/officeDocument/2006/relationships/tags" Target="../tags/tag16.xml"/><Relationship Id="rId21" Type="http://schemas.openxmlformats.org/officeDocument/2006/relationships/tags" Target="../tags/tag15.xml"/><Relationship Id="rId20" Type="http://schemas.openxmlformats.org/officeDocument/2006/relationships/tags" Target="../tags/tag14.xml"/><Relationship Id="rId2" Type="http://schemas.openxmlformats.org/officeDocument/2006/relationships/image" Target="../media/image2.svg"/><Relationship Id="rId19" Type="http://schemas.openxmlformats.org/officeDocument/2006/relationships/tags" Target="../tags/tag13.xml"/><Relationship Id="rId18" Type="http://schemas.openxmlformats.org/officeDocument/2006/relationships/tags" Target="../tags/tag12.xml"/><Relationship Id="rId17" Type="http://schemas.openxmlformats.org/officeDocument/2006/relationships/tags" Target="../tags/tag11.xml"/><Relationship Id="rId16" Type="http://schemas.openxmlformats.org/officeDocument/2006/relationships/tags" Target="../tags/tag10.xml"/><Relationship Id="rId15" Type="http://schemas.openxmlformats.org/officeDocument/2006/relationships/tags" Target="../tags/tag9.xml"/><Relationship Id="rId14" Type="http://schemas.openxmlformats.org/officeDocument/2006/relationships/tags" Target="../tags/tag8.xml"/><Relationship Id="rId13" Type="http://schemas.openxmlformats.org/officeDocument/2006/relationships/tags" Target="../tags/tag7.xml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4820" y="3501390"/>
            <a:ext cx="5325745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solidFill>
                  <a:srgbClr val="FF6900"/>
                </a:solidFill>
                <a:uFillTx/>
                <a:latin typeface="Arial" panose="020B0604020202020204" pitchFamily="34" charset="0"/>
              </a:rPr>
              <a:t>HG3110AX</a:t>
            </a:r>
            <a:endParaRPr lang="en-US" sz="2000" dirty="0">
              <a:solidFill>
                <a:srgbClr val="FF6900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044" y="3821196"/>
            <a:ext cx="5708916" cy="35369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50000"/>
              </a:lnSpc>
              <a:spcBef>
                <a:spcPts val="1000"/>
              </a:spcBef>
            </a:pP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XGS-PON+1*2.5GE+3*</a:t>
            </a:r>
            <a:r>
              <a:rPr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GE+1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*</a:t>
            </a:r>
            <a:r>
              <a:rPr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POTS+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1*USB3.0+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W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F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 6 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HGU 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ONT</a:t>
            </a:r>
            <a:endParaRPr lang="en-US" sz="1000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12700">
              <a:lnSpc>
                <a:spcPct val="50000"/>
              </a:lnSpc>
              <a:spcBef>
                <a:spcPts val="1000"/>
              </a:spcBef>
            </a:pP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(PON is 10G EPON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or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XG-PON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or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XGS-PON)</a:t>
            </a:r>
            <a:endParaRPr lang="en-US" sz="1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478270" y="3636645"/>
            <a:ext cx="648335" cy="458470"/>
          </a:xfrm>
          <a:prstGeom prst="rect">
            <a:avLst/>
          </a:prstGeom>
        </p:spPr>
      </p:pic>
      <p:sp>
        <p:nvSpPr>
          <p:cNvPr id="7" name="object 3"/>
          <p:cNvSpPr txBox="1"/>
          <p:nvPr/>
        </p:nvSpPr>
        <p:spPr>
          <a:xfrm>
            <a:off x="448310" y="5529727"/>
            <a:ext cx="6803390" cy="234038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</a:t>
            </a:r>
            <a:r>
              <a:rPr sz="1000" b="1" spc="-25" dirty="0" smtClean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1000" dirty="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</p:txBody>
      </p:sp>
      <p:sp>
        <p:nvSpPr>
          <p:cNvPr id="11" name="object 5"/>
          <p:cNvSpPr txBox="1"/>
          <p:nvPr/>
        </p:nvSpPr>
        <p:spPr>
          <a:xfrm>
            <a:off x="448310" y="4221480"/>
            <a:ext cx="866775" cy="39116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Features: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C:/Users/Administrator/AppData/Local/Temp/picturecompress_20211220140354/output_3.pngoutput_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4" name="object 8"/>
          <p:cNvSpPr txBox="1"/>
          <p:nvPr/>
        </p:nvSpPr>
        <p:spPr>
          <a:xfrm>
            <a:off x="448310" y="10431780"/>
            <a:ext cx="2310765" cy="212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 product datasheet | Updated: 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20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2021 | Rev.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1.3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|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4"/>
              </a:rPr>
              <a:t>www.vsolcn.com</a:t>
            </a:r>
            <a:endParaRPr sz="65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158365" y="5031740"/>
            <a:ext cx="1546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Next-Gen Gigabit WiFi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2.4GHz &amp; 5GHz Dual Band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Speed up to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Gbps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913346" y="516696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IPv4/IPv6 Dual Stack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38480" y="5022215"/>
            <a:ext cx="145859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10G PON </a:t>
            </a:r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Realtek </a:t>
            </a:r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Chipset</a:t>
            </a:r>
            <a:endParaRPr 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535612" y="5058856"/>
            <a:ext cx="12668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USB3.0 Interface</a:t>
            </a:r>
            <a:endParaRPr lang="en-US" altLang="zh-CN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For Shared Storage/Printer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0"/>
          <p:cNvSpPr txBox="1"/>
          <p:nvPr/>
        </p:nvSpPr>
        <p:spPr>
          <a:xfrm>
            <a:off x="450215" y="5886450"/>
            <a:ext cx="6736715" cy="1084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marR="5080" algn="just">
              <a:spcBef>
                <a:spcPts val="300"/>
              </a:spcBef>
            </a:pPr>
            <a:r>
              <a:rPr lang="en-US" altLang="zh-CN" sz="850" dirty="0" smtClean="0">
                <a:solidFill>
                  <a:srgbClr val="313130"/>
                </a:solidFill>
                <a:latin typeface="Arial" panose="020B0604020202020204" pitchFamily="34" charset="0"/>
              </a:rPr>
              <a:t>Leveraged the latest WiFi 6(AX1800) technology and e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quipped with IEEE 802.3av(10G-EPON)/ITU-T G.987(XG-PON)/ITU-T G.9807.1 (XGS-PON) PON interface and IEEE802.11ax(WiFi 6) interface, V-SOL 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XGS-PON HGU 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HG3110AX supports the full Triple Play of services  enabling Data, Voice and Video services through Ethernet, Wi-Fi, FXS and USB standard interfaces, help Internet Service Providers to deliver internet service more than 2.5Gbps which is limited by GPON. </a:t>
            </a:r>
            <a:endParaRPr lang="en-US" altLang="zh-CN" sz="85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marL="18415" marR="5080" algn="just">
              <a:spcBef>
                <a:spcPts val="300"/>
              </a:spcBef>
            </a:pP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HG3110AX built-in Ethernet LAN ports, one 2.5GE BASE-T port and 3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x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1GE BASE-T ports support ultrafast device connection, and includes powerful and enhanced WLAN interface based on MU-MIMO OFDMA 2x2 2.4GHz MIMO and 5Ghz 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2x2 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 MIMO Wi-Fi antennas supporting 802.11a/b/g/n/ac/ax  standards over 2.4GHz and 5GHz wireless frequency bands for Internet application such as video, email, web surfing, files upload/download and online gaming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，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and it provides VoIP service through POTS port.</a:t>
            </a:r>
            <a:endParaRPr lang="zh-CN" altLang="en-US" sz="850" dirty="0">
              <a:solidFill>
                <a:srgbClr val="313130"/>
              </a:solidFill>
              <a:latin typeface="Arial" panose="020B0604020202020204" pitchFamily="34" charset="0"/>
            </a:endParaRPr>
          </a:p>
        </p:txBody>
      </p:sp>
      <p:sp>
        <p:nvSpPr>
          <p:cNvPr id="22" name="object 8"/>
          <p:cNvSpPr txBox="1"/>
          <p:nvPr/>
        </p:nvSpPr>
        <p:spPr>
          <a:xfrm>
            <a:off x="448310" y="7192266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Appli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cation</a:t>
            </a: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Chart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 dirty="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483360" y="9217025"/>
            <a:ext cx="1112520" cy="553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10G EPON OLT or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XGPON OLT or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XGSPON 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16940" y="1161415"/>
            <a:ext cx="2787650" cy="2159000"/>
          </a:xfrm>
          <a:prstGeom prst="rect">
            <a:avLst/>
          </a:prstGeom>
        </p:spPr>
      </p:pic>
      <p:pic>
        <p:nvPicPr>
          <p:cNvPr id="15" name="图片 14" descr="C:\Users\Shawn\Desktop\产品接口渲染图\HG3110AX.pngHG3110AX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3987800" y="1383030"/>
            <a:ext cx="2487930" cy="165671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9"/>
            </p:custDataLst>
          </p:nvPr>
        </p:nvSpPr>
        <p:spPr>
          <a:xfrm>
            <a:off x="3063875" y="8738870"/>
            <a:ext cx="635000" cy="243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90" i="1" dirty="0">
                <a:solidFill>
                  <a:srgbClr val="FF0000"/>
                </a:solidFill>
              </a:rPr>
              <a:t>SC/UPC</a:t>
            </a:r>
            <a:endParaRPr lang="en-US" altLang="zh-CN" sz="990" i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>
            <p:custDataLst>
              <p:tags r:id="rId10"/>
            </p:custDataLst>
          </p:nvPr>
        </p:nvSpPr>
        <p:spPr>
          <a:xfrm>
            <a:off x="2326005" y="872172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3" name="组合 251"/>
          <p:cNvGrpSpPr/>
          <p:nvPr/>
        </p:nvGrpSpPr>
        <p:grpSpPr bwMode="auto">
          <a:xfrm rot="0">
            <a:off x="1171575" y="7903210"/>
            <a:ext cx="819150" cy="590550"/>
            <a:chOff x="1240776" y="1956725"/>
            <a:chExt cx="896599" cy="422048"/>
          </a:xfrm>
        </p:grpSpPr>
        <p:grpSp>
          <p:nvGrpSpPr>
            <p:cNvPr id="94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95" name="Freeform 204"/>
              <p:cNvSpPr>
                <a:spLocks noEditPoint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6" name="Freeform 205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7" name="Freeform 209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98" name="TextBox 25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346456" y="2066094"/>
              <a:ext cx="568031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VoIP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9" name="组合 251"/>
          <p:cNvGrpSpPr/>
          <p:nvPr/>
        </p:nvGrpSpPr>
        <p:grpSpPr bwMode="auto">
          <a:xfrm rot="0">
            <a:off x="1978025" y="7912100"/>
            <a:ext cx="819150" cy="590550"/>
            <a:chOff x="1240776" y="1956725"/>
            <a:chExt cx="896599" cy="422048"/>
          </a:xfrm>
        </p:grpSpPr>
        <p:grpSp>
          <p:nvGrpSpPr>
            <p:cNvPr id="100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101" name="Freeform 204"/>
              <p:cNvSpPr>
                <a:spLocks noEditPoint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2" name="Freeform 205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3" name="Freeform 209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104" name="TextBox 25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69282" y="2059287"/>
              <a:ext cx="818326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Internet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107" name="直接连接符 106"/>
          <p:cNvCxnSpPr/>
          <p:nvPr>
            <p:custDataLst>
              <p:tags r:id="rId19"/>
            </p:custDataLst>
          </p:nvPr>
        </p:nvCxnSpPr>
        <p:spPr bwMode="auto">
          <a:xfrm flipH="1">
            <a:off x="2125345" y="8399780"/>
            <a:ext cx="175260" cy="31940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接连接符 107"/>
          <p:cNvCxnSpPr/>
          <p:nvPr>
            <p:custDataLst>
              <p:tags r:id="rId20"/>
            </p:custDataLst>
          </p:nvPr>
        </p:nvCxnSpPr>
        <p:spPr bwMode="auto">
          <a:xfrm>
            <a:off x="1753235" y="8361680"/>
            <a:ext cx="179705" cy="36004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文本框 12"/>
          <p:cNvSpPr txBox="1"/>
          <p:nvPr>
            <p:custDataLst>
              <p:tags r:id="rId21"/>
            </p:custDataLst>
          </p:nvPr>
        </p:nvSpPr>
        <p:spPr>
          <a:xfrm flipH="1">
            <a:off x="4035425" y="8169910"/>
            <a:ext cx="842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>
                <a:solidFill>
                  <a:srgbClr val="FF6900"/>
                </a:solidFill>
                <a:sym typeface="+mn-ea"/>
              </a:rPr>
              <a:t>HG3110AX</a:t>
            </a:r>
            <a:endParaRPr lang="en-US" altLang="zh-CN" sz="1000">
              <a:solidFill>
                <a:srgbClr val="FF6900"/>
              </a:solidFill>
              <a:sym typeface="+mn-ea"/>
            </a:endParaRPr>
          </a:p>
        </p:txBody>
      </p:sp>
      <p:sp>
        <p:nvSpPr>
          <p:cNvPr id="17" name="object 28"/>
          <p:cNvSpPr/>
          <p:nvPr>
            <p:custDataLst>
              <p:tags r:id="rId22"/>
            </p:custDataLst>
          </p:nvPr>
        </p:nvSpPr>
        <p:spPr>
          <a:xfrm flipH="1">
            <a:off x="3380105" y="7675245"/>
            <a:ext cx="2841625" cy="2160270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文本框 17"/>
          <p:cNvSpPr txBox="1"/>
          <p:nvPr>
            <p:custDataLst>
              <p:tags r:id="rId23"/>
            </p:custDataLst>
          </p:nvPr>
        </p:nvSpPr>
        <p:spPr>
          <a:xfrm flipH="1">
            <a:off x="5243195" y="9010015"/>
            <a:ext cx="72580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WiFi Device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24"/>
            </p:custDataLst>
          </p:nvPr>
        </p:nvSpPr>
        <p:spPr>
          <a:xfrm flipH="1">
            <a:off x="3983355" y="9558020"/>
            <a:ext cx="4705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IPTV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>
            <p:custDataLst>
              <p:tags r:id="rId25"/>
            </p:custDataLst>
          </p:nvPr>
        </p:nvSpPr>
        <p:spPr>
          <a:xfrm flipH="1">
            <a:off x="3588385" y="9345930"/>
            <a:ext cx="4025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>
                <a:solidFill>
                  <a:srgbClr val="808080"/>
                </a:solidFill>
                <a:sym typeface="+mn-ea"/>
              </a:rPr>
              <a:t>IPC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26"/>
            </p:custDataLst>
          </p:nvPr>
        </p:nvSpPr>
        <p:spPr>
          <a:xfrm flipH="1">
            <a:off x="4347210" y="9577070"/>
            <a:ext cx="3194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27"/>
            </p:custDataLst>
          </p:nvPr>
        </p:nvSpPr>
        <p:spPr>
          <a:xfrm flipH="1">
            <a:off x="4948555" y="9531985"/>
            <a:ext cx="577215" cy="245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zh-CN" sz="1000">
                <a:solidFill>
                  <a:srgbClr val="808080"/>
                </a:solidFill>
                <a:sym typeface="+mn-ea"/>
              </a:rPr>
              <a:t>POTS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52" name="文本框 51"/>
          <p:cNvSpPr txBox="1"/>
          <p:nvPr>
            <p:custDataLst>
              <p:tags r:id="rId28"/>
            </p:custDataLst>
          </p:nvPr>
        </p:nvSpPr>
        <p:spPr>
          <a:xfrm flipH="1">
            <a:off x="4588510" y="9558020"/>
            <a:ext cx="470535" cy="2870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800">
                <a:solidFill>
                  <a:srgbClr val="808080"/>
                </a:solidFill>
                <a:sym typeface="+mn-ea"/>
              </a:rPr>
              <a:t>2.5GbE</a:t>
            </a:r>
            <a:endParaRPr lang="en-US" altLang="zh-CN" sz="800">
              <a:solidFill>
                <a:srgbClr val="808080"/>
              </a:solidFill>
              <a:sym typeface="+mn-ea"/>
            </a:endParaRPr>
          </a:p>
          <a:p>
            <a:pPr algn="ctr">
              <a:lnSpc>
                <a:spcPct val="80000"/>
              </a:lnSpc>
            </a:pPr>
            <a:r>
              <a:rPr lang="en-US" altLang="zh-CN" sz="800">
                <a:solidFill>
                  <a:srgbClr val="808080"/>
                </a:solidFill>
                <a:sym typeface="+mn-ea"/>
              </a:rPr>
              <a:t>Device</a:t>
            </a:r>
            <a:endParaRPr lang="en-US" altLang="zh-CN" sz="80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72" name="图形 16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102860" y="9342755"/>
            <a:ext cx="215265" cy="215265"/>
          </a:xfrm>
          <a:prstGeom prst="rect">
            <a:avLst/>
          </a:prstGeom>
        </p:spPr>
      </p:pic>
      <p:pic>
        <p:nvPicPr>
          <p:cNvPr id="90" name="图片 89" descr="C:\Users\Shawn\Desktop\产品接口渲染图\HG3110AX.pngHG3110AX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3868420" y="8331835"/>
            <a:ext cx="1145540" cy="763270"/>
          </a:xfrm>
          <a:prstGeom prst="rect">
            <a:avLst/>
          </a:prstGeom>
        </p:spPr>
      </p:pic>
      <p:cxnSp>
        <p:nvCxnSpPr>
          <p:cNvPr id="73" name="直接连接符 72"/>
          <p:cNvCxnSpPr/>
          <p:nvPr>
            <p:custDataLst>
              <p:tags r:id="rId33"/>
            </p:custDataLst>
          </p:nvPr>
        </p:nvCxnSpPr>
        <p:spPr bwMode="auto">
          <a:xfrm flipH="1" flipV="1">
            <a:off x="4723130" y="8947150"/>
            <a:ext cx="437515" cy="40449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接连接符 73"/>
          <p:cNvCxnSpPr/>
          <p:nvPr>
            <p:custDataLst>
              <p:tags r:id="rId34"/>
            </p:custDataLst>
          </p:nvPr>
        </p:nvCxnSpPr>
        <p:spPr bwMode="auto">
          <a:xfrm flipH="1" flipV="1">
            <a:off x="4665980" y="8946515"/>
            <a:ext cx="89535" cy="3962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接连接符 74"/>
          <p:cNvCxnSpPr/>
          <p:nvPr>
            <p:custDataLst>
              <p:tags r:id="rId35"/>
            </p:custDataLst>
          </p:nvPr>
        </p:nvCxnSpPr>
        <p:spPr bwMode="auto">
          <a:xfrm flipV="1">
            <a:off x="4500880" y="8946515"/>
            <a:ext cx="0" cy="39941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接连接符 75"/>
          <p:cNvCxnSpPr/>
          <p:nvPr>
            <p:custDataLst>
              <p:tags r:id="rId36"/>
            </p:custDataLst>
          </p:nvPr>
        </p:nvCxnSpPr>
        <p:spPr bwMode="auto">
          <a:xfrm flipV="1">
            <a:off x="4228465" y="8949055"/>
            <a:ext cx="225425" cy="3581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接连接符 76"/>
          <p:cNvCxnSpPr/>
          <p:nvPr>
            <p:custDataLst>
              <p:tags r:id="rId37"/>
            </p:custDataLst>
          </p:nvPr>
        </p:nvCxnSpPr>
        <p:spPr bwMode="auto">
          <a:xfrm flipV="1">
            <a:off x="3945890" y="8942705"/>
            <a:ext cx="446405" cy="27432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8" name="图形 31"/>
          <p:cNvPicPr>
            <a:picLocks noChangeAspect="1"/>
          </p:cNvPicPr>
          <p:nvPr>
            <p:custDataLst>
              <p:tags r:id="rId38"/>
            </p:custDataLst>
          </p:nvPr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070985" y="9307195"/>
            <a:ext cx="247650" cy="298450"/>
          </a:xfrm>
          <a:prstGeom prst="rect">
            <a:avLst/>
          </a:prstGeom>
        </p:spPr>
      </p:pic>
      <p:pic>
        <p:nvPicPr>
          <p:cNvPr id="79" name="图形 7"/>
          <p:cNvPicPr>
            <a:picLocks noChangeAspect="1"/>
          </p:cNvPicPr>
          <p:nvPr>
            <p:custDataLst>
              <p:tags r:id="rId41"/>
            </p:custDataLst>
          </p:nvPr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363085" y="9370060"/>
            <a:ext cx="281940" cy="207645"/>
          </a:xfrm>
          <a:prstGeom prst="rect">
            <a:avLst/>
          </a:prstGeom>
        </p:spPr>
      </p:pic>
      <p:pic>
        <p:nvPicPr>
          <p:cNvPr id="80" name="图形 39"/>
          <p:cNvPicPr>
            <a:picLocks noChangeAspect="1"/>
          </p:cNvPicPr>
          <p:nvPr>
            <p:custDataLst>
              <p:tags r:id="rId44"/>
            </p:custDataLst>
          </p:nvPr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3688080" y="9126855"/>
            <a:ext cx="340360" cy="262890"/>
          </a:xfrm>
          <a:prstGeom prst="rect">
            <a:avLst/>
          </a:prstGeom>
        </p:spPr>
      </p:pic>
      <p:pic>
        <p:nvPicPr>
          <p:cNvPr id="81" name="图形 19"/>
          <p:cNvPicPr>
            <a:picLocks noChangeAspect="1"/>
          </p:cNvPicPr>
          <p:nvPr>
            <p:custDataLst>
              <p:tags r:id="rId47"/>
            </p:custDataLst>
          </p:nvPr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5521960" y="8609330"/>
            <a:ext cx="236220" cy="372745"/>
          </a:xfrm>
          <a:prstGeom prst="rect">
            <a:avLst/>
          </a:prstGeom>
        </p:spPr>
      </p:pic>
      <p:pic>
        <p:nvPicPr>
          <p:cNvPr id="82" name="图形 5"/>
          <p:cNvPicPr>
            <a:picLocks noChangeAspect="1"/>
          </p:cNvPicPr>
          <p:nvPr>
            <p:custDataLst>
              <p:tags r:id="rId50"/>
            </p:custDataLst>
          </p:nvPr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1716705" y="8721851"/>
            <a:ext cx="638175" cy="466725"/>
          </a:xfrm>
          <a:prstGeom prst="rect">
            <a:avLst/>
          </a:prstGeom>
        </p:spPr>
      </p:pic>
      <p:pic>
        <p:nvPicPr>
          <p:cNvPr id="85" name="图形 16"/>
          <p:cNvPicPr>
            <a:picLocks noChangeAspect="1"/>
          </p:cNvPicPr>
          <p:nvPr>
            <p:custDataLst>
              <p:tags r:id="rId53"/>
            </p:custDataLst>
          </p:nvPr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1033148" y="4518027"/>
            <a:ext cx="504000" cy="504000"/>
          </a:xfrm>
          <a:prstGeom prst="rect">
            <a:avLst/>
          </a:prstGeom>
        </p:spPr>
      </p:pic>
      <p:pic>
        <p:nvPicPr>
          <p:cNvPr id="86" name="图形 28"/>
          <p:cNvPicPr>
            <a:picLocks noChangeAspect="1"/>
          </p:cNvPicPr>
          <p:nvPr>
            <p:custDataLst>
              <p:tags r:id="rId56"/>
            </p:custDataLst>
          </p:nvPr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5866578" y="4518027"/>
            <a:ext cx="503555" cy="504000"/>
          </a:xfrm>
          <a:prstGeom prst="rect">
            <a:avLst/>
          </a:prstGeom>
        </p:spPr>
      </p:pic>
      <p:pic>
        <p:nvPicPr>
          <p:cNvPr id="87" name="图形 10"/>
          <p:cNvPicPr>
            <a:picLocks noChangeAspect="1"/>
          </p:cNvPicPr>
          <p:nvPr>
            <p:custDataLst>
              <p:tags r:id="rId59"/>
            </p:custDataLst>
          </p:nvPr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255583" y="4518027"/>
            <a:ext cx="503555" cy="504000"/>
          </a:xfrm>
          <a:prstGeom prst="rect">
            <a:avLst/>
          </a:prstGeom>
        </p:spPr>
      </p:pic>
      <p:pic>
        <p:nvPicPr>
          <p:cNvPr id="88" name="图形 57"/>
          <p:cNvPicPr>
            <a:picLocks noChangeAspect="1"/>
          </p:cNvPicPr>
          <p:nvPr>
            <p:custDataLst>
              <p:tags r:id="rId62"/>
            </p:custDataLst>
          </p:nvPr>
        </p:nvPicPr>
        <p:blipFill>
          <a:blip r:embed="rId63">
            <a:extLst>
              <a:ext uri="{96DAC541-7B7A-43D3-8B79-37D633B846F1}">
                <asvg:svgBlip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2644588" y="4518027"/>
            <a:ext cx="503555" cy="504000"/>
          </a:xfrm>
          <a:prstGeom prst="rect">
            <a:avLst/>
          </a:prstGeom>
        </p:spPr>
      </p:pic>
      <p:cxnSp>
        <p:nvCxnSpPr>
          <p:cNvPr id="5" name="直接连接符 4"/>
          <p:cNvCxnSpPr/>
          <p:nvPr>
            <p:custDataLst>
              <p:tags r:id="rId65"/>
            </p:custDataLst>
          </p:nvPr>
        </p:nvCxnSpPr>
        <p:spPr>
          <a:xfrm flipV="1">
            <a:off x="2326005" y="8952230"/>
            <a:ext cx="1800000" cy="0"/>
          </a:xfrm>
          <a:prstGeom prst="line">
            <a:avLst/>
          </a:prstGeom>
          <a:noFill/>
          <a:ln w="9525" cap="flat" cmpd="sng" algn="ctr">
            <a:solidFill>
              <a:srgbClr val="FC633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图形 33"/>
          <p:cNvPicPr>
            <a:picLocks noChangeAspect="1"/>
          </p:cNvPicPr>
          <p:nvPr>
            <p:custDataLst>
              <p:tags r:id="rId66"/>
            </p:custDataLst>
          </p:nvPr>
        </p:nvPicPr>
        <p:blipFill>
          <a:blip r:embed="rId67">
            <a:extLst>
              <a:ext uri="{96DAC541-7B7A-43D3-8B79-37D633B846F1}">
                <asvg:svgBlip xmlns:asvg="http://schemas.microsoft.com/office/drawing/2016/SVG/main" r:embed="rId68"/>
              </a:ext>
            </a:extLst>
          </a:blip>
          <a:stretch>
            <a:fillRect/>
          </a:stretch>
        </p:blipFill>
        <p:spPr>
          <a:xfrm>
            <a:off x="4681855" y="9324340"/>
            <a:ext cx="266700" cy="266700"/>
          </a:xfrm>
          <a:prstGeom prst="rect">
            <a:avLst/>
          </a:prstGeom>
        </p:spPr>
      </p:pic>
      <p:pic>
        <p:nvPicPr>
          <p:cNvPr id="106" name="图片 105" descr="资源 22"/>
          <p:cNvPicPr>
            <a:picLocks noChangeAspect="1"/>
          </p:cNvPicPr>
          <p:nvPr>
            <p:custDataLst>
              <p:tags r:id="rId69"/>
            </p:custDataLst>
          </p:nvPr>
        </p:nvPicPr>
        <p:blipFill>
          <a:blip r:embed="rId70">
            <a:extLs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 rot="10800000" flipH="1" flipV="1">
            <a:off x="5369560" y="8512175"/>
            <a:ext cx="106045" cy="1644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775" y="9216700"/>
          <a:ext cx="6929475" cy="631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9475"/>
                <a:gridCol w="3330000"/>
                <a:gridCol w="2340000"/>
              </a:tblGrid>
              <a:tr h="273176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086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HG3110AX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4140" indent="-127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1*2.5GE+3*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GE+1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POTS+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USB3.0+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AC-DC power adaptor: DC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12V / </a:t>
                      </a: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Official Website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E-mail: 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33253" y="908766"/>
          <a:ext cx="3495040" cy="247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/>
                <a:gridCol w="2441575"/>
              </a:tblGrid>
              <a:tr h="24164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l" eaLnBrk="1" fontAlgn="auto" latinLnBrk="0" hangingPunct="1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244mm*131mm*36mm </a:t>
                      </a: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+mn-ea"/>
                        </a:rPr>
                        <a:t>(L*W*H)</a:t>
                      </a:r>
                      <a:endParaRPr lang="en-US" altLang="zh-CN" sz="90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5244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NBD</a:t>
                      </a:r>
                      <a:endParaRPr sz="9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291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temp:0 ~ +55°C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humidity: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~ 90%  (non-condensed)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condition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841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temp: -30 ~ +60°C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humidity: 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~ 90%  (non-condensed)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6286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12V/2A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5971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24W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604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altLang="zh-CN" sz="9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1*2.5GE+3*GE+1*POTS+1*USB3.0+WiFi 6 </a:t>
                      </a:r>
                      <a:endParaRPr lang="en-US"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8185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21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PON/LOS,</a:t>
                      </a:r>
                      <a:r>
                        <a:rPr lang="en-US" sz="900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WAN, USB, PHONE, WIFI</a:t>
                      </a:r>
                      <a:endParaRPr lang="en-US" sz="900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38210" y="594142"/>
            <a:ext cx="3500120" cy="306705"/>
            <a:chOff x="358140" y="602992"/>
            <a:chExt cx="3500120" cy="306705"/>
          </a:xfrm>
        </p:grpSpPr>
        <p:sp>
          <p:nvSpPr>
            <p:cNvPr id="6" name="圆角矩形 5"/>
            <p:cNvSpPr/>
            <p:nvPr/>
          </p:nvSpPr>
          <p:spPr>
            <a:xfrm>
              <a:off x="358140" y="621700"/>
              <a:ext cx="3500120" cy="269875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82930" y="602992"/>
              <a:ext cx="18338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Hardware Parameter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448310" y="70234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33253" y="3704732"/>
          <a:ext cx="3506530" cy="318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4000"/>
                <a:gridCol w="2462530"/>
              </a:tblGrid>
              <a:tr h="1506858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 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</a:t>
                      </a: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10G 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PON port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Class B+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single mode, SC/UPC connector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TX </a:t>
                      </a:r>
                      <a:r>
                        <a:rPr sz="900" spc="15" baseline="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optical </a:t>
                      </a:r>
                      <a:r>
                        <a:rPr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power: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8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dBm</a:t>
                      </a:r>
                      <a:endParaRPr sz="900" spc="15" baseline="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RX sensitivity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-29.5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Overload optical power: 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-7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dBm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Transmission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distance: 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20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Wavelength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endParaRPr lang="en-US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341630" marR="19685" lvl="1" indent="-85090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  <a:tab pos="268605" algn="l"/>
                        </a:tabLst>
                      </a:pP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10G EPON: DS 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1577nm/US 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1310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nm</a:t>
                      </a:r>
                      <a:endParaRPr lang="zh-CN" altLang="en-US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341630" marR="19685" lvl="1" indent="-85090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  <a:tab pos="268605" algn="l"/>
                        </a:tabLst>
                      </a:pP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XG(S)-PON:DS 1577nm/US 1270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nm</a:t>
                      </a:r>
                      <a:endParaRPr lang="en-US" altLang="zh-CN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08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10G PON layer</a:t>
                      </a:r>
                      <a:endParaRPr lang="en-US" alt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IEEE 802.3av(10G-EPON)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ITU-T G.987(XG-PON)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TU-T G.9807.1 (XGS-PON)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08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User interface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1*2.5GE,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Auto-negotiation,RJ45 ports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3*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GE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Auto-negotiation,RJ45 ports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*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POTS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RJ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11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Connector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1*USB3.0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Antenna</a:t>
                      </a:r>
                      <a:endParaRPr 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×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5dBi  external antenna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USB</a:t>
                      </a:r>
                      <a:endParaRPr lang="en-US" alt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1×USB 3.0 for Shared Storage/Printer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442" y="3406907"/>
            <a:ext cx="3499200" cy="306705"/>
            <a:chOff x="358140" y="3660517"/>
            <a:chExt cx="3499200" cy="306705"/>
          </a:xfrm>
        </p:grpSpPr>
        <p:sp>
          <p:nvSpPr>
            <p:cNvPr id="13" name="圆角矩形 12"/>
            <p:cNvSpPr/>
            <p:nvPr/>
          </p:nvSpPr>
          <p:spPr>
            <a:xfrm>
              <a:off x="358140" y="3662715"/>
              <a:ext cx="3499200" cy="26987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82930" y="3660517"/>
              <a:ext cx="173609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Interface parameter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448310" y="376050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48760" y="922655"/>
          <a:ext cx="3141980" cy="606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990"/>
                <a:gridCol w="2459990"/>
              </a:tblGrid>
              <a:tr h="6565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O&amp;M</a:t>
                      </a:r>
                      <a:endParaRPr 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WEB/TELNET/OAM/OMCI/TR069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private OAM/OMCI protocol and Unified network management of VSOL OLT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98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Internet connection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8419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Bridge/Router mode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5847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Multicast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841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IGMP v1/v2/v3, IGMP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MLD v1/v2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56019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8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VoIP</a:t>
                      </a:r>
                      <a:endParaRPr sz="900" b="0" spc="-8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SIP and IMS SIP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G.711a/G.711u/G.722/G.729 Codec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Echo cancellation,VAD/CNG,DTMF Relay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T.30/T.38 FAX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Caller Identification/Call Waiting/Call Forwarding/Call Transfer/Call Hold/3-way Conference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Line testing according to GR-909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6446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WIFI</a:t>
                      </a:r>
                      <a:endParaRPr 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5244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Wi-Fi 6: 802.11a/n/ac/ax 5GHz &amp; 802.11g/b/n/ax 2.4GHz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WiFi Encryption:WEP-64/WEP-128/ WPA/WPA2/WPA3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OFDMA, MU-MIMO, Dynamic QoS, 1024-QAM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Smart Connect for one Wi-Fi name - One SSID for 2.4GHz and 5GHz dual band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4577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L2</a:t>
                      </a:r>
                      <a:endParaRPr 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286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802.1D&amp;802.1ad bridge, 802.1p Cos,802.1Q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VLAN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438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IPv4/IPv6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DHCP Client/Server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PPPoE, NAT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DMZ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DDNS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648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Firewall</a:t>
                      </a:r>
                      <a:endParaRPr 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604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Anti-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DDOS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, F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iltering Based on ACL/MAC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/URL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4048760" y="615692"/>
            <a:ext cx="3142800" cy="306705"/>
            <a:chOff x="4048760" y="615692"/>
            <a:chExt cx="3142800" cy="306705"/>
          </a:xfrm>
        </p:grpSpPr>
        <p:sp>
          <p:nvSpPr>
            <p:cNvPr id="10" name="圆角矩形 9"/>
            <p:cNvSpPr/>
            <p:nvPr/>
          </p:nvSpPr>
          <p:spPr>
            <a:xfrm>
              <a:off x="4048760" y="640115"/>
              <a:ext cx="3142800" cy="26987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279265" y="615692"/>
              <a:ext cx="1290955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Function Data</a:t>
              </a:r>
              <a:endPara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144645" y="71504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43.xml><?xml version="1.0" encoding="utf-8"?>
<p:tagLst xmlns:p="http://schemas.openxmlformats.org/presentationml/2006/main">
  <p:tag name="KSO_WM_UNIT_TABLE_BEAUTIFY" val="smartTable{102fb185-4a5f-4762-8c0c-4b1d2a292bcd}"/>
</p:tagLst>
</file>

<file path=ppt/tags/tag44.xml><?xml version="1.0" encoding="utf-8"?>
<p:tagLst xmlns:p="http://schemas.openxmlformats.org/presentationml/2006/main">
  <p:tag name="KSO_WM_UNIT_TABLE_BEAUTIFY" val="smartTable{b37b2a66-c640-480d-b396-0d6aa997f38f}"/>
  <p:tag name="TABLE_ENDDRAG_ORIGIN_RECT" val="275*198"/>
  <p:tag name="TABLE_ENDDRAG_RECT" val="28*352*275*198"/>
</p:tagLst>
</file>

<file path=ppt/tags/tag45.xml><?xml version="1.0" encoding="utf-8"?>
<p:tagLst xmlns:p="http://schemas.openxmlformats.org/presentationml/2006/main">
  <p:tag name="KSO_WM_UNIT_TABLE_BEAUTIFY" val="smartTable{b7861c3d-0c1f-41ee-95cc-fdf54233a5af}"/>
  <p:tag name="TABLE_ENDDRAG_ORIGIN_RECT" val="247*477"/>
  <p:tag name="TABLE_ENDDRAG_RECT" val="318*72*247*477"/>
</p:tagLst>
</file>

<file path=ppt/tags/tag46.xml><?xml version="1.0" encoding="utf-8"?>
<p:tagLst xmlns:p="http://schemas.openxmlformats.org/presentationml/2006/main">
  <p:tag name="KSO_WPP_MARK_KEY" val="b92e5549-1cb5-4bad-adc0-c98c62fafca8"/>
  <p:tag name="COMMONDATA" val="eyJoZGlkIjoiZWZlMWRkOGRkMWFmODcwOTk3NWEyNGY4YzE2OTBhYmU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3340</Words>
  <Application>WPS 演示</Application>
  <PresentationFormat>自定义</PresentationFormat>
  <Paragraphs>185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Arial</vt:lpstr>
      <vt:lpstr>Gill Sans MT</vt:lpstr>
      <vt:lpstr>Calibri</vt:lpstr>
      <vt:lpstr>微软雅黑</vt:lpstr>
      <vt:lpstr>Arial Unicode MS</vt:lpstr>
      <vt:lpstr>Calibri</vt:lpstr>
      <vt:lpstr>Office Theme</vt:lpstr>
      <vt:lpstr>HG3110AX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HG3110AX</dc:title>
  <dc:creator/>
  <cp:lastModifiedBy>肖汉斯的爸爸</cp:lastModifiedBy>
  <cp:revision>8</cp:revision>
  <dcterms:created xsi:type="dcterms:W3CDTF">2023-02-21T08:02:00Z</dcterms:created>
  <dcterms:modified xsi:type="dcterms:W3CDTF">2023-03-24T05:32:46Z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1900-01-02T00:00:00Z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1900-01-02T00:00:00Z</vt:filetime>
  </property>
  <property fmtid="{D5CDD505-2E9C-101B-9397-08002B2CF9AE}" pid="5" name="ICV">
    <vt:lpwstr>3C78F09F2EFE4E4A9431601A2073403A</vt:lpwstr>
  </property>
  <property fmtid="{D5CDD505-2E9C-101B-9397-08002B2CF9AE}" pid="6" name="KSOProductBuildVer">
    <vt:lpwstr>2052-11.1.0.13703</vt:lpwstr>
  </property>
</Properties>
</file>