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 userDrawn="1">
          <p15:clr>
            <a:srgbClr val="A4A3A4"/>
          </p15:clr>
        </p15:guide>
        <p15:guide id="2" pos="23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53"/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278" y="-82"/>
      </p:cViewPr>
      <p:guideLst>
        <p:guide orient="horz" pos="2756"/>
        <p:guide pos="23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9251950"/>
            <a:ext cx="7560310" cy="144145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hyperlink" Target="http://www.genexis.eu/" TargetMode="Externa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emf"/><Relationship Id="rId12" Type="http://schemas.openxmlformats.org/officeDocument/2006/relationships/image" Target="../media/image11.emf"/><Relationship Id="rId11" Type="http://schemas.openxmlformats.org/officeDocument/2006/relationships/image" Target="../media/image10.png"/><Relationship Id="rId10" Type="http://schemas.openxmlformats.org/officeDocument/2006/relationships/image" Target="../media/image9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310" y="3950335"/>
            <a:ext cx="202501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HG325DAC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70" y="4220210"/>
            <a:ext cx="3945890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1*XPON+</a:t>
            </a:r>
            <a:r>
              <a:rPr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4GE+1POTS+WiFi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5 HGU ONT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40055" y="5644515"/>
            <a:ext cx="6778625" cy="13950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Introduction: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8415" marR="5080" algn="just" fontAlgn="auto">
              <a:lnSpc>
                <a:spcPct val="100000"/>
              </a:lnSpc>
              <a:spcBef>
                <a:spcPts val="300"/>
              </a:spcBef>
            </a:pP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HG325DAC (4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GE+1POTS+</a:t>
            </a: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WiFi5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XPON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HGU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ONT)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is a broadband access device specially designed to meet the needs of fixed network operators for FTTH and triple play services.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  <a:p>
            <a:pPr marL="18415" marR="5080" algn="just" fontAlgn="auto">
              <a:lnSpc>
                <a:spcPct val="100000"/>
              </a:lnSpc>
              <a:spcBef>
                <a:spcPts val="300"/>
              </a:spcBef>
            </a:pP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The ONT is based on high-performance chip solutions, supports XPON dual-mode technology (EPON and GPON), and also supports IEEE802.11b/g/n/ac W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i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F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i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5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technology and other Layer 2/Layer 3 functions, providing data service for carrier-grade FTTH applications. 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This ONU has a FEM module, which can improve the transmission power and reception sensitivity of WIFI, making the coverage of WIFI larger.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In addition, the ONT also supports the OAM/OMCI protocol, and we can configure or manage various services of the ONT on the VSOL OLT.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  <a:p>
            <a:pPr marL="18415" marR="5080" algn="just" fontAlgn="auto">
              <a:lnSpc>
                <a:spcPct val="100000"/>
              </a:lnSpc>
              <a:spcBef>
                <a:spcPts val="300"/>
              </a:spcBef>
            </a:pP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The ONT has high reliability, is easy to manage and maintain, and has QoS guarantees for various services. It conforms to a series of international technical standards such as IEEE802.3ah and ITU-T G.984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.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58470" y="4716780"/>
            <a:ext cx="5212080" cy="85090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Key </a:t>
            </a:r>
            <a:r>
              <a:rPr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Features:</a:t>
            </a:r>
            <a:r>
              <a:rPr lang="en-US"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XPON Dual Mode 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Plug and play,auto-detecting, auto-configuration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802.11n/ac dual band WiFi, WIFI-FEM module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0320" indent="0">
              <a:lnSpc>
                <a:spcPct val="70000"/>
              </a:lnSpc>
              <a:spcBef>
                <a:spcPts val="485"/>
              </a:spcBef>
              <a:buNone/>
              <a:tabLst>
                <a:tab pos="143510" algn="l"/>
              </a:tabLst>
            </a:pP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440055" y="7027545"/>
            <a:ext cx="232854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altLang="zh-CN" sz="1000" b="1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Application Chart</a:t>
            </a:r>
            <a:r>
              <a:rPr sz="1000" b="1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:</a:t>
            </a:r>
            <a:endParaRPr sz="1000" b="1" dirty="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440055" y="10476865"/>
            <a:ext cx="2033270" cy="20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24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2.0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00" dirty="0">
                <a:solidFill>
                  <a:srgbClr val="808285"/>
                </a:solidFill>
                <a:uFillTx/>
                <a:latin typeface="Arial" panose="020B0604020202020204" pitchFamily="34" charset="0"/>
                <a:cs typeface="Arial" panose="020B0604020202020204"/>
                <a:hlinkClick r:id="rId2"/>
              </a:rPr>
              <a:t>www.vsolcn.com</a:t>
            </a:r>
            <a:endParaRPr sz="600" dirty="0">
              <a:solidFill>
                <a:srgbClr val="808285"/>
              </a:solidFill>
              <a:uFillTx/>
              <a:latin typeface="Arial" panose="020B0604020202020204" pitchFamily="34" charset="0"/>
              <a:cs typeface="Arial" panose="020B0604020202020204"/>
              <a:hlinkClick r:id="rId2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148330" y="4902200"/>
            <a:ext cx="2419985" cy="4819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Support full management of HGU devices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Support guaranteed QoS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  <a:sym typeface="+mn-ea"/>
              </a:rPr>
              <a:t>Support </a:t>
            </a:r>
            <a:r>
              <a:rPr lang="en-US" sz="85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Calibri" panose="020F0502020204030204"/>
              </a:rPr>
              <a:t>IPv4/IPv6</a:t>
            </a: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75840" y="8847769"/>
            <a:ext cx="634825" cy="24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90" i="1" dirty="0">
                <a:solidFill>
                  <a:srgbClr val="FF0000"/>
                </a:solidFill>
              </a:rPr>
              <a:t>SC/UPC</a:t>
            </a:r>
            <a:endParaRPr lang="en-US" altLang="zh-CN" sz="990" i="1" dirty="0">
              <a:solidFill>
                <a:srgbClr val="FF0000"/>
              </a:solidFill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1560830" y="9096375"/>
            <a:ext cx="1790700" cy="9525"/>
          </a:xfrm>
          <a:prstGeom prst="line">
            <a:avLst/>
          </a:prstGeom>
          <a:ln>
            <a:solidFill>
              <a:srgbClr val="FC6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 descr="32313535303032373b32313535303035343bd6c7c4dcb5e7cad3bbfab6a5bad0bcb0d2a3bfd8c6f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720" y="9271000"/>
            <a:ext cx="368300" cy="359410"/>
          </a:xfrm>
          <a:prstGeom prst="rect">
            <a:avLst/>
          </a:prstGeom>
        </p:spPr>
      </p:pic>
      <p:pic>
        <p:nvPicPr>
          <p:cNvPr id="66" name="图片 65" descr="32313534323938353b32313534323934363bd7f9bbfab5e7bbb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2380" y="9709150"/>
            <a:ext cx="574675" cy="574675"/>
          </a:xfrm>
          <a:prstGeom prst="rect">
            <a:avLst/>
          </a:prstGeom>
        </p:spPr>
      </p:pic>
      <p:pic>
        <p:nvPicPr>
          <p:cNvPr id="67" name="图片 66" descr="303b32313538333836333bb5e7c4d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2135" y="9630410"/>
            <a:ext cx="640080" cy="640080"/>
          </a:xfrm>
          <a:prstGeom prst="rect">
            <a:avLst/>
          </a:prstGeom>
        </p:spPr>
      </p:pic>
      <p:cxnSp>
        <p:nvCxnSpPr>
          <p:cNvPr id="68" name="直接连接符 67"/>
          <p:cNvCxnSpPr/>
          <p:nvPr/>
        </p:nvCxnSpPr>
        <p:spPr>
          <a:xfrm flipH="1">
            <a:off x="2955925" y="9127490"/>
            <a:ext cx="674370" cy="629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3406140" y="9127490"/>
            <a:ext cx="404495" cy="629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图片 69" descr="32313534323238313b32313534323238383bb8dfc7e5b5e7cad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0635" y="9672320"/>
            <a:ext cx="571500" cy="571500"/>
          </a:xfrm>
          <a:prstGeom prst="rect">
            <a:avLst/>
          </a:prstGeom>
        </p:spPr>
      </p:pic>
      <p:cxnSp>
        <p:nvCxnSpPr>
          <p:cNvPr id="71" name="直接连接符 70"/>
          <p:cNvCxnSpPr/>
          <p:nvPr/>
        </p:nvCxnSpPr>
        <p:spPr>
          <a:xfrm>
            <a:off x="3917950" y="9137015"/>
            <a:ext cx="27940" cy="21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72560" y="9546590"/>
            <a:ext cx="27940" cy="21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4395470" y="9127490"/>
            <a:ext cx="314960" cy="629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2502535" y="10270804"/>
            <a:ext cx="6348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059430" y="10270490"/>
            <a:ext cx="7378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Computer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917950" y="10251440"/>
            <a:ext cx="52260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IPTV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721100" y="9518015"/>
            <a:ext cx="6216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Topset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530725" y="10251440"/>
            <a:ext cx="6477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12V DC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http://photo-static-api.fotomore.com/creative/vcg/400/version23/VCG41182464000.jpg" descr="&amp;pky180_sjzg_VCG41182464000&amp;2&amp;src_toppic_inpsrchzd1&amp;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640" y="9621520"/>
            <a:ext cx="521970" cy="657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260173" y="8828852"/>
            <a:ext cx="350705" cy="37802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37970" y="8766810"/>
            <a:ext cx="45148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OLT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22450" y="9205595"/>
            <a:ext cx="5829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808080"/>
                </a:solidFill>
                <a:sym typeface="+mn-ea"/>
              </a:rPr>
              <a:t>Splitter</a:t>
            </a:r>
            <a:endParaRPr lang="en-US" altLang="zh-CN" sz="1000" dirty="0">
              <a:solidFill>
                <a:srgbClr val="808080"/>
              </a:solidFill>
              <a:sym typeface="+mn-ea"/>
            </a:endParaRPr>
          </a:p>
        </p:txBody>
      </p:sp>
      <p:grpSp>
        <p:nvGrpSpPr>
          <p:cNvPr id="23" name="组合 251"/>
          <p:cNvGrpSpPr/>
          <p:nvPr/>
        </p:nvGrpSpPr>
        <p:grpSpPr bwMode="auto">
          <a:xfrm>
            <a:off x="973455" y="8034020"/>
            <a:ext cx="965835" cy="590550"/>
            <a:chOff x="1240776" y="1956725"/>
            <a:chExt cx="896599" cy="422048"/>
          </a:xfrm>
        </p:grpSpPr>
        <p:grpSp>
          <p:nvGrpSpPr>
            <p:cNvPr id="24" name="Group 203"/>
            <p:cNvGrpSpPr/>
            <p:nvPr/>
          </p:nvGrpSpPr>
          <p:grpSpPr bwMode="auto">
            <a:xfrm>
              <a:off x="1240776" y="1956725"/>
              <a:ext cx="896599" cy="422048"/>
              <a:chOff x="1196" y="371"/>
              <a:chExt cx="783" cy="592"/>
            </a:xfrm>
          </p:grpSpPr>
          <p:sp>
            <p:nvSpPr>
              <p:cNvPr id="25" name="Freeform 204"/>
              <p:cNvSpPr>
                <a:spLocks noEditPoints="1"/>
              </p:cNvSpPr>
              <p:nvPr/>
            </p:nvSpPr>
            <p:spPr bwMode="auto">
              <a:xfrm>
                <a:off x="1196" y="371"/>
                <a:ext cx="704" cy="489"/>
              </a:xfrm>
              <a:custGeom>
                <a:avLst/>
                <a:gdLst>
                  <a:gd name="T0" fmla="*/ 895 w 390"/>
                  <a:gd name="T1" fmla="*/ 153 h 317"/>
                  <a:gd name="T2" fmla="*/ 525 w 390"/>
                  <a:gd name="T3" fmla="*/ 93 h 317"/>
                  <a:gd name="T4" fmla="*/ 280 w 390"/>
                  <a:gd name="T5" fmla="*/ 253 h 317"/>
                  <a:gd name="T6" fmla="*/ 361 w 390"/>
                  <a:gd name="T7" fmla="*/ 508 h 317"/>
                  <a:gd name="T8" fmla="*/ 713 w 390"/>
                  <a:gd name="T9" fmla="*/ 575 h 317"/>
                  <a:gd name="T10" fmla="*/ 1000 w 390"/>
                  <a:gd name="T11" fmla="*/ 398 h 317"/>
                  <a:gd name="T12" fmla="*/ 895 w 390"/>
                  <a:gd name="T13" fmla="*/ 153 h 317"/>
                  <a:gd name="T14" fmla="*/ 939 w 390"/>
                  <a:gd name="T15" fmla="*/ 376 h 317"/>
                  <a:gd name="T16" fmla="*/ 681 w 390"/>
                  <a:gd name="T17" fmla="*/ 540 h 317"/>
                  <a:gd name="T18" fmla="*/ 361 w 390"/>
                  <a:gd name="T19" fmla="*/ 477 h 317"/>
                  <a:gd name="T20" fmla="*/ 292 w 390"/>
                  <a:gd name="T21" fmla="*/ 247 h 317"/>
                  <a:gd name="T22" fmla="*/ 511 w 390"/>
                  <a:gd name="T23" fmla="*/ 105 h 317"/>
                  <a:gd name="T24" fmla="*/ 850 w 390"/>
                  <a:gd name="T25" fmla="*/ 159 h 317"/>
                  <a:gd name="T26" fmla="*/ 939 w 390"/>
                  <a:gd name="T27" fmla="*/ 376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0" h="317">
                    <a:moveTo>
                      <a:pt x="275" y="64"/>
                    </a:moveTo>
                    <a:cubicBezTo>
                      <a:pt x="252" y="0"/>
                      <a:pt x="213" y="12"/>
                      <a:pt x="161" y="39"/>
                    </a:cubicBezTo>
                    <a:cubicBezTo>
                      <a:pt x="65" y="33"/>
                      <a:pt x="86" y="106"/>
                      <a:pt x="86" y="106"/>
                    </a:cubicBezTo>
                    <a:cubicBezTo>
                      <a:pt x="0" y="190"/>
                      <a:pt x="111" y="213"/>
                      <a:pt x="111" y="213"/>
                    </a:cubicBezTo>
                    <a:cubicBezTo>
                      <a:pt x="140" y="317"/>
                      <a:pt x="219" y="242"/>
                      <a:pt x="219" y="242"/>
                    </a:cubicBezTo>
                    <a:cubicBezTo>
                      <a:pt x="325" y="275"/>
                      <a:pt x="307" y="167"/>
                      <a:pt x="307" y="167"/>
                    </a:cubicBezTo>
                    <a:cubicBezTo>
                      <a:pt x="390" y="98"/>
                      <a:pt x="275" y="64"/>
                      <a:pt x="275" y="64"/>
                    </a:cubicBezTo>
                    <a:close/>
                    <a:moveTo>
                      <a:pt x="288" y="158"/>
                    </a:moveTo>
                    <a:cubicBezTo>
                      <a:pt x="288" y="158"/>
                      <a:pt x="307" y="257"/>
                      <a:pt x="209" y="227"/>
                    </a:cubicBezTo>
                    <a:cubicBezTo>
                      <a:pt x="209" y="227"/>
                      <a:pt x="136" y="294"/>
                      <a:pt x="111" y="200"/>
                    </a:cubicBezTo>
                    <a:cubicBezTo>
                      <a:pt x="111" y="200"/>
                      <a:pt x="11" y="179"/>
                      <a:pt x="90" y="104"/>
                    </a:cubicBezTo>
                    <a:cubicBezTo>
                      <a:pt x="90" y="104"/>
                      <a:pt x="69" y="39"/>
                      <a:pt x="157" y="44"/>
                    </a:cubicBezTo>
                    <a:cubicBezTo>
                      <a:pt x="202" y="18"/>
                      <a:pt x="238" y="8"/>
                      <a:pt x="261" y="67"/>
                    </a:cubicBezTo>
                    <a:cubicBezTo>
                      <a:pt x="261" y="67"/>
                      <a:pt x="363" y="96"/>
                      <a:pt x="288" y="158"/>
                    </a:cubicBezTo>
                    <a:close/>
                  </a:path>
                </a:pathLst>
              </a:custGeom>
              <a:solidFill>
                <a:srgbClr val="5D7695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  <p:sp>
            <p:nvSpPr>
              <p:cNvPr id="26" name="Freeform 205"/>
              <p:cNvSpPr/>
              <p:nvPr/>
            </p:nvSpPr>
            <p:spPr bwMode="auto">
              <a:xfrm>
                <a:off x="1212" y="387"/>
                <a:ext cx="767" cy="576"/>
              </a:xfrm>
              <a:custGeom>
                <a:avLst/>
                <a:gdLst>
                  <a:gd name="T0" fmla="*/ 1169 w 357"/>
                  <a:gd name="T1" fmla="*/ 236 h 288"/>
                  <a:gd name="T2" fmla="*/ 1298 w 357"/>
                  <a:gd name="T3" fmla="*/ 604 h 288"/>
                  <a:gd name="T4" fmla="*/ 928 w 357"/>
                  <a:gd name="T5" fmla="*/ 884 h 288"/>
                  <a:gd name="T6" fmla="*/ 466 w 357"/>
                  <a:gd name="T7" fmla="*/ 772 h 288"/>
                  <a:gd name="T8" fmla="*/ 370 w 357"/>
                  <a:gd name="T9" fmla="*/ 384 h 288"/>
                  <a:gd name="T10" fmla="*/ 683 w 357"/>
                  <a:gd name="T11" fmla="*/ 140 h 288"/>
                  <a:gd name="T12" fmla="*/ 1169 w 357"/>
                  <a:gd name="T13" fmla="*/ 236 h 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7" h="288">
                    <a:moveTo>
                      <a:pt x="253" y="59"/>
                    </a:moveTo>
                    <a:cubicBezTo>
                      <a:pt x="253" y="59"/>
                      <a:pt x="357" y="88"/>
                      <a:pt x="281" y="151"/>
                    </a:cubicBezTo>
                    <a:cubicBezTo>
                      <a:pt x="281" y="151"/>
                      <a:pt x="300" y="250"/>
                      <a:pt x="201" y="221"/>
                    </a:cubicBezTo>
                    <a:cubicBezTo>
                      <a:pt x="201" y="221"/>
                      <a:pt x="127" y="288"/>
                      <a:pt x="101" y="193"/>
                    </a:cubicBezTo>
                    <a:cubicBezTo>
                      <a:pt x="101" y="193"/>
                      <a:pt x="0" y="172"/>
                      <a:pt x="80" y="96"/>
                    </a:cubicBezTo>
                    <a:cubicBezTo>
                      <a:pt x="80" y="96"/>
                      <a:pt x="59" y="31"/>
                      <a:pt x="148" y="35"/>
                    </a:cubicBezTo>
                    <a:cubicBezTo>
                      <a:pt x="194" y="10"/>
                      <a:pt x="230" y="0"/>
                      <a:pt x="253" y="59"/>
                    </a:cubicBezTo>
                  </a:path>
                </a:pathLst>
              </a:custGeom>
              <a:solidFill>
                <a:srgbClr val="006699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  <p:sp>
            <p:nvSpPr>
              <p:cNvPr id="27" name="Freeform 209"/>
              <p:cNvSpPr/>
              <p:nvPr/>
            </p:nvSpPr>
            <p:spPr bwMode="auto">
              <a:xfrm>
                <a:off x="1634" y="513"/>
                <a:ext cx="12" cy="20"/>
              </a:xfrm>
              <a:custGeom>
                <a:avLst/>
                <a:gdLst>
                  <a:gd name="T0" fmla="*/ 8 w 6"/>
                  <a:gd name="T1" fmla="*/ 36 h 10"/>
                  <a:gd name="T2" fmla="*/ 4 w 6"/>
                  <a:gd name="T3" fmla="*/ 36 h 10"/>
                  <a:gd name="T4" fmla="*/ 0 w 6"/>
                  <a:gd name="T5" fmla="*/ 32 h 10"/>
                  <a:gd name="T6" fmla="*/ 12 w 6"/>
                  <a:gd name="T7" fmla="*/ 4 h 10"/>
                  <a:gd name="T8" fmla="*/ 20 w 6"/>
                  <a:gd name="T9" fmla="*/ 4 h 10"/>
                  <a:gd name="T10" fmla="*/ 24 w 6"/>
                  <a:gd name="T11" fmla="*/ 8 h 10"/>
                  <a:gd name="T12" fmla="*/ 8 w 6"/>
                  <a:gd name="T13" fmla="*/ 3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2" y="9"/>
                    </a:move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3DBE4"/>
              </a:solidFill>
              <a:ln w="9525">
                <a:solidFill>
                  <a:srgbClr val="666699"/>
                </a:solidFill>
                <a:rou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2400"/>
              </a:p>
            </p:txBody>
          </p:sp>
        </p:grpSp>
        <p:sp>
          <p:nvSpPr>
            <p:cNvPr id="28" name="TextBox 253"/>
            <p:cNvSpPr txBox="1">
              <a:spLocks noChangeArrowheads="1"/>
            </p:cNvSpPr>
            <p:nvPr/>
          </p:nvSpPr>
          <p:spPr bwMode="auto">
            <a:xfrm>
              <a:off x="1269282" y="2059287"/>
              <a:ext cx="818326" cy="16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Internet</a:t>
              </a:r>
              <a:endParaRPr lang="en-US" altLang="zh-CN" sz="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0" name="直接连接符 29"/>
          <p:cNvCxnSpPr>
            <a:endCxn id="20" idx="0"/>
          </p:cNvCxnSpPr>
          <p:nvPr/>
        </p:nvCxnSpPr>
        <p:spPr bwMode="auto">
          <a:xfrm flipH="1">
            <a:off x="1435735" y="8536940"/>
            <a:ext cx="6350" cy="292100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1920875" y="8952230"/>
            <a:ext cx="258445" cy="288925"/>
          </a:xfrm>
          <a:prstGeom prst="rect">
            <a:avLst/>
          </a:prstGeom>
        </p:spPr>
      </p:pic>
      <p:pic>
        <p:nvPicPr>
          <p:cNvPr id="2" name="图片 1" descr="HG325DAC V5.1C端口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360" y="964565"/>
            <a:ext cx="4876165" cy="3251200"/>
          </a:xfrm>
          <a:prstGeom prst="rect">
            <a:avLst/>
          </a:prstGeom>
        </p:spPr>
      </p:pic>
      <p:pic>
        <p:nvPicPr>
          <p:cNvPr id="5" name="图片 4" descr="HG325DAC V5.1C端口图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3450" y="7192010"/>
            <a:ext cx="3673475" cy="2449195"/>
          </a:xfrm>
          <a:prstGeom prst="rect">
            <a:avLst/>
          </a:prstGeom>
        </p:spPr>
      </p:pic>
      <p:pic>
        <p:nvPicPr>
          <p:cNvPr id="3" name="图片 2" descr="wifi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980000">
            <a:off x="5042535" y="7409180"/>
            <a:ext cx="606425" cy="606425"/>
          </a:xfrm>
          <a:prstGeom prst="rect">
            <a:avLst/>
          </a:prstGeom>
        </p:spPr>
      </p:pic>
      <p:pic>
        <p:nvPicPr>
          <p:cNvPr id="12" name="图片 11" descr="phon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2970" y="7956550"/>
            <a:ext cx="751840" cy="7518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82970" y="8630920"/>
            <a:ext cx="8807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phone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28260" y="8001635"/>
            <a:ext cx="6102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WIFI AC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bject 9"/>
          <p:cNvSpPr txBox="1">
            <a:spLocks noGrp="1"/>
          </p:cNvSpPr>
          <p:nvPr/>
        </p:nvSpPr>
        <p:spPr>
          <a:xfrm>
            <a:off x="2023110" y="4112895"/>
            <a:ext cx="612775" cy="1720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en-US" sz="1000" kern="0" spc="-50" dirty="0">
                <a:solidFill>
                  <a:srgbClr val="FF6900"/>
                </a:solidFill>
                <a:uFillTx/>
                <a:latin typeface="Arial" panose="020B0604020202020204" pitchFamily="34" charset="0"/>
              </a:rPr>
              <a:t>With FEM</a:t>
            </a:r>
            <a:endParaRPr lang="en-US" sz="1000" kern="0" spc="-50" dirty="0">
              <a:solidFill>
                <a:srgbClr val="FF69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41140" y="7731760"/>
            <a:ext cx="6692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>
                <a:latin typeface="Calibri" panose="020F0502020204030204" charset="0"/>
                <a:cs typeface="Calibri" panose="020F0502020204030204" charset="0"/>
              </a:rPr>
              <a:t>FEM Chip</a:t>
            </a:r>
            <a:endParaRPr lang="en-US" altLang="zh-CN" sz="9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9" name="图片 18" descr="芯片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83380" y="8006715"/>
            <a:ext cx="361950" cy="361950"/>
          </a:xfrm>
          <a:prstGeom prst="rect">
            <a:avLst/>
          </a:prstGeom>
        </p:spPr>
      </p:pic>
      <p:pic>
        <p:nvPicPr>
          <p:cNvPr id="33" name="图片 32" descr="FEM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2755" y="1099185"/>
            <a:ext cx="596900" cy="596900"/>
          </a:xfrm>
          <a:prstGeom prst="rect">
            <a:avLst/>
          </a:prstGeom>
        </p:spPr>
      </p:pic>
      <p:pic>
        <p:nvPicPr>
          <p:cNvPr id="34" name="图片 33" descr="wifi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00000">
            <a:off x="5336540" y="469900"/>
            <a:ext cx="602615" cy="602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5814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Official Website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                                             E-mail: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880" y="486410"/>
          <a:ext cx="3495040" cy="238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/>
                <a:gridCol w="2707005"/>
              </a:tblGrid>
              <a:tr h="287020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lang="zh-CN" altLang="en-US"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Dimension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178mm×120mm×30m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(L×W×H)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Net weight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0.3KG</a:t>
                      </a:r>
                      <a:endParaRPr 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Operating condition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Operating temp: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0°C~+50°C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Operating humidity: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10%~90%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(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non-condensing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Storing condition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Storing temp: -30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℃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~+70°C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Storing humidity: 10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%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~90%  (non-condens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ing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Power adapter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DC 12V/1.5A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Power supply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12W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Interface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4GE+1POTS+WiFi 5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LED Indicators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PWR, LOS, PON, 2.4G, 5G,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PHONE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177800" y="261620"/>
            <a:ext cx="3500120" cy="2698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2590" y="242912"/>
            <a:ext cx="1833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Parameter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7970" y="34226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77165" y="2916555"/>
            <a:ext cx="3499200" cy="269875"/>
          </a:xfrm>
          <a:prstGeom prst="roundRect">
            <a:avLst/>
          </a:prstGeom>
          <a:solidFill>
            <a:srgbClr val="346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1485" y="2879432"/>
            <a:ext cx="17557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arameter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62095" y="549910"/>
          <a:ext cx="3275330" cy="6400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715"/>
                <a:gridCol w="2507615"/>
              </a:tblGrid>
              <a:tr h="43053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O&amp;M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OAM/OMCI,Telnet,WEB,TR069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full management of HGU functions by VSOL OLT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Connect </a:t>
                      </a: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Mode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bridge, router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&amp;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bridge/router mixed mode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altLang="zh-CN"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QoS</a:t>
                      </a:r>
                      <a:endParaRPr lang="en-US" altLang="zh-CN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 queues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SP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WRR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802.1P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and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DSCP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Data Service Functions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spc="-8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Full speed non-blocking switching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2K MAC address table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64 full range VLAN ID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VLAN tag, untag, transparent, trunk, translation mode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Integrated port monitoring, port mirroring, port rate limiting, port SLA, etc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auto polarity detection of Ethernet ports (AUTO MDIX)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Support IGMP v1/v2/v3 snooping/proxy and MLD v1/v2 snooping/proxy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96266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Wireless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Integrated 802.11b/g/n/ac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Authentication:WEP/WAP-PSK(TKIP)/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WAP2-PSK(AES)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Modulation type:DSSS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CCK and OFDM 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• Encoding scheme:BPSK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QPSK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16QAM and 64QAM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27698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zh-CN" alt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VoIP</a:t>
                      </a:r>
                      <a:endParaRPr lang="zh-CN" altLang="en-US"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SIP and IMS SIP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G.711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a/G.711u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/G.72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/G.729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odec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Echo cancellation,VAD/CNG,DTMF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Relay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T.30/T.38 FAX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Caller Identification/Call Waiting/Call Forwarding/Call Transfer/Call Hold/3-way Conference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Line testing according to GR-909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en-US" alt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L3</a:t>
                      </a:r>
                      <a:endParaRPr lang="en-US" alt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IPv4, IPv6 and IPv4/IPv6 dual stack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DHCP/PPPOE/Static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Static route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DHCP Server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NAT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DMZ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DDNS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Virtual Server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65150"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9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Security</a:t>
                      </a:r>
                      <a:endParaRPr lang="en-US" altLang="zh-CN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Firewall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Mac filter Based on MAC or URL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ACL</a:t>
                      </a:r>
                      <a:endParaRPr lang="zh-CN" alt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4048125" y="260985"/>
            <a:ext cx="3303270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61815" y="236562"/>
            <a:ext cx="1290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Data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44010" y="33591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43535" y="299783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2880" y="3186430"/>
          <a:ext cx="3486150" cy="354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390"/>
                <a:gridCol w="2651760"/>
              </a:tblGrid>
              <a:tr h="1476375"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b="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PON interface</a:t>
                      </a:r>
                      <a:endParaRPr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1XPON port(EPON PX20+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&amp;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GPON Class B+)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SC single mode, SC/UPC connector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 optical power: 0～+4dBm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RX sensitivity: -27dBm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Overload optical power: -3dBm(EPON) or  -8dBm(GPON)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Transmission distance: 20KM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Wavelength: TX 1310nm, RX1490nm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12240"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WIFI interface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Compliant with IEEE802.11b/g/n/ac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2.4GHz: 2.4000-2.4835GHz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;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5.0GHz: 5.150-5.825GHz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WiFi:2.4GHz 2×2, 5.8GHz 2×2, 5dBi antenna, rate up to 1.167Gbps,Multiple SSID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 power: 2.4GHz: 23dBm; 5GHz: 27dBm</a:t>
                      </a:r>
                      <a:endParaRPr sz="1000" spc="15" dirty="0">
                        <a:solidFill>
                          <a:srgbClr val="FF690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RX power: 2.4GHz: HT40-MCS7 -72dBm</a:t>
                      </a:r>
                      <a:r>
                        <a:rPr lang="en-US"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,</a:t>
                      </a:r>
                      <a:r>
                        <a:rPr sz="1000" spc="15" dirty="0">
                          <a:solidFill>
                            <a:srgbClr val="FF690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5GHz: VHT80 MCS9 &lt;-63dBm</a:t>
                      </a:r>
                      <a:endParaRPr sz="1000" spc="15" dirty="0">
                        <a:solidFill>
                          <a:srgbClr val="FF690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LAN interface</a:t>
                      </a:r>
                      <a:endParaRPr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*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GE, 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Auto-negotiation RJ45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connectors</a:t>
                      </a:r>
                      <a:endParaRPr lang="en-US"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0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ots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interface</a:t>
                      </a:r>
                      <a:endParaRPr sz="900" b="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1*FXS, RJ11 connector</a:t>
                      </a:r>
                      <a:endParaRPr lang="en-US" altLang="zh-CN"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403225" y="9531668"/>
          <a:ext cx="683895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/>
                <a:gridCol w="2009140"/>
                <a:gridCol w="3208655"/>
              </a:tblGrid>
              <a:tr h="32702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HG325DAC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GE+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1POTS+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i5 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AC-DC power adaptor: DC12V / 1.5A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 userDrawn="1"/>
        </p:nvSpPr>
        <p:spPr>
          <a:xfrm>
            <a:off x="358871" y="9286394"/>
            <a:ext cx="1513417" cy="243417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en-US" altLang="zh-CN" sz="900" b="1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Ordering Information:</a:t>
            </a:r>
            <a:endParaRPr lang="zh-CN" altLang="en-US" sz="900" b="1">
              <a:solidFill>
                <a:srgbClr val="59595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02fb185-4a5f-4762-8c0c-4b1d2a292bcd}"/>
  <p:tag name="TABLE_ENDDRAG_ORIGIN_RECT" val="275*243"/>
  <p:tag name="TABLE_ENDDRAG_RECT" val="28*51*275*243"/>
</p:tagLst>
</file>

<file path=ppt/tags/tag2.xml><?xml version="1.0" encoding="utf-8"?>
<p:tagLst xmlns:p="http://schemas.openxmlformats.org/presentationml/2006/main">
  <p:tag name="KSO_WM_UNIT_TABLE_BEAUTIFY" val="smartTable{b7861c3d-0c1f-41ee-95cc-fdf54233a5af}"/>
  <p:tag name="TABLE_ENDDRAG_ORIGIN_RECT" val="247*638"/>
  <p:tag name="TABLE_ENDDRAG_RECT" val="319*58*247*638"/>
</p:tagLst>
</file>

<file path=ppt/tags/tag3.xml><?xml version="1.0" encoding="utf-8"?>
<p:tagLst xmlns:p="http://schemas.openxmlformats.org/presentationml/2006/main">
  <p:tag name="KSO_WM_UNIT_TABLE_BEAUTIFY" val="smartTable{9fd3e030-f51f-455a-92b6-a2e7c000a37a}"/>
  <p:tag name="TABLE_ENDDRAG_ORIGIN_RECT" val="274*246"/>
  <p:tag name="TABLE_ENDDRAG_RECT" val="14*286*274*246"/>
</p:tagLst>
</file>

<file path=ppt/tags/tag4.xml><?xml version="1.0" encoding="utf-8"?>
<p:tagLst xmlns:p="http://schemas.openxmlformats.org/presentationml/2006/main">
  <p:tag name="KSO_WM_UNIT_TABLE_BEAUTIFY" val="smartTable{662338cd-ea11-4d7e-925b-2a57e2e413b5}"/>
</p:tagLst>
</file>

<file path=ppt/tags/tag5.xml><?xml version="1.0" encoding="utf-8"?>
<p:tagLst xmlns:p="http://schemas.openxmlformats.org/presentationml/2006/main">
  <p:tag name="KSO_WPP_MARK_KEY" val="d86f5b6c-7b2f-469d-9301-346319beebd3"/>
  <p:tag name="COMMONDATA" val="eyJoZGlkIjoiY2JiYjVhYWVkMGQ5NDYwYjg5MTk1MzI3MGY4OGJk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3683</Words>
  <Application>WPS 演示</Application>
  <PresentationFormat>自定义</PresentationFormat>
  <Paragraphs>185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Arial</vt:lpstr>
      <vt:lpstr>Gill Sans MT</vt:lpstr>
      <vt:lpstr>Calibri</vt:lpstr>
      <vt:lpstr>微软雅黑</vt:lpstr>
      <vt:lpstr>Calibri</vt:lpstr>
      <vt:lpstr>Arial Unicode MS</vt:lpstr>
      <vt:lpstr>Office Theme</vt:lpstr>
      <vt:lpstr>HG325DAC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HG325DAC</dc:title>
  <dc:creator/>
  <cp:lastModifiedBy>VSOL-PC</cp:lastModifiedBy>
  <cp:revision>4</cp:revision>
  <dcterms:created xsi:type="dcterms:W3CDTF">2023-01-04T02:38:00Z</dcterms:created>
  <dcterms:modified xsi:type="dcterms:W3CDTF">2023-01-06T02:17:14Z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1900-01-02T08:00:00Z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1900-01-02T08:00:00Z</vt:filetime>
  </property>
  <property fmtid="{D5CDD505-2E9C-101B-9397-08002B2CF9AE}" pid="5" name="ICV">
    <vt:lpwstr>357F30F7C56340BCAE95921D9690C61B</vt:lpwstr>
  </property>
  <property fmtid="{D5CDD505-2E9C-101B-9397-08002B2CF9AE}" pid="6" name="KSOProductBuildVer">
    <vt:lpwstr>2052-11.1.0.13703</vt:lpwstr>
  </property>
</Properties>
</file>