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6" userDrawn="1">
          <p15:clr>
            <a:srgbClr val="A4A3A4"/>
          </p15:clr>
        </p15:guide>
        <p15:guide id="2" pos="2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E96"/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12" y="-5628"/>
      </p:cViewPr>
      <p:guideLst>
        <p:guide orient="horz" pos="2866"/>
        <p:guide pos="24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6087110"/>
            <a:ext cx="7560310" cy="460502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8985885"/>
            <a:ext cx="7560310" cy="1707515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svg"/><Relationship Id="rId7" Type="http://schemas.openxmlformats.org/officeDocument/2006/relationships/image" Target="../media/image6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://www.genexis.eu/" TargetMode="Externa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svg"/><Relationship Id="rId21" Type="http://schemas.openxmlformats.org/officeDocument/2006/relationships/image" Target="../media/image20.png"/><Relationship Id="rId20" Type="http://schemas.openxmlformats.org/officeDocument/2006/relationships/image" Target="../media/image19.svg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image" Target="../media/image17.svg"/><Relationship Id="rId17" Type="http://schemas.openxmlformats.org/officeDocument/2006/relationships/image" Target="../media/image16.png"/><Relationship Id="rId16" Type="http://schemas.openxmlformats.org/officeDocument/2006/relationships/image" Target="../media/image15.svg"/><Relationship Id="rId15" Type="http://schemas.openxmlformats.org/officeDocument/2006/relationships/image" Target="../media/image14.png"/><Relationship Id="rId14" Type="http://schemas.openxmlformats.org/officeDocument/2006/relationships/image" Target="../media/image13.svg"/><Relationship Id="rId13" Type="http://schemas.openxmlformats.org/officeDocument/2006/relationships/image" Target="../media/image12.png"/><Relationship Id="rId12" Type="http://schemas.openxmlformats.org/officeDocument/2006/relationships/image" Target="../media/image11.svg"/><Relationship Id="rId11" Type="http://schemas.openxmlformats.org/officeDocument/2006/relationships/image" Target="../media/image10.png"/><Relationship Id="rId10" Type="http://schemas.openxmlformats.org/officeDocument/2006/relationships/image" Target="../media/image9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65" y="8107680"/>
            <a:ext cx="2016264" cy="154042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2580" y="3510915"/>
            <a:ext cx="286956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FF6900"/>
                </a:solidFill>
                <a:uFillTx/>
                <a:latin typeface="Arial" panose="020B0604020202020204" pitchFamily="34" charset="0"/>
              </a:rPr>
              <a:t>HG5020-AX15-3G</a:t>
            </a:r>
            <a:endParaRPr lang="en-US" sz="2400" dirty="0">
              <a:solidFill>
                <a:srgbClr val="FF69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580" y="3917315"/>
            <a:ext cx="203581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</a:rPr>
              <a:t>3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</a:rPr>
              <a:t>GE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</a:rPr>
              <a:t> + USB2.0</a:t>
            </a:r>
            <a:r>
              <a:rPr lang="en-US" sz="16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+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W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i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F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i6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/>
              <a:sym typeface="+mn-ea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358775" y="8080375"/>
            <a:ext cx="152082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1000" b="1" spc="-5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Appli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cation</a:t>
            </a:r>
            <a:r>
              <a:rPr lang="en-US"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Chart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440055" y="10476865"/>
            <a:ext cx="2033270" cy="20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08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12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2.0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hlinkClick r:id="rId3"/>
              </a:rPr>
              <a:t>www.vsolcn.com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  <a:hlinkClick r:id="rId3"/>
            </a:endParaRPr>
          </a:p>
        </p:txBody>
      </p:sp>
      <p:pic>
        <p:nvPicPr>
          <p:cNvPr id="53" name="图片 52" descr="C:/Users/xiaoxiongwen/AppData/Local/Temp/picturecompress_20211202090459/output_1.pngoutput_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48890" y="9241155"/>
            <a:ext cx="654050" cy="36449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609850" y="9646285"/>
            <a:ext cx="53213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V="1">
            <a:off x="3227705" y="9423400"/>
            <a:ext cx="1120140" cy="3175"/>
          </a:xfrm>
          <a:prstGeom prst="line">
            <a:avLst/>
          </a:prstGeom>
          <a:noFill/>
          <a:ln w="25400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</a:ln>
        </p:spPr>
        <p:txBody>
          <a:bodyPr lIns="111213" tIns="55606" rIns="111213" bIns="55606"/>
          <a:lstStyle/>
          <a:p>
            <a:pPr defTabSz="1285240"/>
            <a:endParaRPr lang="zh-CN" altLang="en-US" sz="74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1123315" y="9421495"/>
            <a:ext cx="1440180" cy="0"/>
          </a:xfrm>
          <a:prstGeom prst="line">
            <a:avLst/>
          </a:prstGeom>
          <a:noFill/>
          <a:ln w="25400" cap="flat" cmpd="sng" algn="ctr">
            <a:solidFill>
              <a:srgbClr val="FF6900"/>
            </a:solidFill>
            <a:prstDash val="solid"/>
            <a:miter lim="800000"/>
          </a:ln>
          <a:effectLst/>
        </p:spPr>
      </p:cxnSp>
      <p:pic>
        <p:nvPicPr>
          <p:cNvPr id="68" name="图片 67" descr="32303236333539393b32303236353030313bbba5c1aacdf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785" y="8731885"/>
            <a:ext cx="914400" cy="914400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243205" y="9696450"/>
            <a:ext cx="11226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字魂59号-创粗黑" charset="0"/>
              </a:rPr>
              <a:t>Internet</a:t>
            </a:r>
            <a:endParaRPr lang="en-US" altLang="zh-CN" sz="12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字魂59号-创粗黑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26185" y="9726930"/>
            <a:ext cx="11226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字魂59号-创粗黑" charset="0"/>
              </a:rPr>
              <a:t>OLT</a:t>
            </a:r>
            <a:endParaRPr lang="en-US" altLang="zh-CN" sz="10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字魂59号-创粗黑" charset="0"/>
            </a:endParaRPr>
          </a:p>
        </p:txBody>
      </p:sp>
      <p:cxnSp>
        <p:nvCxnSpPr>
          <p:cNvPr id="79" name="肘形连接符 78"/>
          <p:cNvCxnSpPr/>
          <p:nvPr/>
        </p:nvCxnSpPr>
        <p:spPr>
          <a:xfrm flipV="1">
            <a:off x="4642346" y="8858251"/>
            <a:ext cx="1216482" cy="565149"/>
          </a:xfrm>
          <a:prstGeom prst="bentConnector3">
            <a:avLst>
              <a:gd name="adj1" fmla="val 50000"/>
            </a:avLst>
          </a:prstGeom>
          <a:ln w="12700">
            <a:solidFill>
              <a:srgbClr val="FF6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6" name="图片 85" descr="32313538363034373b32313538363033383bb5e7c4d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9785" y="8686800"/>
            <a:ext cx="366395" cy="366395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6298565" y="8740775"/>
            <a:ext cx="9906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图片 87" descr="31393935333135333b363831373933333b57694669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420000">
            <a:off x="4930265" y="8000020"/>
            <a:ext cx="376555" cy="376555"/>
          </a:xfrm>
          <a:prstGeom prst="rect">
            <a:avLst/>
          </a:prstGeom>
        </p:spPr>
      </p:pic>
      <p:pic>
        <p:nvPicPr>
          <p:cNvPr id="90" name="图片 89" descr="32313535303032323b32313535303031313bd6c7c4dccad6bbfa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43195" y="7990205"/>
            <a:ext cx="505460" cy="505460"/>
          </a:xfrm>
          <a:prstGeom prst="rect">
            <a:avLst/>
          </a:prstGeom>
        </p:spPr>
      </p:pic>
      <p:sp>
        <p:nvSpPr>
          <p:cNvPr id="91" name="文本框 90"/>
          <p:cNvSpPr txBox="1"/>
          <p:nvPr/>
        </p:nvSpPr>
        <p:spPr>
          <a:xfrm>
            <a:off x="5668645" y="8125460"/>
            <a:ext cx="9906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肘形连接符 94"/>
          <p:cNvCxnSpPr/>
          <p:nvPr/>
        </p:nvCxnSpPr>
        <p:spPr>
          <a:xfrm>
            <a:off x="4210685" y="9523730"/>
            <a:ext cx="1656080" cy="86360"/>
          </a:xfrm>
          <a:prstGeom prst="bentConnector3">
            <a:avLst>
              <a:gd name="adj1" fmla="val 50038"/>
            </a:avLst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6" name="图片 95" descr="32303230323035353b32303231323130383b555342bdd3bfda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93435" y="9382125"/>
            <a:ext cx="364490" cy="364490"/>
          </a:xfrm>
          <a:prstGeom prst="rect">
            <a:avLst/>
          </a:prstGeom>
        </p:spPr>
      </p:pic>
      <p:sp>
        <p:nvSpPr>
          <p:cNvPr id="97" name="文本框 96"/>
          <p:cNvSpPr txBox="1"/>
          <p:nvPr/>
        </p:nvSpPr>
        <p:spPr>
          <a:xfrm>
            <a:off x="6163310" y="9396095"/>
            <a:ext cx="136271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USB storage device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图片 97" descr="32313536313031373b32313536313031313bb4f2d3a1bbfa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63515" y="9756140"/>
            <a:ext cx="544195" cy="544195"/>
          </a:xfrm>
          <a:prstGeom prst="rect">
            <a:avLst/>
          </a:prstGeom>
        </p:spPr>
      </p:pic>
      <p:sp>
        <p:nvSpPr>
          <p:cNvPr id="99" name="文本框 98"/>
          <p:cNvSpPr txBox="1"/>
          <p:nvPr/>
        </p:nvSpPr>
        <p:spPr>
          <a:xfrm>
            <a:off x="5848350" y="9925050"/>
            <a:ext cx="9906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USB Printer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792855" y="9733280"/>
            <a:ext cx="14039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>
                <a:latin typeface="Arial" panose="020B0604020202020204" pitchFamily="34" charset="0"/>
                <a:cs typeface="Arial" panose="020B0604020202020204" pitchFamily="34" charset="0"/>
              </a:rPr>
              <a:t>HG5020-AX15-3G</a:t>
            </a:r>
            <a:endParaRPr lang="en-US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22580" y="4551045"/>
            <a:ext cx="1361440" cy="3854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40000"/>
              </a:lnSpc>
              <a:spcBef>
                <a:spcPts val="665"/>
              </a:spcBef>
            </a:pPr>
            <a:r>
              <a:rPr lang="en-US" sz="14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Key </a:t>
            </a:r>
            <a:r>
              <a:rPr sz="14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Features:</a:t>
            </a:r>
            <a:r>
              <a:rPr lang="en-US" sz="14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lang="en-US" sz="100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14" name="图片 13" descr="32303231353832363b32303234393434313bcbd9b6c8b1edc5cc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9870" y="5084128"/>
            <a:ext cx="478790" cy="478790"/>
          </a:xfrm>
          <a:prstGeom prst="rect">
            <a:avLst/>
          </a:prstGeom>
        </p:spPr>
      </p:pic>
      <p:pic>
        <p:nvPicPr>
          <p:cNvPr id="15" name="图片 14" descr="303b32313538333836333bb5e7c4d4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37380" y="5130483"/>
            <a:ext cx="527050" cy="527050"/>
          </a:xfrm>
          <a:prstGeom prst="rect">
            <a:avLst/>
          </a:prstGeom>
        </p:spPr>
      </p:pic>
      <p:pic>
        <p:nvPicPr>
          <p:cNvPr id="23" name="图片 22" descr="32303235303833393b32303235313635373bb4a6c0edc6f7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3315" y="5111115"/>
            <a:ext cx="401955" cy="40195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02510" y="5556885"/>
            <a:ext cx="13900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Next-Gen Gigabit WiFi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Speed up to </a:t>
            </a:r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 Gbps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66540" y="5621655"/>
            <a:ext cx="12687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Connect More Devices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OFDMA + MU-MIMO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2135" y="5534025"/>
            <a:ext cx="1693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RTL CPU </a:t>
            </a:r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Chipset + </a:t>
            </a:r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Wi-Fi Chipset(2.4GHz With FEM),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</a:rPr>
              <a:t>High Performance Solution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3"/>
          <p:cNvSpPr txBox="1"/>
          <p:nvPr/>
        </p:nvSpPr>
        <p:spPr>
          <a:xfrm>
            <a:off x="358140" y="6209030"/>
            <a:ext cx="6803390" cy="16529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Introduction: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8415" marR="5080" algn="just">
              <a:lnSpc>
                <a:spcPct val="150000"/>
              </a:lnSpc>
              <a:spcBef>
                <a:spcPts val="360"/>
              </a:spcBef>
            </a:pP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HG5020-AX15-3G(3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GE+</a:t>
            </a:r>
            <a:r>
              <a:rPr lang="en-US" altLang="zh-CN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USB2.0</a:t>
            </a:r>
            <a:r>
              <a:rPr lang="zh-CN" alt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WiFi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6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AX1500 Wireless Router)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adopt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WiFi6 technology which has redefined home WiFi. Experience up to 3x faster speeds, higher capacity, and reduced congestion overall compared to the previous AC WiFi5 standard. The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AX1500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4-stream dual-band WiFi6 wireless router reaches speeds of up to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1.5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Gbps, for a buffer-free 4K/HD streaming and gaming experience. The WiFi6 router lets you connect even more devices via OFDMA technology, minimizing network congestion that occurs with too many connected devices.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Realtek CPU Chipset and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sym typeface="+mn-ea"/>
              </a:rPr>
              <a:t>Realtek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Wi-Fi Chipset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effortlessly handle all your streaming, gaming and smart home devices. HG50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20-AX15-3G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uses Beamforming technology to focus WiFi signal to your devices for more reliable coverage. The HG50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20-AX15-3G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is e</a:t>
            </a:r>
            <a:r>
              <a:rPr sz="8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asy use and setup with WebUI.</a:t>
            </a:r>
            <a:endParaRPr sz="8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 descr="upload_61383558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92036" y="9089571"/>
            <a:ext cx="381000" cy="5851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99785" y="5625465"/>
            <a:ext cx="80899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WPA3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More Security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98845" y="5111115"/>
            <a:ext cx="610870" cy="5403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6" y="1365894"/>
            <a:ext cx="2873881" cy="2195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140" y="9165590"/>
          <a:ext cx="6714490" cy="63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945"/>
                <a:gridCol w="2131060"/>
                <a:gridCol w="2991485"/>
              </a:tblGrid>
              <a:tr h="28829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HG5020-AX15-3G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635" algn="l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3*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+USB2.0+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i6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AC-DC power adaptor: DC12</a:t>
                      </a: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V/1A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5814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Official Website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                                             E-mail: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9555" y="1124585"/>
          <a:ext cx="3578860" cy="2723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080"/>
                <a:gridCol w="2557780"/>
              </a:tblGrid>
              <a:tr h="274320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10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Dimension</a:t>
                      </a:r>
                      <a:endParaRPr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0" eaLnBrk="1" fontAlgn="auto" latinLnBrk="0" hangingPunct="1">
                        <a:lnSpc>
                          <a:spcPts val="1005"/>
                        </a:lnSpc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115*115*1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35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mm(L×W×H)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461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Net weight</a:t>
                      </a:r>
                      <a:endParaRPr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lang="en-US" sz="1000" b="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0.350KG</a:t>
                      </a:r>
                      <a:endParaRPr lang="en-US" sz="1000" b="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397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Working</a:t>
                      </a: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condition</a:t>
                      </a:r>
                      <a:endParaRPr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71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emp: 0~+5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umidity: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~90%(non-condens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2608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condition</a:t>
                      </a:r>
                      <a:endParaRPr sz="10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841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defTabSz="91440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temp: -30~+60°C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71755" algn="l" defTabSz="91440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Storing humidity: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5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~ 90% (non-condens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ing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adapter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62865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DC 12V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/1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Power supply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6476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42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≤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10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*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GE + WiFi6 + USB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.0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3975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STATUS(1), RJ45(3)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6990" marB="4699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  <a:tabLst>
                          <a:tab pos="120650" algn="l"/>
                        </a:tabLst>
                      </a:pPr>
                      <a:r>
                        <a:rPr sz="10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Reset, WPS</a:t>
                      </a:r>
                      <a:endParaRPr sz="100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249555" y="837565"/>
            <a:ext cx="3557905" cy="2698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2930" y="811237"/>
            <a:ext cx="1833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Parameter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310" y="910590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49555" y="4194810"/>
          <a:ext cx="3569970" cy="1786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50"/>
                <a:gridCol w="2954020"/>
              </a:tblGrid>
              <a:tr h="50927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User</a:t>
                      </a:r>
                      <a:endParaRPr sz="10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71755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</a:pPr>
                      <a:r>
                        <a:rPr lang="en-US"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</a:t>
                      </a: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nterface</a:t>
                      </a:r>
                      <a:endParaRPr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71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9685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21285" algn="l"/>
                        </a:tabLst>
                      </a:pPr>
                      <a:r>
                        <a:rPr lang="en-US" altLang="zh-CN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3*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10/100/1000Mbps auto adaptive  Ethernet interface , RJ45 connectors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(1*WAN, 2*LAN)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457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WLAN</a:t>
                      </a: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</a:t>
                      </a:r>
                      <a:r>
                        <a:rPr sz="10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nterface</a:t>
                      </a:r>
                      <a:endParaRPr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9685" indent="-50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Compliant with IEEE802.11b/g/n/ac/ax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123825" marR="19685" indent="-50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1200 Mbps on 5GHz and 300Mbps on 2.4 GHz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123825" marR="19685" indent="-50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2.4Ghz: 2*2, 5GHz: 2*2;  4*4dBi internal antenna 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123825" marR="19685" indent="-508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Maximum number of connected devices: 32 for 2.4GHz and 32 for 5GHz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USB</a:t>
                      </a:r>
                      <a:endParaRPr lang="en-US" altLang="zh-CN" sz="10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9685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en-US" altLang="zh-CN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</a:t>
                      </a:r>
                      <a:r>
                        <a:rPr lang="zh-CN" alt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×</a:t>
                      </a:r>
                      <a:r>
                        <a:rPr lang="en-US" altLang="zh-CN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USB 2.0 for Shared Storage/Printer</a:t>
                      </a:r>
                      <a:endParaRPr lang="en-US" altLang="zh-CN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249555" y="3893820"/>
            <a:ext cx="3579495" cy="306705"/>
            <a:chOff x="563" y="6219"/>
            <a:chExt cx="5511" cy="483"/>
          </a:xfrm>
        </p:grpSpPr>
        <p:sp>
          <p:nvSpPr>
            <p:cNvPr id="13" name="圆角矩形 12"/>
            <p:cNvSpPr/>
            <p:nvPr/>
          </p:nvSpPr>
          <p:spPr>
            <a:xfrm>
              <a:off x="563" y="6239"/>
              <a:ext cx="5511" cy="42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17" y="6219"/>
              <a:ext cx="276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 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Parameter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05" y="6375"/>
              <a:ext cx="170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object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47490" y="1134745"/>
          <a:ext cx="3193415" cy="5995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635"/>
                <a:gridCol w="2557780"/>
              </a:tblGrid>
              <a:tr h="31686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WAN</a:t>
                      </a:r>
                      <a:endParaRPr lang="en-US" sz="10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841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Maximum speed of 1Gbps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88722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Wireless</a:t>
                      </a:r>
                      <a:endParaRPr sz="10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5244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Wi-Fi 6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802.11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a/n/ac/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ax 5GHz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&amp; 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802.11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b/g/n 2.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4GHz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WiFi Encryption: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WPA/WPA2/WPA3 personal, WPS2.0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MU-MIMO &amp; OFDMA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Beamforming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Beamsteering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2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WIFI Easy-mesh function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L3</a:t>
                      </a:r>
                      <a:r>
                        <a:rPr lang="en-US"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/L4</a:t>
                      </a:r>
                      <a:endParaRPr lang="en-US" sz="10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6476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IPv4, IPv6 and IPv4/IPv6 dual stack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DHCP/PPPOE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Statics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Static route,NAT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DMZ, ALG,UPnP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Virtual Server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NTP (Network Time Protocol)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DNS Client and DNS Proxy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DHCP</a:t>
                      </a:r>
                      <a:endParaRPr lang="zh-CN" altLang="en-US" sz="10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lang="zh-CN" alt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DHCP Server &amp; DHCP Relay</a:t>
                      </a:r>
                      <a:endParaRPr lang="zh-CN" alt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Security</a:t>
                      </a:r>
                      <a:endParaRPr sz="10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local access control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IP address filtering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URL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filtering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Anti-DoS attack function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Anti-port scanning function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Suppression of protocol-specific broadcast/multicast packets (e.g. DHCP, ARP, IGMP, etc.)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Anti-Intranet ARP Attack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pport Parental control function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4048760" y="829945"/>
            <a:ext cx="3192145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9265" y="808062"/>
            <a:ext cx="1290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Data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44645" y="90741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33045" y="6007100"/>
            <a:ext cx="3570618" cy="306705"/>
            <a:chOff x="563" y="9374"/>
            <a:chExt cx="5511" cy="483"/>
          </a:xfrm>
        </p:grpSpPr>
        <p:sp>
          <p:nvSpPr>
            <p:cNvPr id="29" name="圆角矩形 28"/>
            <p:cNvSpPr/>
            <p:nvPr/>
          </p:nvSpPr>
          <p:spPr>
            <a:xfrm>
              <a:off x="563" y="9376"/>
              <a:ext cx="5511" cy="425"/>
            </a:xfrm>
            <a:prstGeom prst="roundRect">
              <a:avLst/>
            </a:prstGeom>
            <a:solidFill>
              <a:srgbClr val="FF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17" y="9374"/>
              <a:ext cx="20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Function Data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05" y="9530"/>
              <a:ext cx="170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8" name="object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41300" y="6313170"/>
          <a:ext cx="356235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5"/>
                <a:gridCol w="2687955"/>
              </a:tblGrid>
              <a:tr h="33147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Management</a:t>
                      </a:r>
                      <a:endParaRPr sz="10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71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WEB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Telnet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/TR-069/Cloud Management</a:t>
                      </a:r>
                      <a:endParaRPr lang="en-US"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4894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100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Multicast</a:t>
                      </a:r>
                      <a:endParaRPr sz="100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58419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IGMP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v1/v2/v3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Support IGMP Proxy an</a:t>
                      </a:r>
                      <a:r>
                        <a:rPr lang="en-US"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10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Snooping</a:t>
                      </a:r>
                      <a:endParaRPr sz="10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149e3d0-b402-493a-94d6-da16937fd255}"/>
  <p:tag name="TABLE_ENDDRAG_ORIGIN_RECT" val="528*66"/>
  <p:tag name="TABLE_ENDDRAG_RECT" val="28*727*528*66"/>
</p:tagLst>
</file>

<file path=ppt/tags/tag2.xml><?xml version="1.0" encoding="utf-8"?>
<p:tagLst xmlns:p="http://schemas.openxmlformats.org/presentationml/2006/main">
  <p:tag name="KSO_WM_UNIT_TABLE_BEAUTIFY" val="smartTable{102fb185-4a5f-4762-8c0c-4b1d2a292bcd}"/>
  <p:tag name="TABLE_ENDDRAG_ORIGIN_RECT" val="275*177"/>
  <p:tag name="TABLE_ENDDRAG_RECT" val="28*58*275*177"/>
</p:tagLst>
</file>

<file path=ppt/tags/tag3.xml><?xml version="1.0" encoding="utf-8"?>
<p:tagLst xmlns:p="http://schemas.openxmlformats.org/presentationml/2006/main">
  <p:tag name="KSO_WM_UNIT_TABLE_BEAUTIFY" val="smartTable{ff9621d1-b14a-4ad0-9627-d3aaf015d876}"/>
  <p:tag name="TABLE_ENDDRAG_ORIGIN_RECT" val="274*52"/>
  <p:tag name="TABLE_ENDDRAG_RECT" val="28*257*274*52"/>
</p:tagLst>
</file>

<file path=ppt/tags/tag4.xml><?xml version="1.0" encoding="utf-8"?>
<p:tagLst xmlns:p="http://schemas.openxmlformats.org/presentationml/2006/main">
  <p:tag name="KSO_WM_UNIT_TABLE_BEAUTIFY" val="smartTable{b7861c3d-0c1f-41ee-95cc-fdf54233a5af}"/>
  <p:tag name="TABLE_ENDDRAG_ORIGIN_RECT" val="251*502"/>
  <p:tag name="TABLE_ENDDRAG_RECT" val="318*59*251*502"/>
</p:tagLst>
</file>

<file path=ppt/tags/tag5.xml><?xml version="1.0" encoding="utf-8"?>
<p:tagLst xmlns:p="http://schemas.openxmlformats.org/presentationml/2006/main">
  <p:tag name="KSO_WM_UNIT_TABLE_BEAUTIFY" val="smartTable{a8a1487f-955f-425e-9c69-2a931825ecb3}"/>
  <p:tag name="TABLE_ENDDRAG_ORIGIN_RECT" val="274*140"/>
  <p:tag name="TABLE_ENDDRAG_RECT" val="27*396*274*140"/>
</p:tagLst>
</file>

<file path=ppt/tags/tag6.xml><?xml version="1.0" encoding="utf-8"?>
<p:tagLst xmlns:p="http://schemas.openxmlformats.org/presentationml/2006/main">
  <p:tag name="COMMONDATA" val="eyJoZGlkIjoiY2JiYjVhYWVkMGQ5NDYwYjg5MTk1MzI3MGY4OGJkNjcifQ=="/>
  <p:tag name="KSO_WPP_MARK_KEY" val="1c92d022-15ce-4358-af15-dae5a42fe1b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3032</Words>
  <Application>WPS 演示</Application>
  <PresentationFormat>自定义</PresentationFormat>
  <Paragraphs>164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Arial</vt:lpstr>
      <vt:lpstr>Gill Sans MT</vt:lpstr>
      <vt:lpstr>Calibri</vt:lpstr>
      <vt:lpstr>微软雅黑</vt:lpstr>
      <vt:lpstr>字魂59号-创粗黑</vt:lpstr>
      <vt:lpstr>黑体</vt:lpstr>
      <vt:lpstr>Arial Unicode MS</vt:lpstr>
      <vt:lpstr>Office Theme</vt:lpstr>
      <vt:lpstr>HG5020-AX15-3G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HG5020-AX15-3G</dc:title>
  <dc:creator/>
  <cp:lastModifiedBy>西装暴徒</cp:lastModifiedBy>
  <cp:revision>13</cp:revision>
  <dcterms:created xsi:type="dcterms:W3CDTF">2023-02-01T02:23:00Z</dcterms:created>
  <dcterms:modified xsi:type="dcterms:W3CDTF">2023-02-10T02:31:56Z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1900-01-09T08:00:00Z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1900-01-09T08:00:00Z</vt:filetime>
  </property>
  <property fmtid="{D5CDD505-2E9C-101B-9397-08002B2CF9AE}" pid="5" name="ICV">
    <vt:lpwstr>065FAF539E594762BCE4F21F938B23AA</vt:lpwstr>
  </property>
  <property fmtid="{D5CDD505-2E9C-101B-9397-08002B2CF9AE}" pid="6" name="KSOProductBuildVer">
    <vt:lpwstr>2052-11.1.0.13703</vt:lpwstr>
  </property>
</Properties>
</file>