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60" r:id="rId3"/>
    <p:sldId id="261" r:id="rId5"/>
    <p:sldId id="262" r:id="rId6"/>
  </p:sldIdLst>
  <p:sldSz cx="7556500" cy="10693400"/>
  <p:notesSz cx="7556500" cy="10693400"/>
  <p:custDataLst>
    <p:tags r:id="rId1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80022461" initials="l" lastIdx="10" clrIdx="0"/>
  <p:cmAuthor id="1" name="xiaoxiongwen" initials="x" lastIdx="3" clrIdx="0"/>
  <p:cmAuthor id="2" name="l00221990" initials="l" lastIdx="8" clrIdx="2"/>
  <p:cmAuthor id="3" name="作者" initials="A" lastIdx="1" clrIdx="2"/>
  <p:cmAuthor id="4" name="Macy Jin" initials="MJ" lastIdx="1" clrIdx="3"/>
  <p:cmAuthor id="5" name="AutoBVT" initials="A" lastIdx="2" clrIdx="4"/>
  <p:cmAuthor id="6" name="fuliang@gosuncn.com" initials="f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2F2F2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00" d="100"/>
          <a:sy n="200" d="100"/>
        </p:scale>
        <p:origin x="-1176" y="-4866"/>
      </p:cViewPr>
      <p:guideLst>
        <p:guide orient="horz" pos="2703"/>
        <p:guide pos="23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8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619115"/>
            <a:ext cx="7560310" cy="506857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738870"/>
            <a:ext cx="7560310" cy="195453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1" Type="http://schemas.openxmlformats.org/officeDocument/2006/relationships/notesSlide" Target="../notesSlides/notesSlide1.xml"/><Relationship Id="rId50" Type="http://schemas.openxmlformats.org/officeDocument/2006/relationships/slideLayout" Target="../slideLayouts/slideLayout3.xml"/><Relationship Id="rId5" Type="http://schemas.openxmlformats.org/officeDocument/2006/relationships/tags" Target="../tags/tag2.xml"/><Relationship Id="rId49" Type="http://schemas.openxmlformats.org/officeDocument/2006/relationships/tags" Target="../tags/tag40.xml"/><Relationship Id="rId48" Type="http://schemas.openxmlformats.org/officeDocument/2006/relationships/image" Target="../media/image8.png"/><Relationship Id="rId47" Type="http://schemas.openxmlformats.org/officeDocument/2006/relationships/tags" Target="../tags/tag39.xml"/><Relationship Id="rId46" Type="http://schemas.openxmlformats.org/officeDocument/2006/relationships/tags" Target="../tags/tag38.xml"/><Relationship Id="rId45" Type="http://schemas.openxmlformats.org/officeDocument/2006/relationships/tags" Target="../tags/tag37.xml"/><Relationship Id="rId44" Type="http://schemas.openxmlformats.org/officeDocument/2006/relationships/tags" Target="../tags/tag36.xml"/><Relationship Id="rId43" Type="http://schemas.openxmlformats.org/officeDocument/2006/relationships/image" Target="../media/image7.png"/><Relationship Id="rId42" Type="http://schemas.openxmlformats.org/officeDocument/2006/relationships/tags" Target="../tags/tag35.xml"/><Relationship Id="rId41" Type="http://schemas.openxmlformats.org/officeDocument/2006/relationships/tags" Target="../tags/tag34.xml"/><Relationship Id="rId40" Type="http://schemas.openxmlformats.org/officeDocument/2006/relationships/tags" Target="../tags/tag33.xml"/><Relationship Id="rId4" Type="http://schemas.openxmlformats.org/officeDocument/2006/relationships/tags" Target="../tags/tag1.xml"/><Relationship Id="rId39" Type="http://schemas.openxmlformats.org/officeDocument/2006/relationships/tags" Target="../tags/tag32.xml"/><Relationship Id="rId38" Type="http://schemas.openxmlformats.org/officeDocument/2006/relationships/tags" Target="../tags/tag31.xml"/><Relationship Id="rId37" Type="http://schemas.openxmlformats.org/officeDocument/2006/relationships/tags" Target="../tags/tag30.xml"/><Relationship Id="rId36" Type="http://schemas.openxmlformats.org/officeDocument/2006/relationships/tags" Target="../tags/tag29.xml"/><Relationship Id="rId35" Type="http://schemas.openxmlformats.org/officeDocument/2006/relationships/tags" Target="../tags/tag28.xml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tags" Target="../tags/tag25.xml"/><Relationship Id="rId31" Type="http://schemas.openxmlformats.org/officeDocument/2006/relationships/tags" Target="../tags/tag24.xml"/><Relationship Id="rId30" Type="http://schemas.openxmlformats.org/officeDocument/2006/relationships/tags" Target="../tags/tag23.xml"/><Relationship Id="rId3" Type="http://schemas.openxmlformats.org/officeDocument/2006/relationships/image" Target="../media/image2.png"/><Relationship Id="rId29" Type="http://schemas.openxmlformats.org/officeDocument/2006/relationships/tags" Target="../tags/tag22.xml"/><Relationship Id="rId28" Type="http://schemas.openxmlformats.org/officeDocument/2006/relationships/tags" Target="../tags/tag21.xml"/><Relationship Id="rId27" Type="http://schemas.openxmlformats.org/officeDocument/2006/relationships/tags" Target="../tags/tag20.xml"/><Relationship Id="rId26" Type="http://schemas.openxmlformats.org/officeDocument/2006/relationships/tags" Target="../tags/tag19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image" Target="../media/image1.png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image" Target="../media/image6.png"/><Relationship Id="rId16" Type="http://schemas.openxmlformats.org/officeDocument/2006/relationships/tags" Target="../tags/tag10.xml"/><Relationship Id="rId15" Type="http://schemas.openxmlformats.org/officeDocument/2006/relationships/image" Target="../media/image5.png"/><Relationship Id="rId14" Type="http://schemas.openxmlformats.org/officeDocument/2006/relationships/tags" Target="../tags/tag9.xml"/><Relationship Id="rId13" Type="http://schemas.openxmlformats.org/officeDocument/2006/relationships/image" Target="../media/image4.png"/><Relationship Id="rId12" Type="http://schemas.openxmlformats.org/officeDocument/2006/relationships/tags" Target="../tags/tag8.xml"/><Relationship Id="rId11" Type="http://schemas.openxmlformats.org/officeDocument/2006/relationships/image" Target="../media/image3.jpeg"/><Relationship Id="rId10" Type="http://schemas.openxmlformats.org/officeDocument/2006/relationships/tags" Target="../tags/tag7.xml"/><Relationship Id="rId1" Type="http://schemas.openxmlformats.org/officeDocument/2006/relationships/hyperlink" Target="http://www.genexis.eu/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17300" y="10557512"/>
            <a:ext cx="2540635" cy="11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VSOL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1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product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2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datasheet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3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Updated:</a:t>
            </a:r>
            <a:r>
              <a:rPr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lang="en-US"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19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-1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-2021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Rev.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1.3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  <a:hlinkClick r:id="rId1"/>
              </a:rPr>
              <a:t>www.vsolcn.com</a:t>
            </a:r>
            <a:endParaRPr sz="650" spc="-4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8310" y="3456940"/>
            <a:ext cx="202501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V2124-4G-4S-P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395" y="3771900"/>
            <a:ext cx="5269865" cy="311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24</a:t>
            </a:r>
            <a:r>
              <a:rPr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*GE PoE Ports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+4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*GE Ethernet Ports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+4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*GE SFP Ports Managed Switch</a:t>
            </a:r>
            <a:endParaRPr lang="zh-CN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59105" y="5572125"/>
            <a:ext cx="6803390" cy="1549400"/>
          </a:xfrm>
          <a:prstGeom prst="rect">
            <a:avLst/>
          </a:prstGeom>
        </p:spPr>
        <p:txBody>
          <a:bodyPr vert="horz" wrap="square" lIns="0" tIns="7937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altLang="zh-CN" sz="1200" b="1" spc="-25" dirty="0">
                <a:solidFill>
                  <a:srgbClr val="FF69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Introduction</a:t>
            </a:r>
            <a:r>
              <a:rPr sz="1200" b="1" spc="-25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Gill Sans MT" panose="020B0502020104020203"/>
              </a:rPr>
              <a:t>:</a:t>
            </a:r>
            <a:endParaRPr sz="1200">
              <a:solidFill>
                <a:srgbClr val="FF6900"/>
              </a:solidFill>
              <a:latin typeface="黑体" panose="02010609060101010101" charset="-122"/>
              <a:ea typeface="黑体" panose="02010609060101010101" charset="-122"/>
              <a:cs typeface="Gill Sans MT" panose="020B0502020104020203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</a:pP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VSOL 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2124-4G-4S-P </a:t>
            </a:r>
            <a:r>
              <a:rPr lang="en-US" altLang="zh-CN" sz="95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series switches </a:t>
            </a:r>
            <a:r>
              <a:rPr lang="en-US" altLang="zh-CN" sz="950" dirty="0" smtClean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adopt </a:t>
            </a:r>
            <a:r>
              <a:rPr lang="en-US" altLang="zh-CN" sz="95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high-quality network chips and stable POE chips, which can not only provide high-speed and stable </a:t>
            </a:r>
            <a:r>
              <a:rPr lang="en-US" altLang="zh-CN" sz="950" dirty="0" smtClean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network </a:t>
            </a:r>
            <a:r>
              <a:rPr lang="en-US" altLang="zh-CN" sz="95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connection for Internet devices, but also provide power for Internet devices (such as IP cameras, wireless APs, etc.), which is convenient for </a:t>
            </a:r>
            <a:r>
              <a:rPr lang="en-US" altLang="zh-CN" sz="950" smtClean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users. 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VSOL 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2124-4G-4S-P switch is compatible with 1U rack mount.</a:t>
            </a:r>
            <a:endParaRPr lang="en-US" sz="950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</a:pP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VSOL 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2124-4G-4S-P </a:t>
            </a:r>
            <a:r>
              <a:rPr lang="en-US" altLang="zh-CN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switch has 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24 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*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10/100/1000Mbps auto-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negotiation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P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 Ports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,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4 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*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10/100/1000Mbps Combo Ports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, 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 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*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Console Port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can provide seamless connection for 10/100/1000M Ethernet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supports WEB management, conforms to IEEE802.3af/IEEE802.3at P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o</a:t>
            </a:r>
            <a:r>
              <a:rPr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E protocol, and is highly reliable</a:t>
            </a:r>
            <a:r>
              <a:rPr lang="en-US" sz="95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95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product can be widely used in security network video surveillance, hotel, campus, small and medium-sized enterprise network engineering and other occasions.</a:t>
            </a:r>
            <a:endParaRPr sz="950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</a:pPr>
            <a:endParaRPr sz="950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48310" y="4222115"/>
            <a:ext cx="6413500" cy="1193800"/>
          </a:xfrm>
          <a:prstGeom prst="rect">
            <a:avLst/>
          </a:prstGeom>
        </p:spPr>
        <p:txBody>
          <a:bodyPr vert="horz" wrap="square" lIns="0" tIns="8445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b="1" spc="-7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  <a:sym typeface="+mn-ea"/>
              </a:rPr>
              <a:t>Key </a:t>
            </a:r>
            <a:r>
              <a:rPr sz="14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  <a:sym typeface="+mn-ea"/>
              </a:rPr>
              <a:t>Features</a:t>
            </a:r>
            <a:r>
              <a:rPr sz="1400" b="1" spc="-30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r>
              <a:rPr lang="en-US" sz="1400" b="1" spc="-30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sz="1400">
              <a:solidFill>
                <a:srgbClr val="FF69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Compliant with IEEE802.3at(30W),IEEE802.3af(15.4W)</a:t>
            </a:r>
            <a:endParaRPr sz="1200" spc="15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Support PoE Watchdog</a:t>
            </a:r>
            <a:endParaRPr sz="12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Support AAA authentication,802.1x authentication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,TACACS+ </a:t>
            </a:r>
            <a:r>
              <a:rPr 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authentication</a:t>
            </a:r>
            <a:endParaRPr lang="zh-CN" sz="12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Support 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QoS data priority</a:t>
            </a:r>
            <a:endParaRPr lang="en-US" altLang="zh-CN" sz="12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Support 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SNMP/Telnet/SSHv2/CLI/WEB/RMON</a:t>
            </a:r>
            <a:endParaRPr lang="en-US" altLang="zh-CN" sz="12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9" name="图片 28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0" y="351790"/>
            <a:ext cx="964675" cy="576000"/>
          </a:xfrm>
          <a:prstGeom prst="rect">
            <a:avLst/>
          </a:prstGeom>
        </p:spPr>
      </p:pic>
      <p:sp>
        <p:nvSpPr>
          <p:cNvPr id="32" name="object 8"/>
          <p:cNvSpPr txBox="1"/>
          <p:nvPr/>
        </p:nvSpPr>
        <p:spPr>
          <a:xfrm>
            <a:off x="459105" y="7177405"/>
            <a:ext cx="1900555" cy="26225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US" sz="1200" b="1" kern="0" dirty="0">
                <a:solidFill>
                  <a:srgbClr val="FF6900"/>
                </a:solidFill>
                <a:uFillTx/>
                <a:latin typeface="Arial" panose="020B0604020202020204" pitchFamily="34" charset="0"/>
                <a:sym typeface="+mn-ea"/>
              </a:rPr>
              <a:t>Application Diagram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850"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4" name="图片 3" descr="E:\我的\规格书\四款洪瑞管理型交换机规格书整理\四款管理型交换机图片\PNG\32口.png32口"/>
          <p:cNvPicPr>
            <a:picLocks noChangeAspect="1"/>
          </p:cNvPicPr>
          <p:nvPr/>
        </p:nvPicPr>
        <p:blipFill>
          <a:blip r:embed="rId3"/>
          <a:srcRect t="33518" b="34982"/>
          <a:stretch>
            <a:fillRect/>
          </a:stretch>
        </p:blipFill>
        <p:spPr>
          <a:xfrm>
            <a:off x="910908" y="1611630"/>
            <a:ext cx="5734685" cy="1204595"/>
          </a:xfrm>
          <a:prstGeom prst="rect">
            <a:avLst/>
          </a:prstGeom>
        </p:spPr>
      </p:pic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398135" y="8766810"/>
            <a:ext cx="0" cy="44958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4625340" y="9216390"/>
            <a:ext cx="76327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圆角矩形 61"/>
          <p:cNvSpPr/>
          <p:nvPr>
            <p:custDataLst>
              <p:tags r:id="rId6"/>
            </p:custDataLst>
          </p:nvPr>
        </p:nvSpPr>
        <p:spPr>
          <a:xfrm>
            <a:off x="4615180" y="9647555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>
            <p:custDataLst>
              <p:tags r:id="rId7"/>
            </p:custDataLst>
          </p:nvPr>
        </p:nvSpPr>
        <p:spPr>
          <a:xfrm>
            <a:off x="573405" y="7928610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>
            <p:custDataLst>
              <p:tags r:id="rId8"/>
            </p:custDataLst>
          </p:nvPr>
        </p:nvSpPr>
        <p:spPr>
          <a:xfrm>
            <a:off x="582930" y="9635490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>
            <p:custDataLst>
              <p:tags r:id="rId9"/>
            </p:custDataLst>
          </p:nvPr>
        </p:nvSpPr>
        <p:spPr>
          <a:xfrm>
            <a:off x="582930" y="8773795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" y="8058785"/>
            <a:ext cx="739775" cy="47371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8893810"/>
            <a:ext cx="635000" cy="48514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" y="9784080"/>
            <a:ext cx="517525" cy="39560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65" y="9790430"/>
            <a:ext cx="743585" cy="498475"/>
          </a:xfrm>
          <a:prstGeom prst="rect">
            <a:avLst/>
          </a:prstGeom>
        </p:spPr>
      </p:pic>
      <p:sp>
        <p:nvSpPr>
          <p:cNvPr id="72" name="文本框 71"/>
          <p:cNvSpPr txBox="1"/>
          <p:nvPr>
            <p:custDataLst>
              <p:tags r:id="rId18"/>
            </p:custDataLst>
          </p:nvPr>
        </p:nvSpPr>
        <p:spPr>
          <a:xfrm>
            <a:off x="882650" y="8434705"/>
            <a:ext cx="75120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IP Camera</a:t>
            </a:r>
            <a:endParaRPr lang="zh-CN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>
            <p:custDataLst>
              <p:tags r:id="rId19"/>
            </p:custDataLst>
          </p:nvPr>
        </p:nvSpPr>
        <p:spPr>
          <a:xfrm>
            <a:off x="911860" y="9307195"/>
            <a:ext cx="83947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IP Phone</a:t>
            </a:r>
            <a:endParaRPr lang="zh-CN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>
            <p:custDataLst>
              <p:tags r:id="rId20"/>
            </p:custDataLst>
          </p:nvPr>
        </p:nvSpPr>
        <p:spPr>
          <a:xfrm>
            <a:off x="796290" y="10162540"/>
            <a:ext cx="9188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Wireless 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AP</a:t>
            </a:r>
            <a:endParaRPr lang="en-US" altLang="zh-CN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21"/>
            </p:custDataLst>
          </p:nvPr>
        </p:nvSpPr>
        <p:spPr>
          <a:xfrm>
            <a:off x="5057775" y="10179685"/>
            <a:ext cx="7054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NVR</a:t>
            </a:r>
            <a:endParaRPr lang="zh-CN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22"/>
            </p:custDataLst>
          </p:nvPr>
        </p:nvCxnSpPr>
        <p:spPr>
          <a:xfrm>
            <a:off x="3549650" y="9224010"/>
            <a:ext cx="0" cy="90297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23"/>
            </p:custDataLst>
          </p:nvPr>
        </p:nvCxnSpPr>
        <p:spPr>
          <a:xfrm flipH="1">
            <a:off x="1836420" y="10126980"/>
            <a:ext cx="171259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24"/>
            </p:custDataLst>
          </p:nvPr>
        </p:nvCxnSpPr>
        <p:spPr>
          <a:xfrm>
            <a:off x="3460750" y="9217660"/>
            <a:ext cx="0" cy="51879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25"/>
            </p:custDataLst>
          </p:nvPr>
        </p:nvCxnSpPr>
        <p:spPr>
          <a:xfrm flipH="1">
            <a:off x="2033905" y="9727565"/>
            <a:ext cx="142684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>
            <p:custDataLst>
              <p:tags r:id="rId26"/>
            </p:custDataLst>
          </p:nvPr>
        </p:nvCxnSpPr>
        <p:spPr>
          <a:xfrm flipV="1">
            <a:off x="2033905" y="9142095"/>
            <a:ext cx="0" cy="58610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endCxn id="66" idx="3"/>
          </p:cNvCxnSpPr>
          <p:nvPr>
            <p:custDataLst>
              <p:tags r:id="rId27"/>
            </p:custDataLst>
          </p:nvPr>
        </p:nvCxnSpPr>
        <p:spPr>
          <a:xfrm flipH="1">
            <a:off x="1836420" y="9142095"/>
            <a:ext cx="19748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63" idx="3"/>
          </p:cNvCxnSpPr>
          <p:nvPr>
            <p:custDataLst>
              <p:tags r:id="rId28"/>
            </p:custDataLst>
          </p:nvPr>
        </p:nvCxnSpPr>
        <p:spPr>
          <a:xfrm flipV="1">
            <a:off x="1826895" y="8295640"/>
            <a:ext cx="352425" cy="127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29"/>
            </p:custDataLst>
          </p:nvPr>
        </p:nvCxnSpPr>
        <p:spPr>
          <a:xfrm>
            <a:off x="2179320" y="8300085"/>
            <a:ext cx="0" cy="113411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30"/>
            </p:custDataLst>
          </p:nvPr>
        </p:nvCxnSpPr>
        <p:spPr>
          <a:xfrm>
            <a:off x="2179320" y="9434195"/>
            <a:ext cx="116205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>
            <p:custDataLst>
              <p:tags r:id="rId31"/>
            </p:custDataLst>
          </p:nvPr>
        </p:nvCxnSpPr>
        <p:spPr>
          <a:xfrm flipV="1">
            <a:off x="3347085" y="9224010"/>
            <a:ext cx="0" cy="21018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32"/>
            </p:custDataLst>
          </p:nvPr>
        </p:nvCxnSpPr>
        <p:spPr>
          <a:xfrm flipH="1" flipV="1">
            <a:off x="3716020" y="10036810"/>
            <a:ext cx="887095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>
            <p:custDataLst>
              <p:tags r:id="rId33"/>
            </p:custDataLst>
          </p:nvPr>
        </p:nvSpPr>
        <p:spPr>
          <a:xfrm>
            <a:off x="2959735" y="8587105"/>
            <a:ext cx="142113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     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V21</a:t>
            </a:r>
            <a:r>
              <a:rPr lang="en-US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24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-</a:t>
            </a:r>
            <a:r>
              <a:rPr lang="en-US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4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G-</a:t>
            </a:r>
            <a:r>
              <a:rPr lang="en-US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4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S-P</a:t>
            </a:r>
            <a:endParaRPr sz="900" dirty="0" smtClean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89" name="文本框 88"/>
          <p:cNvSpPr txBox="1"/>
          <p:nvPr>
            <p:custDataLst>
              <p:tags r:id="rId34"/>
            </p:custDataLst>
          </p:nvPr>
        </p:nvSpPr>
        <p:spPr>
          <a:xfrm>
            <a:off x="2839085" y="7506335"/>
            <a:ext cx="178625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 &amp; POE</a:t>
            </a:r>
            <a:endParaRPr lang="en-US" altLang="zh-CN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接连接符 89"/>
          <p:cNvCxnSpPr/>
          <p:nvPr>
            <p:custDataLst>
              <p:tags r:id="rId35"/>
            </p:custDataLst>
          </p:nvPr>
        </p:nvCxnSpPr>
        <p:spPr>
          <a:xfrm>
            <a:off x="2416175" y="7631430"/>
            <a:ext cx="4318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>
            <p:custDataLst>
              <p:tags r:id="rId36"/>
            </p:custDataLst>
          </p:nvPr>
        </p:nvCxnSpPr>
        <p:spPr>
          <a:xfrm>
            <a:off x="2416175" y="7820025"/>
            <a:ext cx="4318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>
            <p:custDataLst>
              <p:tags r:id="rId37"/>
            </p:custDataLst>
          </p:nvPr>
        </p:nvSpPr>
        <p:spPr>
          <a:xfrm>
            <a:off x="2839085" y="7698740"/>
            <a:ext cx="144335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38"/>
            </p:custDataLst>
          </p:nvPr>
        </p:nvCxnSpPr>
        <p:spPr>
          <a:xfrm>
            <a:off x="2416175" y="7980045"/>
            <a:ext cx="4318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>
            <p:custDataLst>
              <p:tags r:id="rId39"/>
            </p:custDataLst>
          </p:nvPr>
        </p:nvSpPr>
        <p:spPr>
          <a:xfrm>
            <a:off x="2839085" y="7894955"/>
            <a:ext cx="11220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Fiber optic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本框 97"/>
          <p:cNvSpPr txBox="1"/>
          <p:nvPr>
            <p:custDataLst>
              <p:tags r:id="rId40"/>
            </p:custDataLst>
          </p:nvPr>
        </p:nvSpPr>
        <p:spPr>
          <a:xfrm>
            <a:off x="5405755" y="8893810"/>
            <a:ext cx="102806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Optical Switch</a:t>
            </a:r>
            <a:endParaRPr lang="zh-CN" altLang="en-US" sz="900" dirty="0" smtClean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99" name="文本框 98"/>
          <p:cNvSpPr txBox="1"/>
          <p:nvPr>
            <p:custDataLst>
              <p:tags r:id="rId41"/>
            </p:custDataLst>
          </p:nvPr>
        </p:nvSpPr>
        <p:spPr>
          <a:xfrm>
            <a:off x="5533390" y="9077325"/>
            <a:ext cx="77660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9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/>
              </a:rPr>
              <a:t>V3500-28X</a:t>
            </a:r>
            <a:endParaRPr lang="en-US" altLang="zh-CN" sz="9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pic>
        <p:nvPicPr>
          <p:cNvPr id="100" name="图片 99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7653655"/>
            <a:ext cx="1171575" cy="570230"/>
          </a:xfrm>
          <a:prstGeom prst="rect">
            <a:avLst/>
          </a:prstGeom>
        </p:spPr>
      </p:pic>
      <p:cxnSp>
        <p:nvCxnSpPr>
          <p:cNvPr id="101" name="直接连接符 100"/>
          <p:cNvCxnSpPr/>
          <p:nvPr>
            <p:custDataLst>
              <p:tags r:id="rId44"/>
            </p:custDataLst>
          </p:nvPr>
        </p:nvCxnSpPr>
        <p:spPr>
          <a:xfrm flipH="1">
            <a:off x="5380355" y="8197215"/>
            <a:ext cx="0" cy="36131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>
            <p:custDataLst>
              <p:tags r:id="rId45"/>
            </p:custDataLst>
          </p:nvPr>
        </p:nvSpPr>
        <p:spPr>
          <a:xfrm>
            <a:off x="5096510" y="7468870"/>
            <a:ext cx="66675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Internet</a:t>
            </a:r>
            <a:endParaRPr lang="en-US" altLang="zh-CN" sz="900" dirty="0" smtClean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cxnSp>
        <p:nvCxnSpPr>
          <p:cNvPr id="105" name="直接连接符 104"/>
          <p:cNvCxnSpPr/>
          <p:nvPr>
            <p:custDataLst>
              <p:tags r:id="rId46"/>
            </p:custDataLst>
          </p:nvPr>
        </p:nvCxnSpPr>
        <p:spPr>
          <a:xfrm>
            <a:off x="3721100" y="9251315"/>
            <a:ext cx="0" cy="78549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图片 92" descr="C:/Users/xiaoxiongwen/AppData/Local/Temp/picturecompress_20211119103418/output_1.pngoutput_1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rcRect/>
          <a:stretch>
            <a:fillRect/>
          </a:stretch>
        </p:blipFill>
        <p:spPr>
          <a:xfrm>
            <a:off x="4792980" y="8361680"/>
            <a:ext cx="2106930" cy="506095"/>
          </a:xfrm>
          <a:prstGeom prst="rect">
            <a:avLst/>
          </a:prstGeom>
        </p:spPr>
      </p:pic>
      <p:pic>
        <p:nvPicPr>
          <p:cNvPr id="6" name="图片 5" descr="E:\我的\规格书\四款洪瑞管理型交换机规格书整理\四款管理型交换机图片\PNG\32口.png32口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3"/>
          <a:srcRect t="33518" b="34982"/>
          <a:stretch>
            <a:fillRect/>
          </a:stretch>
        </p:blipFill>
        <p:spPr>
          <a:xfrm>
            <a:off x="2548255" y="8836025"/>
            <a:ext cx="2244725" cy="471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3063" y="4671695"/>
          <a:ext cx="6810375" cy="5269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615"/>
                <a:gridCol w="1477645"/>
                <a:gridCol w="4095115"/>
              </a:tblGrid>
              <a:tr h="233045">
                <a:tc gridSpan="2">
                  <a:txBody>
                    <a:bodyPr/>
                    <a:lstStyle/>
                    <a:p>
                      <a:pPr marL="40005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altLang="zh-CN" sz="1000" spc="-6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Item</a:t>
                      </a:r>
                      <a:endParaRPr lang="zh-CN" sz="1000" b="0" spc="-6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cPr marL="0" marR="0" marT="0" marB="0"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000" b="0" spc="-4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</a:rPr>
                        <a:t>V2124-4G-4S-P</a:t>
                      </a:r>
                      <a:endParaRPr lang="en-US" sz="1000" b="0" spc="-4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75260">
                <a:tc rowSpan="4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Port</a:t>
                      </a:r>
                      <a:endParaRPr lang="en-US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Uplink Ethernet port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4*GE(RJ45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Combo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260">
                <a:tc vMerge="1"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Uplink optical port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4*GE(SFP, C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ombo)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675">
                <a:tc vMerge="1">
                  <a:tcPr marL="0" marR="0" marT="698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 port</a:t>
                      </a:r>
                      <a:endParaRPr 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24*GE(RJ45, POE)</a:t>
                      </a:r>
                      <a:endParaRPr 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675">
                <a:tc vMerge="1">
                  <a:tcPr marL="0" marR="0" marT="698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Management port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1*C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onsole</a:t>
                      </a:r>
                      <a:endParaRPr lang="en-US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815">
                <a:tc rowSpan="2"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Product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Dimension (LxWxH)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0" marR="0" marT="146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440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280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44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mm 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N.W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3.65kg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1610">
                <a:tc rowSpan="2"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buClrTx/>
                        <a:buSzTx/>
                        <a:buFontTx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Package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Dimension (LxWxH)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500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365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85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mm 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81610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buClrTx/>
                        <a:buSzTx/>
                        <a:buFontTx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G.W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333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4.36kg</a:t>
                      </a:r>
                      <a:endParaRPr 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333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82245">
                <a:tc gridSpan="2">
                  <a:txBody>
                    <a:bodyPr/>
                    <a:lstStyle/>
                    <a:p>
                      <a:pPr marL="2159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850" spc="-1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Switching Capacity(Gbps)</a:t>
                      </a:r>
                      <a:endParaRPr lang="zh-CN" altLang="en-US" sz="850" spc="-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2159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50" spc="2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56</a:t>
                      </a:r>
                      <a:endParaRPr lang="en-US" altLang="en-US" sz="850" spc="2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610">
                <a:tc gridSpan="2">
                  <a:txBody>
                    <a:bodyPr/>
                    <a:lstStyle/>
                    <a:p>
                      <a:pPr marL="2159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Packet Forwarding rate</a:t>
                      </a:r>
                      <a:r>
                        <a:rPr lang="en-US" altLang="zh-CN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(</a:t>
                      </a:r>
                      <a:r>
                        <a:rPr lang="en-US" altLang="zh-CN" sz="850" spc="-10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Mpps</a:t>
                      </a:r>
                      <a:r>
                        <a:rPr lang="en-US" altLang="zh-CN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lang="zh-CN" altLang="en-US" sz="850" spc="-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2159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50" spc="2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41.66</a:t>
                      </a:r>
                      <a:endParaRPr lang="en-US" altLang="en-US" sz="850" spc="2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45">
                <a:tc gridSpan="2"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Packet Buffer Memory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(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Mbytes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</a:t>
                      </a:r>
                      <a:endParaRPr lang="en-US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MAC Address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8K</a:t>
                      </a:r>
                      <a:endParaRPr 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Jumbo Frame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9.6 K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bytes</a:t>
                      </a:r>
                      <a:endParaRPr lang="en-US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Transfer Mode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Storage &amp; Forward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PoE Protocol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IEEE802.3af(15.4W), IEEE802.3at(30W)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3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Network Medium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10BASE-T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Cat3, 4, 5 or above UTP/STP(≤100m)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100BASE-TX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Cat5 or above UTP/STP(≤100m)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1000BASE-TX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Cat5 or above UTP/STP(≤100m)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 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2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Fiber Medium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Multi-mode Fibe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r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50/125、62.5/125、100/140um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Single-mode Fiber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8/125、8.7/125、9/125、10/125um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gridSpan="2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Power 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Voltage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Input: AC 100~240V/50Hz~60Hz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gridSpan="2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Whole 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Machine power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≦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400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W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gridSpan="2"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Surge Protection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 General 6KV, ESD 8KV air, 6KV contact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93040">
                <a:tc rowSpan="4"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Working 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Environment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Operating temperature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302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-1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0~+50°C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302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230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Storage temperature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73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-40~+</a:t>
                      </a: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70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°C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730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Operating Humidity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~90% </a:t>
                      </a:r>
                      <a:r>
                        <a:rPr sz="85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(non-cond</a:t>
                      </a:r>
                      <a:r>
                        <a:rPr lang="en-US" sz="85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ensing</a:t>
                      </a:r>
                      <a:r>
                        <a:rPr sz="85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Storage Humidity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 5~90%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85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(non-cond</a:t>
                      </a:r>
                      <a:r>
                        <a:rPr lang="en-US" sz="85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ensing</a:t>
                      </a:r>
                      <a:r>
                        <a:rPr sz="85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bject 9"/>
          <p:cNvSpPr txBox="1">
            <a:spLocks noGrp="1"/>
          </p:cNvSpPr>
          <p:nvPr/>
        </p:nvSpPr>
        <p:spPr>
          <a:xfrm>
            <a:off x="403225" y="441960"/>
            <a:ext cx="7009765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V2124-4G-4S-P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69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600" dirty="0">
                <a:solidFill>
                  <a:srgbClr val="FF6900"/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4*GE PoE Ports+4*GE Ethernet Ports+4*GE SFP Ports Managed Switch</a:t>
            </a:r>
            <a:endParaRPr sz="1600" dirty="0">
              <a:solidFill>
                <a:srgbClr val="FF6900"/>
              </a:solidFill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434340" y="1194435"/>
            <a:ext cx="1900555" cy="257175"/>
          </a:xfrm>
          <a:prstGeom prst="rect">
            <a:avLst/>
          </a:prstGeom>
        </p:spPr>
        <p:txBody>
          <a:bodyPr vert="horz" wrap="square" lIns="0" tIns="78105" rIns="0" bIns="0" rtlCol="0">
            <a:noAutofit/>
          </a:bodyPr>
          <a:p>
            <a:pPr marL="12700" algn="l">
              <a:lnSpc>
                <a:spcPct val="100000"/>
              </a:lnSpc>
              <a:spcBef>
                <a:spcPts val="615"/>
              </a:spcBef>
            </a:pPr>
            <a:r>
              <a:rPr lang="zh-CN" sz="1000" b="1" spc="-55" dirty="0">
                <a:solidFill>
                  <a:srgbClr val="FF69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Technical Specifications</a:t>
            </a:r>
            <a:r>
              <a:rPr sz="1000" b="1" spc="-10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5173345" y="2999105"/>
            <a:ext cx="1485900" cy="127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en-US" altLang="zh-CN" sz="850" b="1" spc="-3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O&amp;M</a:t>
            </a:r>
            <a:endParaRPr lang="zh-CN" sz="850" b="1" spc="-3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5145405" y="3187065"/>
            <a:ext cx="1892300" cy="8032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SNMP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/Telnet/SSHv2/CLI/</a:t>
            </a:r>
            <a:r>
              <a:rPr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WEB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/RMON</a:t>
            </a:r>
            <a:endParaRPr sz="80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Firmware Upgrade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Upload and download</a:t>
            </a: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configuration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SNTP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Equipment Diagnosis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</a:t>
            </a: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Syslog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38" name="object 14"/>
          <p:cNvSpPr txBox="1"/>
          <p:nvPr/>
        </p:nvSpPr>
        <p:spPr>
          <a:xfrm>
            <a:off x="538480" y="1523157"/>
            <a:ext cx="1281430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L</a:t>
            </a:r>
            <a:r>
              <a:rPr lang="en-US"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ayer</a:t>
            </a:r>
            <a:r>
              <a:rPr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2</a:t>
            </a:r>
            <a:r>
              <a:rPr lang="en-US" altLang="zh-CN"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Functions</a:t>
            </a:r>
            <a:endParaRPr sz="850" b="1" dirty="0">
              <a:solidFill>
                <a:srgbClr val="313130"/>
              </a:solidFill>
              <a:latin typeface="Arial" panose="020B0604020202020204" pitchFamily="34" charset="0"/>
            </a:endParaRPr>
          </a:p>
        </p:txBody>
      </p:sp>
      <p:sp>
        <p:nvSpPr>
          <p:cNvPr id="39" name="object 15"/>
          <p:cNvSpPr txBox="1"/>
          <p:nvPr/>
        </p:nvSpPr>
        <p:spPr>
          <a:xfrm>
            <a:off x="538480" y="1666240"/>
            <a:ext cx="2307590" cy="19856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ink 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ggregation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：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    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Load Balancing Policy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(base on IP/MAC)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Static and Dynamic Group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</a:t>
            </a:r>
            <a:r>
              <a:rPr 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Max. 8 link Aggregation groups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VLAN range</a:t>
            </a:r>
            <a:r>
              <a:rPr 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1~4094, Max. 256 VLANs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Access/Trunk/Hybrid mode and QinQ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VLAN tag/Un-tag ,VLAN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transparent transmission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Protocol VLAN and GVRP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</a:t>
            </a: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802.1D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</a:t>
            </a: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802.1W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protocol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STP/RSTP/MSTP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Support LLDP protocol</a:t>
            </a:r>
            <a:endParaRPr lang="en-US" altLang="zh-CN" sz="800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Support 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IEEE802.x flow control</a:t>
            </a:r>
            <a:endParaRPr lang="en-US" sz="800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sz="800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Port stability statistic and monitoring</a:t>
            </a:r>
            <a:endParaRPr sz="800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Support 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Port Mirroring</a:t>
            </a:r>
            <a:endParaRPr lang="zh-CN" sz="85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5127625" y="1499235"/>
            <a:ext cx="2060575" cy="1414780"/>
          </a:xfrm>
          <a:prstGeom prst="rect">
            <a:avLst/>
          </a:prstGeom>
        </p:spPr>
        <p:txBody>
          <a:bodyPr vert="horz" wrap="square" lIns="0" tIns="23495" rIns="0" bIns="0" rtlCol="0">
            <a:noAutofit/>
          </a:bodyPr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Security</a:t>
            </a:r>
            <a:endParaRPr lang="en-US"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Storm Control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Port Isolation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Port Rate-limit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Port Security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Loopback Detection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ACL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AAA authentication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802.1x/RADIUS/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TACACS+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authentication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Dynamic ARP Inspection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IP Source Guard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2" name="object 11"/>
          <p:cNvSpPr txBox="1"/>
          <p:nvPr/>
        </p:nvSpPr>
        <p:spPr>
          <a:xfrm>
            <a:off x="2994025" y="2755265"/>
            <a:ext cx="2003425" cy="8108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endParaRPr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Traffic classification based, Strict priority and WRR</a:t>
            </a:r>
            <a:endParaRPr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Port Priority</a:t>
            </a:r>
            <a:endParaRPr lang="zh-CN" alt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802.1P/IP TOS/IP DSCP Priority</a:t>
            </a:r>
            <a:endParaRPr lang="en-US" altLang="zh-CN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Supports up to 8 queues per port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3" name="object 6"/>
          <p:cNvSpPr/>
          <p:nvPr/>
        </p:nvSpPr>
        <p:spPr>
          <a:xfrm>
            <a:off x="2878455" y="1493520"/>
            <a:ext cx="76200" cy="2799080"/>
          </a:xfrm>
          <a:custGeom>
            <a:avLst/>
            <a:gdLst/>
            <a:ahLst/>
            <a:cxnLst/>
            <a:rect l="l" t="t" r="r" b="b"/>
            <a:pathLst>
              <a:path h="2740659">
                <a:moveTo>
                  <a:pt x="0" y="0"/>
                </a:moveTo>
                <a:lnTo>
                  <a:pt x="0" y="2740075"/>
                </a:lnTo>
              </a:path>
            </a:pathLst>
          </a:custGeom>
          <a:ln w="6350">
            <a:solidFill>
              <a:srgbClr val="686867"/>
            </a:solidFill>
          </a:ln>
        </p:spPr>
        <p:txBody>
          <a:bodyPr wrap="square" lIns="0" tIns="0" rIns="0" bIns="0" rtlCol="0"/>
          <a:p/>
        </p:txBody>
      </p:sp>
      <p:sp>
        <p:nvSpPr>
          <p:cNvPr id="44" name="object 6"/>
          <p:cNvSpPr/>
          <p:nvPr/>
        </p:nvSpPr>
        <p:spPr>
          <a:xfrm>
            <a:off x="5038725" y="1498600"/>
            <a:ext cx="76200" cy="2788285"/>
          </a:xfrm>
          <a:custGeom>
            <a:avLst/>
            <a:gdLst/>
            <a:ahLst/>
            <a:cxnLst/>
            <a:rect l="l" t="t" r="r" b="b"/>
            <a:pathLst>
              <a:path h="2740659">
                <a:moveTo>
                  <a:pt x="0" y="0"/>
                </a:moveTo>
                <a:lnTo>
                  <a:pt x="0" y="2740075"/>
                </a:lnTo>
              </a:path>
            </a:pathLst>
          </a:custGeom>
          <a:ln w="6350">
            <a:solidFill>
              <a:srgbClr val="686867"/>
            </a:solidFill>
          </a:ln>
        </p:spPr>
        <p:txBody>
          <a:bodyPr wrap="square" lIns="0" tIns="0" rIns="0" bIns="0" rtlCol="0"/>
          <a:p/>
        </p:txBody>
      </p:sp>
      <p:sp>
        <p:nvSpPr>
          <p:cNvPr id="14" name="object 11"/>
          <p:cNvSpPr txBox="1"/>
          <p:nvPr>
            <p:custDataLst>
              <p:tags r:id="rId2"/>
            </p:custDataLst>
          </p:nvPr>
        </p:nvSpPr>
        <p:spPr>
          <a:xfrm>
            <a:off x="538480" y="3641090"/>
            <a:ext cx="1907540" cy="6877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zh-CN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Multicast</a:t>
            </a:r>
            <a:endParaRPr lang="zh-CN"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IGMP V1/V2/V3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IGMP Snooping</a:t>
            </a:r>
            <a:endParaRPr lang="zh-CN" alt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MLD Snooping and MVR</a:t>
            </a:r>
            <a:endParaRPr lang="en-US" altLang="zh-CN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IGMP groups filtering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and Querier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object 11"/>
          <p:cNvSpPr txBox="1"/>
          <p:nvPr>
            <p:custDataLst>
              <p:tags r:id="rId3"/>
            </p:custDataLst>
          </p:nvPr>
        </p:nvSpPr>
        <p:spPr>
          <a:xfrm>
            <a:off x="2987040" y="2152015"/>
            <a:ext cx="1685925" cy="5543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endParaRPr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DHCP Server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DHCP Relay(Option 82)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DHCP Snooping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object 14"/>
          <p:cNvSpPr txBox="1"/>
          <p:nvPr>
            <p:custDataLst>
              <p:tags r:id="rId4"/>
            </p:custDataLst>
          </p:nvPr>
        </p:nvSpPr>
        <p:spPr>
          <a:xfrm>
            <a:off x="2973070" y="1523157"/>
            <a:ext cx="1281430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L</a:t>
            </a:r>
            <a:r>
              <a:rPr lang="en-US"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ayer3 Functions</a:t>
            </a:r>
            <a:endParaRPr sz="850" b="1" dirty="0">
              <a:solidFill>
                <a:srgbClr val="313130"/>
              </a:solidFill>
              <a:latin typeface="Arial" panose="020B0604020202020204" pitchFamily="34" charset="0"/>
            </a:endParaRPr>
          </a:p>
        </p:txBody>
      </p:sp>
      <p:sp>
        <p:nvSpPr>
          <p:cNvPr id="6" name="object 10"/>
          <p:cNvSpPr txBox="1"/>
          <p:nvPr>
            <p:custDataLst>
              <p:tags r:id="rId5"/>
            </p:custDataLst>
          </p:nvPr>
        </p:nvSpPr>
        <p:spPr>
          <a:xfrm>
            <a:off x="2987040" y="1701800"/>
            <a:ext cx="1779270" cy="4013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IPv4/IPv6 dual stack</a:t>
            </a:r>
            <a:endParaRPr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IPv4/IPv6 static routes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IPv6 ND</a:t>
            </a:r>
            <a:endParaRPr lang="en-US" alt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7" name="object 11"/>
          <p:cNvSpPr txBox="1"/>
          <p:nvPr>
            <p:custDataLst>
              <p:tags r:id="rId6"/>
            </p:custDataLst>
          </p:nvPr>
        </p:nvSpPr>
        <p:spPr>
          <a:xfrm>
            <a:off x="3012440" y="3615055"/>
            <a:ext cx="1922780" cy="6769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2065" indent="0" algn="l">
              <a:lnSpc>
                <a:spcPct val="100000"/>
              </a:lnSpc>
              <a:spcBef>
                <a:spcPts val="80"/>
              </a:spcBef>
              <a:buNone/>
              <a:tabLst>
                <a:tab pos="151130" algn="l"/>
              </a:tabLst>
            </a:pPr>
            <a:r>
              <a:rPr 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</a:t>
            </a:r>
            <a:endParaRPr lang="en-US"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PoE Temperature</a:t>
            </a: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Q</a:t>
            </a:r>
            <a:r>
              <a:rPr lang="zh-CN" alt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uery</a:t>
            </a:r>
            <a:endParaRPr lang="zh-CN" alt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PoE Type/Level/Power/Voltage/Current</a:t>
            </a: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Q</a:t>
            </a:r>
            <a:r>
              <a:rPr lang="zh-CN" alt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uery</a:t>
            </a:r>
            <a:endParaRPr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PoE Watchdog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9"/>
          <p:cNvSpPr txBox="1">
            <a:spLocks noGrp="1"/>
          </p:cNvSpPr>
          <p:nvPr/>
        </p:nvSpPr>
        <p:spPr>
          <a:xfrm>
            <a:off x="296862" y="441700"/>
            <a:ext cx="34798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lang="zh-CN" altLang="en-US" sz="1600" b="1" kern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Specifications</a:t>
            </a:r>
            <a:r>
              <a:rPr lang="zh-CN" altLang="en-US" sz="1600" b="1" kern="0" smtClean="0">
                <a:solidFill>
                  <a:srgbClr val="FF6900"/>
                </a:solidFill>
                <a:latin typeface="Arial" panose="020B0604020202020204" pitchFamily="34" charset="0"/>
              </a:rPr>
              <a:t>：</a:t>
            </a:r>
            <a:r>
              <a:rPr lang="en-US" sz="1600" b="1" kern="0" smtClean="0">
                <a:solidFill>
                  <a:srgbClr val="FF6900"/>
                </a:solidFill>
                <a:uFillTx/>
                <a:latin typeface="Arial" panose="020B0604020202020204" pitchFamily="34" charset="0"/>
              </a:rPr>
              <a:t> </a:t>
            </a:r>
            <a:endParaRPr lang="en-US" sz="1600" b="1" kern="0" dirty="0">
              <a:solidFill>
                <a:srgbClr val="FF6900"/>
              </a:solidFill>
              <a:uFillTx/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>
            <a:stCxn id="15" idx="0"/>
            <a:endCxn id="15" idx="0"/>
          </p:cNvCxnSpPr>
          <p:nvPr/>
        </p:nvCxnSpPr>
        <p:spPr>
          <a:xfrm>
            <a:off x="3633534" y="809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2"/>
          <p:cNvSpPr/>
          <p:nvPr userDrawn="1"/>
        </p:nvSpPr>
        <p:spPr>
          <a:xfrm>
            <a:off x="-3175" y="10656700"/>
            <a:ext cx="7559675" cy="128270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3063" y="918845"/>
          <a:ext cx="6810375" cy="3105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70"/>
                <a:gridCol w="1215390"/>
                <a:gridCol w="4095115"/>
              </a:tblGrid>
              <a:tr h="233045">
                <a:tc gridSpan="2">
                  <a:txBody>
                    <a:bodyPr/>
                    <a:p>
                      <a:pPr marL="40005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altLang="zh-CN" sz="1000" spc="-6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Item</a:t>
                      </a:r>
                      <a:endParaRPr lang="zh-CN" sz="1000" b="0" spc="-6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cPr marL="0" marR="0" marT="0" marB="0"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000" b="0" spc="-4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</a:rPr>
                        <a:t>V2124-4G-4S-P</a:t>
                      </a:r>
                      <a:endParaRPr lang="en-US" sz="1000" b="0" spc="-4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LED 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Indicator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PWR，SYS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，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PoE/ACT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，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Link/ACT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PWR(</a:t>
                      </a:r>
                      <a:r>
                        <a:rPr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Power Indicator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Lighting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Powered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Un-Light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No Power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SYS(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System Indicator</a:t>
                      </a:r>
                      <a:r>
                        <a:rPr 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Lighting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System Running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Flashing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System 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Start-up</a:t>
                      </a:r>
                      <a:endParaRPr lang="zh-CN" altLang="en-US" sz="850" spc="2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94945">
                <a:tc row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PoE/ACT(PoE 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Indicator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Lighting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 on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Un-Light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PoE o</a:t>
                      </a: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ff</a:t>
                      </a:r>
                      <a:endParaRPr 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rowSpan="3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Link/ACT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(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Link &amp; Data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Lighting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Link connection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Un-Light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Link disconnect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Flashing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Data transmission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rowSpan="2"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R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eset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cPr marL="0" marR="0" marT="2476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Short press restart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 gridSpan="2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 hMerge="1">
                  <a:tcPr marL="0" marR="0" marT="2476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ong press 5 seconds to restore factory Settings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24765" marB="0" anchor="ctr" anchorCtr="1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TABLE_BEAUTIFY" val="smartTable{2d6a2260-8196-4872-8686-aba9e1cd9baa}"/>
  <p:tag name="TABLE_ENDDRAG_ORIGIN_RECT" val="536*279"/>
  <p:tag name="TABLE_ENDDRAG_RECT" val="34*389*536*279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TABLE_BEAUTIFY" val="smartTable{2d6a2260-8196-4872-8686-aba9e1cd9baa}"/>
  <p:tag name="TABLE_ENDDRAG_ORIGIN_RECT" val="536*279"/>
  <p:tag name="TABLE_ENDDRAG_RECT" val="34*389*536*279"/>
  <p:tag name="KSO_WM_BEAUTIFY_FLAG" val=""/>
</p:tagLst>
</file>

<file path=ppt/tags/tag48.xml><?xml version="1.0" encoding="utf-8"?>
<p:tagLst xmlns:p="http://schemas.openxmlformats.org/presentationml/2006/main">
  <p:tag name="KSO_WPP_MARK_KEY" val="ebf10438-58c3-4840-a0ab-eebb8789bd8a"/>
  <p:tag name="COMMONDATA" val="eyJoZGlkIjoiNGU5YTk2NWU3OTRhNTU0YjZlNWE0ODExMjY4YzM0MT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4374</Words>
  <Application>WPS Office WWO_base_provider_20221031101348-1857be321c</Application>
  <PresentationFormat>自定义</PresentationFormat>
  <Paragraphs>363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Arial</vt:lpstr>
      <vt:lpstr>黑体</vt:lpstr>
      <vt:lpstr>汉仪旗黑KW 55S</vt:lpstr>
      <vt:lpstr>Gill Sans MT</vt:lpstr>
      <vt:lpstr>Calibri</vt:lpstr>
      <vt:lpstr>Noto Sans Lao</vt:lpstr>
      <vt:lpstr>微软雅黑</vt:lpstr>
      <vt:lpstr>汉仪书宋二KW</vt:lpstr>
      <vt:lpstr>Kingsoft Confetti</vt:lpstr>
      <vt:lpstr>Office Theme</vt:lpstr>
      <vt:lpstr>V2124-4G-4S-P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V2124-4G-4S-P</dc:title>
  <dc:creator/>
  <cp:lastModifiedBy>Glowworm</cp:lastModifiedBy>
  <dcterms:created xsi:type="dcterms:W3CDTF">2023-06-28T06:20:03Z</dcterms:created>
  <dcterms:modified xsi:type="dcterms:W3CDTF">2023-06-28T06:20:03Z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2021-11-05T08:00:00Z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2021-11-16T08:00:00Z</vt:filetime>
  </property>
  <property fmtid="{D5CDD505-2E9C-101B-9397-08002B2CF9AE}" pid="5" name="ICV">
    <vt:lpwstr>515444B7D45E4A5DB4805D1B21EC5ED9</vt:lpwstr>
  </property>
  <property fmtid="{D5CDD505-2E9C-101B-9397-08002B2CF9AE}" pid="6" name="KSOProductBuildVer">
    <vt:lpwstr>2052-0.0.0.0</vt:lpwstr>
  </property>
</Properties>
</file>