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3"/>
    <p:sldId id="258" r:id="rId4"/>
  </p:sldIdLst>
  <p:sldSz cx="7556500" cy="10693400"/>
  <p:notesSz cx="7556500" cy="10693400"/>
  <p:custDataLst>
    <p:tags r:id="rId10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howGuides="1">
      <p:cViewPr>
        <p:scale>
          <a:sx n="125" d="100"/>
          <a:sy n="125" d="100"/>
        </p:scale>
        <p:origin x="1854" y="90"/>
      </p:cViewPr>
      <p:guideLst>
        <p:guide orient="horz" pos="2885"/>
        <p:guide pos="21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3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32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280268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32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280268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2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280268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70230" y="1336675"/>
            <a:ext cx="6416040" cy="360902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55650" y="5146199"/>
            <a:ext cx="6045200" cy="42105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280268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3451862"/>
            <a:ext cx="2025014" cy="421639"/>
          </a:xfrm>
        </p:spPr>
        <p:txBody>
          <a:bodyPr lIns="0" tIns="0" rIns="0" bIns="0"/>
          <a:lstStyle>
            <a:lvl1pPr>
              <a:defRPr sz="2600" b="0" i="0">
                <a:solidFill>
                  <a:srgbClr val="00A2DA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0" y="5575554"/>
            <a:ext cx="7560309" cy="5112385"/>
          </a:xfrm>
          <a:custGeom>
            <a:avLst/>
            <a:gdLst/>
            <a:ahLst/>
            <a:cxnLst/>
            <a:rect l="l" t="t" r="r" b="b"/>
            <a:pathLst>
              <a:path w="7560309" h="5112384">
                <a:moveTo>
                  <a:pt x="0" y="5112004"/>
                </a:moveTo>
                <a:lnTo>
                  <a:pt x="7560005" y="5112004"/>
                </a:lnTo>
                <a:lnTo>
                  <a:pt x="7560005" y="0"/>
                </a:lnTo>
                <a:lnTo>
                  <a:pt x="0" y="0"/>
                </a:lnTo>
                <a:lnTo>
                  <a:pt x="0" y="51120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 userDrawn="1"/>
        </p:nvSpPr>
        <p:spPr>
          <a:xfrm>
            <a:off x="3635999" y="10607042"/>
            <a:ext cx="3924300" cy="85090"/>
          </a:xfrm>
          <a:custGeom>
            <a:avLst/>
            <a:gdLst/>
            <a:ahLst/>
            <a:cxnLst/>
            <a:rect l="l" t="t" r="r" b="b"/>
            <a:pathLst>
              <a:path w="3924300" h="85090">
                <a:moveTo>
                  <a:pt x="3924005" y="0"/>
                </a:moveTo>
                <a:lnTo>
                  <a:pt x="27000" y="0"/>
                </a:lnTo>
                <a:lnTo>
                  <a:pt x="16491" y="2122"/>
                </a:lnTo>
                <a:lnTo>
                  <a:pt x="7908" y="7908"/>
                </a:lnTo>
                <a:lnTo>
                  <a:pt x="2122" y="16491"/>
                </a:lnTo>
                <a:lnTo>
                  <a:pt x="0" y="27000"/>
                </a:lnTo>
                <a:lnTo>
                  <a:pt x="0" y="84960"/>
                </a:lnTo>
                <a:lnTo>
                  <a:pt x="3924005" y="84960"/>
                </a:lnTo>
                <a:lnTo>
                  <a:pt x="3924005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 userDrawn="1"/>
        </p:nvSpPr>
        <p:spPr>
          <a:xfrm>
            <a:off x="0" y="0"/>
            <a:ext cx="7559675" cy="99695"/>
          </a:xfrm>
          <a:custGeom>
            <a:avLst/>
            <a:gdLst/>
            <a:ahLst/>
            <a:cxnLst/>
            <a:rect l="l" t="t" r="r" b="b"/>
            <a:pathLst>
              <a:path w="3924300" h="91440">
                <a:moveTo>
                  <a:pt x="3923996" y="0"/>
                </a:moveTo>
                <a:lnTo>
                  <a:pt x="0" y="0"/>
                </a:lnTo>
                <a:lnTo>
                  <a:pt x="0" y="91444"/>
                </a:lnTo>
                <a:lnTo>
                  <a:pt x="3896996" y="91444"/>
                </a:lnTo>
                <a:lnTo>
                  <a:pt x="3907505" y="89322"/>
                </a:lnTo>
                <a:lnTo>
                  <a:pt x="3916087" y="83535"/>
                </a:lnTo>
                <a:lnTo>
                  <a:pt x="3921874" y="74952"/>
                </a:lnTo>
                <a:lnTo>
                  <a:pt x="3923996" y="64443"/>
                </a:lnTo>
                <a:lnTo>
                  <a:pt x="3923996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" name="图片 1" descr="LOGO（源文件）绿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650" y="622300"/>
            <a:ext cx="1808765" cy="10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3451862"/>
            <a:ext cx="2025014" cy="421639"/>
          </a:xfrm>
        </p:spPr>
        <p:txBody>
          <a:bodyPr lIns="0" tIns="0" rIns="0" bIns="0"/>
          <a:lstStyle>
            <a:lvl1pPr>
              <a:defRPr sz="2600" b="0" i="0">
                <a:solidFill>
                  <a:srgbClr val="00A2DA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12"/>
          <p:cNvSpPr/>
          <p:nvPr userDrawn="1"/>
        </p:nvSpPr>
        <p:spPr>
          <a:xfrm>
            <a:off x="0" y="10605135"/>
            <a:ext cx="7559675" cy="99695"/>
          </a:xfrm>
          <a:custGeom>
            <a:avLst/>
            <a:gdLst/>
            <a:ahLst/>
            <a:cxnLst/>
            <a:rect l="l" t="t" r="r" b="b"/>
            <a:pathLst>
              <a:path w="3924300" h="91440">
                <a:moveTo>
                  <a:pt x="3923996" y="0"/>
                </a:moveTo>
                <a:lnTo>
                  <a:pt x="0" y="0"/>
                </a:lnTo>
                <a:lnTo>
                  <a:pt x="0" y="91444"/>
                </a:lnTo>
                <a:lnTo>
                  <a:pt x="3896996" y="91444"/>
                </a:lnTo>
                <a:lnTo>
                  <a:pt x="3907505" y="89322"/>
                </a:lnTo>
                <a:lnTo>
                  <a:pt x="3916087" y="83535"/>
                </a:lnTo>
                <a:lnTo>
                  <a:pt x="3921874" y="74952"/>
                </a:lnTo>
                <a:lnTo>
                  <a:pt x="3923996" y="64443"/>
                </a:lnTo>
                <a:lnTo>
                  <a:pt x="3923996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7" name="图片 26" descr="LOGO（源文件）绿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44285" y="165100"/>
            <a:ext cx="964675" cy="576000"/>
          </a:xfrm>
          <a:prstGeom prst="rect">
            <a:avLst/>
          </a:prstGeom>
        </p:spPr>
      </p:pic>
      <p:sp>
        <p:nvSpPr>
          <p:cNvPr id="22" name="object 11"/>
          <p:cNvSpPr/>
          <p:nvPr userDrawn="1"/>
        </p:nvSpPr>
        <p:spPr>
          <a:xfrm flipH="1">
            <a:off x="-31761" y="-6348"/>
            <a:ext cx="3924300" cy="85090"/>
          </a:xfrm>
          <a:custGeom>
            <a:avLst/>
            <a:gdLst/>
            <a:ahLst/>
            <a:cxnLst/>
            <a:rect l="l" t="t" r="r" b="b"/>
            <a:pathLst>
              <a:path w="3924300" h="85090">
                <a:moveTo>
                  <a:pt x="3924005" y="0"/>
                </a:moveTo>
                <a:lnTo>
                  <a:pt x="27000" y="0"/>
                </a:lnTo>
                <a:lnTo>
                  <a:pt x="16491" y="2122"/>
                </a:lnTo>
                <a:lnTo>
                  <a:pt x="7908" y="7908"/>
                </a:lnTo>
                <a:lnTo>
                  <a:pt x="2122" y="16491"/>
                </a:lnTo>
                <a:lnTo>
                  <a:pt x="0" y="27000"/>
                </a:lnTo>
                <a:lnTo>
                  <a:pt x="0" y="84960"/>
                </a:lnTo>
                <a:lnTo>
                  <a:pt x="3924005" y="84960"/>
                </a:lnTo>
                <a:lnTo>
                  <a:pt x="3924005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8738870"/>
            <a:ext cx="7560310" cy="1954530"/>
          </a:xfrm>
          <a:custGeom>
            <a:avLst/>
            <a:gdLst/>
            <a:ahLst/>
            <a:cxnLst/>
            <a:rect l="l" t="t" r="r" b="b"/>
            <a:pathLst>
              <a:path w="7560309" h="2371090">
                <a:moveTo>
                  <a:pt x="0" y="2370963"/>
                </a:moveTo>
                <a:lnTo>
                  <a:pt x="7559992" y="2370963"/>
                </a:lnTo>
                <a:lnTo>
                  <a:pt x="7559992" y="0"/>
                </a:lnTo>
                <a:lnTo>
                  <a:pt x="0" y="0"/>
                </a:lnTo>
                <a:lnTo>
                  <a:pt x="0" y="23709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tags" Target="../tags/tag4.xml"/><Relationship Id="rId7" Type="http://schemas.openxmlformats.org/officeDocument/2006/relationships/image" Target="../media/image2.svg"/><Relationship Id="rId6" Type="http://schemas.openxmlformats.org/officeDocument/2006/relationships/image" Target="../media/image3.png"/><Relationship Id="rId5" Type="http://schemas.openxmlformats.org/officeDocument/2006/relationships/tags" Target="../tags/tag3.xml"/><Relationship Id="rId42" Type="http://schemas.openxmlformats.org/officeDocument/2006/relationships/slideLayout" Target="../slideLayouts/slideLayout3.xml"/><Relationship Id="rId41" Type="http://schemas.openxmlformats.org/officeDocument/2006/relationships/tags" Target="../tags/tag34.xml"/><Relationship Id="rId40" Type="http://schemas.openxmlformats.org/officeDocument/2006/relationships/tags" Target="../tags/tag33.xml"/><Relationship Id="rId4" Type="http://schemas.openxmlformats.org/officeDocument/2006/relationships/image" Target="../media/image1.svg"/><Relationship Id="rId39" Type="http://schemas.openxmlformats.org/officeDocument/2006/relationships/tags" Target="../tags/tag32.xml"/><Relationship Id="rId38" Type="http://schemas.openxmlformats.org/officeDocument/2006/relationships/tags" Target="../tags/tag31.xml"/><Relationship Id="rId37" Type="http://schemas.openxmlformats.org/officeDocument/2006/relationships/tags" Target="../tags/tag30.xml"/><Relationship Id="rId36" Type="http://schemas.openxmlformats.org/officeDocument/2006/relationships/tags" Target="../tags/tag29.xml"/><Relationship Id="rId35" Type="http://schemas.openxmlformats.org/officeDocument/2006/relationships/tags" Target="../tags/tag28.xml"/><Relationship Id="rId34" Type="http://schemas.openxmlformats.org/officeDocument/2006/relationships/tags" Target="../tags/tag27.xml"/><Relationship Id="rId33" Type="http://schemas.openxmlformats.org/officeDocument/2006/relationships/tags" Target="../tags/tag26.xml"/><Relationship Id="rId32" Type="http://schemas.openxmlformats.org/officeDocument/2006/relationships/tags" Target="../tags/tag25.xml"/><Relationship Id="rId31" Type="http://schemas.openxmlformats.org/officeDocument/2006/relationships/tags" Target="../tags/tag24.xml"/><Relationship Id="rId30" Type="http://schemas.openxmlformats.org/officeDocument/2006/relationships/tags" Target="../tags/tag23.xml"/><Relationship Id="rId3" Type="http://schemas.openxmlformats.org/officeDocument/2006/relationships/image" Target="../media/image2.png"/><Relationship Id="rId29" Type="http://schemas.openxmlformats.org/officeDocument/2006/relationships/tags" Target="../tags/tag22.xml"/><Relationship Id="rId28" Type="http://schemas.openxmlformats.org/officeDocument/2006/relationships/tags" Target="../tags/tag21.xml"/><Relationship Id="rId27" Type="http://schemas.openxmlformats.org/officeDocument/2006/relationships/tags" Target="../tags/tag20.xml"/><Relationship Id="rId26" Type="http://schemas.openxmlformats.org/officeDocument/2006/relationships/tags" Target="../tags/tag19.xml"/><Relationship Id="rId25" Type="http://schemas.openxmlformats.org/officeDocument/2006/relationships/tags" Target="../tags/tag18.xml"/><Relationship Id="rId24" Type="http://schemas.openxmlformats.org/officeDocument/2006/relationships/tags" Target="../tags/tag17.xml"/><Relationship Id="rId23" Type="http://schemas.openxmlformats.org/officeDocument/2006/relationships/tags" Target="../tags/tag16.xml"/><Relationship Id="rId22" Type="http://schemas.openxmlformats.org/officeDocument/2006/relationships/tags" Target="../tags/tag15.xml"/><Relationship Id="rId21" Type="http://schemas.openxmlformats.org/officeDocument/2006/relationships/tags" Target="../tags/tag14.xml"/><Relationship Id="rId20" Type="http://schemas.openxmlformats.org/officeDocument/2006/relationships/tags" Target="../tags/tag13.xml"/><Relationship Id="rId2" Type="http://schemas.openxmlformats.org/officeDocument/2006/relationships/tags" Target="../tags/tag2.xml"/><Relationship Id="rId19" Type="http://schemas.openxmlformats.org/officeDocument/2006/relationships/tags" Target="../tags/tag12.xml"/><Relationship Id="rId18" Type="http://schemas.openxmlformats.org/officeDocument/2006/relationships/tags" Target="../tags/tag11.xml"/><Relationship Id="rId17" Type="http://schemas.openxmlformats.org/officeDocument/2006/relationships/tags" Target="../tags/tag10.xml"/><Relationship Id="rId16" Type="http://schemas.openxmlformats.org/officeDocument/2006/relationships/image" Target="../media/image6.png"/><Relationship Id="rId15" Type="http://schemas.openxmlformats.org/officeDocument/2006/relationships/tags" Target="../tags/tag9.xml"/><Relationship Id="rId14" Type="http://schemas.openxmlformats.org/officeDocument/2006/relationships/image" Target="../media/image5.png"/><Relationship Id="rId13" Type="http://schemas.openxmlformats.org/officeDocument/2006/relationships/tags" Target="../tags/tag8.xml"/><Relationship Id="rId12" Type="http://schemas.openxmlformats.org/officeDocument/2006/relationships/image" Target="../media/image4.png"/><Relationship Id="rId11" Type="http://schemas.openxmlformats.org/officeDocument/2006/relationships/tags" Target="../tags/tag7.xml"/><Relationship Id="rId10" Type="http://schemas.openxmlformats.org/officeDocument/2006/relationships/tags" Target="../tags/tag6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/>
          <p:nvPr/>
        </p:nvSpPr>
        <p:spPr>
          <a:xfrm>
            <a:off x="359410" y="4772343"/>
            <a:ext cx="1067435" cy="24193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065" indent="0">
              <a:lnSpc>
                <a:spcPct val="100000"/>
              </a:lnSpc>
              <a:spcBef>
                <a:spcPts val="360"/>
              </a:spcBef>
              <a:buNone/>
              <a:tabLst>
                <a:tab pos="85090" algn="l"/>
              </a:tabLst>
            </a:pPr>
            <a:r>
              <a:rPr sz="1200" b="1" spc="-25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Highlights</a:t>
            </a:r>
            <a:endParaRPr lang="en-US" sz="900" b="1" dirty="0">
              <a:solidFill>
                <a:srgbClr val="30302F"/>
              </a:solidFill>
              <a:latin typeface="Arial" panose="020B0604020202020204" pitchFamily="34" charset="0"/>
              <a:cs typeface="Arial" panose="020B0604020202020204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368040" y="5167313"/>
            <a:ext cx="15735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100Gbps QSFP28 High-Speed Uplink</a:t>
            </a: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06409" y="5235950"/>
            <a:ext cx="1966595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High Performance Chipset </a:t>
            </a: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6"/>
          <p:cNvSpPr txBox="1"/>
          <p:nvPr/>
        </p:nvSpPr>
        <p:spPr>
          <a:xfrm>
            <a:off x="383540" y="5880100"/>
            <a:ext cx="7035800" cy="1038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6520" indent="0" fontAlgn="auto">
              <a:lnSpc>
                <a:spcPct val="150000"/>
              </a:lnSpc>
              <a:spcBef>
                <a:spcPts val="100"/>
              </a:spcBef>
            </a:pPr>
            <a:r>
              <a:rPr lang="en-US" sz="900" dirty="0">
                <a:latin typeface="Arial" panose="020B0604020202020204" pitchFamily="34" charset="0"/>
                <a:sym typeface="+mn-ea"/>
              </a:rPr>
              <a:t>     VSOL V3600G1-C is an innovative 10G GPON OLT product with 8 PON ports and XG (S) - PON&amp;GPON Combo compatibility. V3600G1-C supports smooth upgrades from GPON to XG (S) - PON, achieving high bandwidth and high-speed data transmission to meet large-scale deployment requirements. This product has comprehensive management and monitoring functions, simplifies operation and maintenance processes, and provides rich business features and scalability. V3600G1-C can build a 10G GPON network, providing excellent user experience and high-quality services to operators.</a:t>
            </a:r>
            <a:endParaRPr lang="en-US" sz="900" dirty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73050" y="5594350"/>
            <a:ext cx="109474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12065">
              <a:lnSpc>
                <a:spcPct val="100000"/>
              </a:lnSpc>
              <a:spcBef>
                <a:spcPts val="360"/>
              </a:spcBef>
              <a:buClrTx/>
              <a:buSzTx/>
              <a:buFontTx/>
              <a:tabLst>
                <a:tab pos="85090" algn="l"/>
              </a:tabLst>
            </a:pPr>
            <a:r>
              <a:rPr sz="1200" b="1" spc="-25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Introduction:</a:t>
            </a:r>
            <a:endParaRPr sz="1200" b="1" spc="-25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4"/>
          <p:cNvSpPr txBox="1"/>
          <p:nvPr/>
        </p:nvSpPr>
        <p:spPr>
          <a:xfrm>
            <a:off x="366236" y="7175500"/>
            <a:ext cx="1673860" cy="24193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065" indent="0">
              <a:lnSpc>
                <a:spcPct val="100000"/>
              </a:lnSpc>
              <a:spcBef>
                <a:spcPts val="360"/>
              </a:spcBef>
              <a:buNone/>
              <a:tabLst>
                <a:tab pos="85090" algn="l"/>
              </a:tabLst>
            </a:pPr>
            <a:r>
              <a:rPr lang="en-US" sz="1200" b="1" spc="-25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Interface of V3600G1-C:</a:t>
            </a:r>
            <a:endParaRPr lang="en-US" sz="1200" b="1" spc="-25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graphicFrame>
        <p:nvGraphicFramePr>
          <p:cNvPr id="4" name="object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5450" y="9461500"/>
          <a:ext cx="6478270" cy="1040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8225"/>
                <a:gridCol w="2009775"/>
                <a:gridCol w="1524000"/>
                <a:gridCol w="1906270"/>
              </a:tblGrid>
              <a:tr h="236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  <a:buClrTx/>
                        <a:buSzTx/>
                        <a:buFontTx/>
                      </a:pPr>
                      <a:r>
                        <a:rPr sz="900" spc="25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Product Name</a:t>
                      </a:r>
                      <a:endParaRPr sz="900" spc="25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17780" marB="0" anchor="ctr">
                    <a:lnL w="3175">
                      <a:solidFill>
                        <a:srgbClr val="414042"/>
                      </a:solidFill>
                      <a:prstDash val="solid"/>
                    </a:lnL>
                    <a:lnR w="3175">
                      <a:solidFill>
                        <a:srgbClr val="414042"/>
                      </a:solidFill>
                      <a:prstDash val="solid"/>
                    </a:lnR>
                    <a:lnT w="3175">
                      <a:solidFill>
                        <a:srgbClr val="414042"/>
                      </a:solidFill>
                      <a:prstDash val="solid"/>
                    </a:lnT>
                    <a:lnB w="6350">
                      <a:solidFill>
                        <a:srgbClr val="414042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25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Product </a:t>
                      </a:r>
                      <a:r>
                        <a:rPr lang="en-US" sz="900" spc="25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D</a:t>
                      </a:r>
                      <a:r>
                        <a:rPr sz="900" spc="25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escription</a:t>
                      </a:r>
                      <a:endParaRPr sz="900" spc="25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414042"/>
                      </a:solidFill>
                      <a:prstDash val="solid"/>
                    </a:lnL>
                    <a:lnR w="3175">
                      <a:solidFill>
                        <a:srgbClr val="414042"/>
                      </a:solidFill>
                      <a:prstDash val="solid"/>
                    </a:lnR>
                    <a:lnT w="3175">
                      <a:solidFill>
                        <a:srgbClr val="414042"/>
                      </a:solidFill>
                      <a:prstDash val="solid"/>
                    </a:lnT>
                    <a:lnB w="6350">
                      <a:solidFill>
                        <a:srgbClr val="414042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900" spc="25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Configuration</a:t>
                      </a:r>
                      <a:endParaRPr sz="900" spc="25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950" marR="0" marT="17780" marB="0" anchor="ctr">
                    <a:lnL w="3175">
                      <a:solidFill>
                        <a:srgbClr val="414042"/>
                      </a:solidFill>
                      <a:prstDash val="solid"/>
                    </a:lnL>
                    <a:lnR w="3175">
                      <a:solidFill>
                        <a:srgbClr val="414042"/>
                      </a:solidFill>
                      <a:prstDash val="solid"/>
                    </a:lnR>
                    <a:lnT w="3175">
                      <a:solidFill>
                        <a:srgbClr val="414042"/>
                      </a:solidFill>
                      <a:prstDash val="solid"/>
                    </a:lnT>
                    <a:lnB w="6350">
                      <a:solidFill>
                        <a:srgbClr val="414042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9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Accessories</a:t>
                      </a:r>
                      <a:endParaRPr sz="90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950" marR="0" marT="17780" marB="0" anchor="ctr">
                    <a:lnL w="3175">
                      <a:solidFill>
                        <a:srgbClr val="414042"/>
                      </a:solidFill>
                      <a:prstDash val="solid"/>
                    </a:lnL>
                    <a:lnR w="3175">
                      <a:solidFill>
                        <a:srgbClr val="414042"/>
                      </a:solidFill>
                      <a:prstDash val="solid"/>
                    </a:lnR>
                    <a:lnT w="3175">
                      <a:solidFill>
                        <a:srgbClr val="414042"/>
                      </a:solidFill>
                      <a:prstDash val="solid"/>
                    </a:lnT>
                    <a:lnB w="6350">
                      <a:solidFill>
                        <a:srgbClr val="414042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85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V3600G1-C</a:t>
                      </a:r>
                      <a:endParaRPr lang="en-US" altLang="zh-CN" sz="85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414042"/>
                      </a:solidFill>
                      <a:prstDash val="solid"/>
                    </a:lnL>
                    <a:lnR w="3175">
                      <a:solidFill>
                        <a:srgbClr val="414042"/>
                      </a:solidFill>
                      <a:prstDash val="solid"/>
                    </a:lnR>
                    <a:lnT w="6350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7950" algn="l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altLang="zh-CN" sz="85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8*XG(S)-PON/GPON, 1*GE(RJ45)+</a:t>
                      </a:r>
                      <a:endParaRPr lang="en-US" altLang="zh-CN" sz="85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07950" algn="l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altLang="zh-CN" sz="85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4*25GE(SFP28)+2*100GE(QSFP28)</a:t>
                      </a:r>
                      <a:endParaRPr lang="en-US" altLang="zh-CN" sz="85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3815" marB="0" anchor="ctr">
                    <a:lnL w="3175">
                      <a:solidFill>
                        <a:srgbClr val="414042"/>
                      </a:solidFill>
                      <a:prstDash val="solid"/>
                    </a:lnL>
                    <a:lnR w="3175">
                      <a:solidFill>
                        <a:srgbClr val="414042"/>
                      </a:solidFill>
                      <a:prstDash val="solid"/>
                    </a:lnR>
                    <a:lnT w="6350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sz="85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1*AC power</a:t>
                      </a:r>
                      <a:r>
                        <a:rPr lang="en-US" altLang="zh-CN" sz="85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en-US" altLang="zh-CN" sz="85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sz="85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2*AC power</a:t>
                      </a:r>
                      <a:r>
                        <a:rPr lang="en-US" altLang="zh-CN" sz="85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zh-CN" sz="85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buNone/>
                      </a:pPr>
                      <a:endParaRPr lang="zh-CN" sz="85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950" marR="0" marT="43180" marB="0" anchor="ctr">
                    <a:lnL w="3175">
                      <a:solidFill>
                        <a:srgbClr val="414042"/>
                      </a:solidFill>
                      <a:prstDash val="solid"/>
                    </a:lnL>
                    <a:lnR w="3175">
                      <a:solidFill>
                        <a:srgbClr val="414042"/>
                      </a:solidFill>
                      <a:prstDash val="solid"/>
                    </a:lnR>
                    <a:lnT w="6350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85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N</a:t>
                      </a:r>
                      <a:r>
                        <a:rPr lang="en-US" sz="85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2_C+</a:t>
                      </a:r>
                      <a:r>
                        <a:rPr lang="en-US" sz="85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sz="85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module</a:t>
                      </a:r>
                      <a:endParaRPr sz="85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85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100GE QSFP28 module</a:t>
                      </a:r>
                      <a:endParaRPr lang="en-US" altLang="zh-CN" sz="85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85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25GE SFP28 module</a:t>
                      </a:r>
                      <a:endParaRPr lang="en-US" altLang="zh-CN" sz="85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950" marR="0" marT="43815" marB="0" anchor="ctr">
                    <a:lnL w="3175">
                      <a:solidFill>
                        <a:srgbClr val="414042"/>
                      </a:solidFill>
                      <a:prstDash val="solid"/>
                    </a:lnL>
                    <a:lnR w="3175">
                      <a:solidFill>
                        <a:srgbClr val="414042"/>
                      </a:solidFill>
                      <a:prstDash val="solid"/>
                    </a:lnR>
                    <a:lnT w="6350">
                      <a:solidFill>
                        <a:srgbClr val="414042"/>
                      </a:solidFill>
                      <a:prstDash val="solid"/>
                    </a:lnT>
                    <a:lnB w="3175">
                      <a:solidFill>
                        <a:srgbClr val="414042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425450" y="9309102"/>
            <a:ext cx="1955164" cy="151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414042"/>
                </a:solidFill>
                <a:latin typeface="Arial" panose="020B0604020202020204"/>
                <a:cs typeface="Arial" panose="020B0604020202020204"/>
              </a:rPr>
              <a:t>Ordering Information:</a:t>
            </a:r>
            <a:endParaRPr sz="900" b="1" dirty="0">
              <a:solidFill>
                <a:srgbClr val="414042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0" name="图形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6395" y="5111115"/>
            <a:ext cx="455930" cy="457200"/>
          </a:xfrm>
          <a:prstGeom prst="rect">
            <a:avLst/>
          </a:prstGeom>
        </p:spPr>
      </p:pic>
      <p:pic>
        <p:nvPicPr>
          <p:cNvPr id="24" name="图形 3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35910" y="5084445"/>
            <a:ext cx="500380" cy="483870"/>
          </a:xfrm>
          <a:prstGeom prst="rect">
            <a:avLst/>
          </a:prstGeom>
        </p:spPr>
      </p:pic>
      <p:sp>
        <p:nvSpPr>
          <p:cNvPr id="6" name="object 9"/>
          <p:cNvSpPr txBox="1">
            <a:spLocks noGrp="1"/>
          </p:cNvSpPr>
          <p:nvPr>
            <p:custDataLst>
              <p:tags r:id="rId8"/>
            </p:custDataLst>
          </p:nvPr>
        </p:nvSpPr>
        <p:spPr>
          <a:xfrm>
            <a:off x="351631" y="4075113"/>
            <a:ext cx="217360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185" dirty="0">
                <a:solidFill>
                  <a:srgbClr val="FF6900"/>
                </a:solidFill>
                <a:latin typeface="Arial" panose="020B0604020202020204" pitchFamily="34" charset="0"/>
              </a:rPr>
              <a:t>V3600G1-C</a:t>
            </a:r>
            <a:endParaRPr lang="en-US" sz="2400" spc="-185" dirty="0">
              <a:solidFill>
                <a:srgbClr val="FF6900"/>
              </a:solidFill>
              <a:latin typeface="Arial" panose="020B0604020202020204" pitchFamily="34" charset="0"/>
            </a:endParaRPr>
          </a:p>
        </p:txBody>
      </p:sp>
      <p:sp>
        <p:nvSpPr>
          <p:cNvPr id="9" name="object 10"/>
          <p:cNvSpPr txBox="1"/>
          <p:nvPr>
            <p:custDataLst>
              <p:tags r:id="rId9"/>
            </p:custDataLst>
          </p:nvPr>
        </p:nvSpPr>
        <p:spPr>
          <a:xfrm>
            <a:off x="427990" y="4488180"/>
            <a:ext cx="2595880" cy="184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lang="en-US" sz="12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8-Port 10G C</a:t>
            </a:r>
            <a:r>
              <a:rPr lang="en-US" sz="12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  <a:sym typeface="+mn-ea"/>
              </a:rPr>
              <a:t>ombo</a:t>
            </a:r>
            <a:r>
              <a:rPr lang="en-US" sz="12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 PON  OLT</a:t>
            </a:r>
            <a:endParaRPr lang="en-US" sz="1200" dirty="0">
              <a:solidFill>
                <a:srgbClr val="414042"/>
              </a:solidFill>
              <a:latin typeface="Arial" panose="020B0604020202020204" pitchFamily="34" charset="0"/>
              <a:cs typeface="Arial" panose="020B0604020202020204"/>
            </a:endParaRPr>
          </a:p>
        </p:txBody>
      </p:sp>
      <p:sp>
        <p:nvSpPr>
          <p:cNvPr id="13" name="文本框 12"/>
          <p:cNvSpPr txBox="1"/>
          <p:nvPr>
            <p:custDataLst>
              <p:tags r:id="rId10"/>
            </p:custDataLst>
          </p:nvPr>
        </p:nvSpPr>
        <p:spPr>
          <a:xfrm>
            <a:off x="5579110" y="5167630"/>
            <a:ext cx="20980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900">
                <a:latin typeface="Arial" panose="020B0604020202020204" pitchFamily="34" charset="0"/>
                <a:cs typeface="Arial" panose="020B0604020202020204" pitchFamily="34" charset="0"/>
              </a:rPr>
              <a:t>Supports XGS-PON/XG-PON/GPON triple mode</a:t>
            </a:r>
            <a:endParaRPr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图片 15" descr="图标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061585" y="5048885"/>
            <a:ext cx="545465" cy="545465"/>
          </a:xfrm>
          <a:prstGeom prst="rect">
            <a:avLst/>
          </a:prstGeom>
        </p:spPr>
      </p:pic>
      <p:pic>
        <p:nvPicPr>
          <p:cNvPr id="2" name="图片 1" descr="V3600G1-C 渲染效果图3 (端口替换)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rcRect t="30973" b="25011"/>
          <a:stretch>
            <a:fillRect/>
          </a:stretch>
        </p:blipFill>
        <p:spPr>
          <a:xfrm>
            <a:off x="273050" y="2070100"/>
            <a:ext cx="7080250" cy="1753235"/>
          </a:xfrm>
          <a:prstGeom prst="rect">
            <a:avLst/>
          </a:prstGeom>
        </p:spPr>
      </p:pic>
      <p:pic>
        <p:nvPicPr>
          <p:cNvPr id="11" name="图片 10" descr="V3600G1-C 渲染效果图 (端口替换)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rcRect t="33453" b="33662"/>
          <a:stretch>
            <a:fillRect/>
          </a:stretch>
        </p:blipFill>
        <p:spPr>
          <a:xfrm>
            <a:off x="1111250" y="7651115"/>
            <a:ext cx="5258435" cy="972820"/>
          </a:xfrm>
          <a:prstGeom prst="rect">
            <a:avLst/>
          </a:prstGeom>
        </p:spPr>
      </p:pic>
      <p:cxnSp>
        <p:nvCxnSpPr>
          <p:cNvPr id="3" name="直接连接符 2"/>
          <p:cNvCxnSpPr/>
          <p:nvPr>
            <p:custDataLst>
              <p:tags r:id="rId17"/>
            </p:custDataLst>
          </p:nvPr>
        </p:nvCxnSpPr>
        <p:spPr>
          <a:xfrm>
            <a:off x="5322570" y="8460740"/>
            <a:ext cx="0" cy="702310"/>
          </a:xfrm>
          <a:prstGeom prst="line">
            <a:avLst/>
          </a:prstGeom>
          <a:ln>
            <a:solidFill>
              <a:srgbClr val="F46D4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>
            <p:custDataLst>
              <p:tags r:id="rId18"/>
            </p:custDataLst>
          </p:nvPr>
        </p:nvCxnSpPr>
        <p:spPr>
          <a:xfrm>
            <a:off x="2435860" y="8470900"/>
            <a:ext cx="0" cy="205740"/>
          </a:xfrm>
          <a:prstGeom prst="line">
            <a:avLst/>
          </a:prstGeom>
          <a:ln>
            <a:solidFill>
              <a:srgbClr val="F46D4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>
            <p:custDataLst>
              <p:tags r:id="rId19"/>
            </p:custDataLst>
          </p:nvPr>
        </p:nvCxnSpPr>
        <p:spPr>
          <a:xfrm>
            <a:off x="3854345" y="8461375"/>
            <a:ext cx="0" cy="205740"/>
          </a:xfrm>
          <a:prstGeom prst="line">
            <a:avLst/>
          </a:prstGeom>
          <a:ln>
            <a:solidFill>
              <a:srgbClr val="F46D4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20"/>
            </p:custDataLst>
          </p:nvPr>
        </p:nvCxnSpPr>
        <p:spPr>
          <a:xfrm>
            <a:off x="2435860" y="8667115"/>
            <a:ext cx="1418590" cy="0"/>
          </a:xfrm>
          <a:prstGeom prst="line">
            <a:avLst/>
          </a:prstGeom>
          <a:ln>
            <a:solidFill>
              <a:srgbClr val="F46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21"/>
            </p:custDataLst>
          </p:nvPr>
        </p:nvCxnSpPr>
        <p:spPr>
          <a:xfrm>
            <a:off x="3037840" y="8667115"/>
            <a:ext cx="0" cy="241300"/>
          </a:xfrm>
          <a:prstGeom prst="line">
            <a:avLst/>
          </a:prstGeom>
          <a:ln>
            <a:solidFill>
              <a:srgbClr val="F46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>
            <p:custDataLst>
              <p:tags r:id="rId22"/>
            </p:custDataLst>
          </p:nvPr>
        </p:nvSpPr>
        <p:spPr>
          <a:xfrm>
            <a:off x="2661920" y="8910955"/>
            <a:ext cx="1015365" cy="20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XG(S)-PON/GPON</a:t>
            </a:r>
            <a:endParaRPr lang="en-US" altLang="zh-CN" sz="7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</p:txBody>
      </p:sp>
      <p:sp>
        <p:nvSpPr>
          <p:cNvPr id="26" name="文本框 25"/>
          <p:cNvSpPr txBox="1"/>
          <p:nvPr>
            <p:custDataLst>
              <p:tags r:id="rId23"/>
            </p:custDataLst>
          </p:nvPr>
        </p:nvSpPr>
        <p:spPr>
          <a:xfrm>
            <a:off x="4472940" y="8874760"/>
            <a:ext cx="977900" cy="321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2</a:t>
            </a:r>
            <a:r>
              <a: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×</a:t>
            </a:r>
            <a:r>
              <a:rPr lang="en-US" altLang="zh-CN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40/50/100GE</a:t>
            </a:r>
            <a:endParaRPr lang="en-US" altLang="zh-CN" sz="7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  <a:p>
            <a:pPr algn="ctr"/>
            <a:r>
              <a:rPr lang="en-US" altLang="zh-CN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(QSFP28)</a:t>
            </a:r>
            <a:endParaRPr lang="en-US" altLang="zh-CN" sz="7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</p:txBody>
      </p:sp>
      <p:cxnSp>
        <p:nvCxnSpPr>
          <p:cNvPr id="27" name="直接连接符 26"/>
          <p:cNvCxnSpPr/>
          <p:nvPr>
            <p:custDataLst>
              <p:tags r:id="rId24"/>
            </p:custDataLst>
          </p:nvPr>
        </p:nvCxnSpPr>
        <p:spPr>
          <a:xfrm flipV="1">
            <a:off x="5683250" y="7937500"/>
            <a:ext cx="0" cy="439420"/>
          </a:xfrm>
          <a:prstGeom prst="line">
            <a:avLst/>
          </a:prstGeom>
          <a:ln>
            <a:solidFill>
              <a:srgbClr val="F46D4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>
            <p:custDataLst>
              <p:tags r:id="rId25"/>
            </p:custDataLst>
          </p:nvPr>
        </p:nvCxnSpPr>
        <p:spPr>
          <a:xfrm>
            <a:off x="5988050" y="8426450"/>
            <a:ext cx="0" cy="654050"/>
          </a:xfrm>
          <a:prstGeom prst="line">
            <a:avLst/>
          </a:prstGeom>
          <a:ln>
            <a:solidFill>
              <a:srgbClr val="F46D4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>
            <p:custDataLst>
              <p:tags r:id="rId26"/>
            </p:custDataLst>
          </p:nvPr>
        </p:nvSpPr>
        <p:spPr>
          <a:xfrm>
            <a:off x="5510530" y="7731125"/>
            <a:ext cx="654050" cy="20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USB-COM</a:t>
            </a:r>
            <a:endParaRPr lang="en-US" altLang="zh-CN" sz="7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</p:txBody>
      </p:sp>
      <p:cxnSp>
        <p:nvCxnSpPr>
          <p:cNvPr id="30" name="直接连接符 29"/>
          <p:cNvCxnSpPr/>
          <p:nvPr>
            <p:custDataLst>
              <p:tags r:id="rId27"/>
            </p:custDataLst>
          </p:nvPr>
        </p:nvCxnSpPr>
        <p:spPr>
          <a:xfrm>
            <a:off x="5835650" y="8513445"/>
            <a:ext cx="0" cy="298450"/>
          </a:xfrm>
          <a:prstGeom prst="line">
            <a:avLst/>
          </a:prstGeom>
          <a:ln>
            <a:solidFill>
              <a:srgbClr val="F46D4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>
            <p:custDataLst>
              <p:tags r:id="rId28"/>
            </p:custDataLst>
          </p:nvPr>
        </p:nvSpPr>
        <p:spPr>
          <a:xfrm>
            <a:off x="5671185" y="8772525"/>
            <a:ext cx="493395" cy="20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USB</a:t>
            </a:r>
            <a:endParaRPr lang="en-US" altLang="zh-CN" sz="7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</p:txBody>
      </p:sp>
      <p:cxnSp>
        <p:nvCxnSpPr>
          <p:cNvPr id="32" name="直接连接符 31"/>
          <p:cNvCxnSpPr/>
          <p:nvPr>
            <p:custDataLst>
              <p:tags r:id="rId29"/>
            </p:custDataLst>
          </p:nvPr>
        </p:nvCxnSpPr>
        <p:spPr>
          <a:xfrm flipH="1" flipV="1">
            <a:off x="5536565" y="7623810"/>
            <a:ext cx="3175" cy="753110"/>
          </a:xfrm>
          <a:prstGeom prst="line">
            <a:avLst/>
          </a:prstGeom>
          <a:ln>
            <a:solidFill>
              <a:srgbClr val="F46D4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>
            <p:custDataLst>
              <p:tags r:id="rId30"/>
            </p:custDataLst>
          </p:nvPr>
        </p:nvSpPr>
        <p:spPr>
          <a:xfrm>
            <a:off x="5607050" y="9117330"/>
            <a:ext cx="1251585" cy="20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Console &amp; Mgmt ports</a:t>
            </a:r>
            <a:endParaRPr lang="zh-CN" altLang="en-US" sz="7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</p:txBody>
      </p:sp>
      <p:cxnSp>
        <p:nvCxnSpPr>
          <p:cNvPr id="34" name="直接连接符 33"/>
          <p:cNvCxnSpPr/>
          <p:nvPr>
            <p:custDataLst>
              <p:tags r:id="rId31"/>
            </p:custDataLst>
          </p:nvPr>
        </p:nvCxnSpPr>
        <p:spPr>
          <a:xfrm>
            <a:off x="4603750" y="8437245"/>
            <a:ext cx="0" cy="314960"/>
          </a:xfrm>
          <a:prstGeom prst="line">
            <a:avLst/>
          </a:prstGeom>
          <a:ln>
            <a:solidFill>
              <a:srgbClr val="F46D4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>
            <p:custDataLst>
              <p:tags r:id="rId32"/>
            </p:custDataLst>
          </p:nvPr>
        </p:nvSpPr>
        <p:spPr>
          <a:xfrm>
            <a:off x="3992245" y="8978900"/>
            <a:ext cx="765810" cy="321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4</a:t>
            </a:r>
            <a:r>
              <a: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×</a:t>
            </a:r>
            <a:r>
              <a:rPr lang="en-US" altLang="zh-CN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10/25GE</a:t>
            </a:r>
            <a:endParaRPr lang="en-US" altLang="zh-CN" sz="7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  <a:p>
            <a:pPr algn="ctr"/>
            <a:r>
              <a:rPr lang="en-US" altLang="zh-CN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(SFP28)</a:t>
            </a:r>
            <a:endParaRPr lang="zh-CN" altLang="en-US" sz="7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</p:txBody>
      </p:sp>
      <p:grpSp>
        <p:nvGrpSpPr>
          <p:cNvPr id="35" name="组合 34"/>
          <p:cNvGrpSpPr/>
          <p:nvPr/>
        </p:nvGrpSpPr>
        <p:grpSpPr>
          <a:xfrm rot="0">
            <a:off x="4829175" y="8461375"/>
            <a:ext cx="244475" cy="447040"/>
            <a:chOff x="6409" y="12967"/>
            <a:chExt cx="312" cy="712"/>
          </a:xfrm>
        </p:grpSpPr>
        <p:cxnSp>
          <p:nvCxnSpPr>
            <p:cNvPr id="36" name="直接连接符 35"/>
            <p:cNvCxnSpPr/>
            <p:nvPr>
              <p:custDataLst>
                <p:tags r:id="rId33"/>
              </p:custDataLst>
            </p:nvPr>
          </p:nvCxnSpPr>
          <p:spPr>
            <a:xfrm>
              <a:off x="6409" y="12967"/>
              <a:ext cx="0" cy="328"/>
            </a:xfrm>
            <a:prstGeom prst="line">
              <a:avLst/>
            </a:prstGeom>
            <a:ln>
              <a:solidFill>
                <a:srgbClr val="F46D43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>
              <p:custDataLst>
                <p:tags r:id="rId34"/>
              </p:custDataLst>
            </p:nvPr>
          </p:nvCxnSpPr>
          <p:spPr>
            <a:xfrm>
              <a:off x="6721" y="12967"/>
              <a:ext cx="0" cy="328"/>
            </a:xfrm>
            <a:prstGeom prst="line">
              <a:avLst/>
            </a:prstGeom>
            <a:ln>
              <a:solidFill>
                <a:srgbClr val="F46D43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>
              <p:custDataLst>
                <p:tags r:id="rId35"/>
              </p:custDataLst>
            </p:nvPr>
          </p:nvCxnSpPr>
          <p:spPr>
            <a:xfrm>
              <a:off x="6409" y="13295"/>
              <a:ext cx="312" cy="0"/>
            </a:xfrm>
            <a:prstGeom prst="line">
              <a:avLst/>
            </a:prstGeom>
            <a:ln>
              <a:solidFill>
                <a:srgbClr val="F46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>
              <p:custDataLst>
                <p:tags r:id="rId36"/>
              </p:custDataLst>
            </p:nvPr>
          </p:nvCxnSpPr>
          <p:spPr>
            <a:xfrm>
              <a:off x="6565" y="13295"/>
              <a:ext cx="0" cy="384"/>
            </a:xfrm>
            <a:prstGeom prst="line">
              <a:avLst/>
            </a:prstGeom>
            <a:ln>
              <a:solidFill>
                <a:srgbClr val="F46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直接连接符 40"/>
          <p:cNvCxnSpPr/>
          <p:nvPr>
            <p:custDataLst>
              <p:tags r:id="rId37"/>
            </p:custDataLst>
          </p:nvPr>
        </p:nvCxnSpPr>
        <p:spPr>
          <a:xfrm>
            <a:off x="4083050" y="8437458"/>
            <a:ext cx="0" cy="314903"/>
          </a:xfrm>
          <a:prstGeom prst="line">
            <a:avLst/>
          </a:prstGeom>
          <a:ln>
            <a:solidFill>
              <a:srgbClr val="F46D4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>
            <p:custDataLst>
              <p:tags r:id="rId38"/>
            </p:custDataLst>
          </p:nvPr>
        </p:nvCxnSpPr>
        <p:spPr>
          <a:xfrm>
            <a:off x="4340107" y="8755795"/>
            <a:ext cx="0" cy="229455"/>
          </a:xfrm>
          <a:prstGeom prst="line">
            <a:avLst/>
          </a:prstGeom>
          <a:ln>
            <a:solidFill>
              <a:srgbClr val="F46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>
            <p:custDataLst>
              <p:tags r:id="rId39"/>
            </p:custDataLst>
          </p:nvPr>
        </p:nvCxnSpPr>
        <p:spPr>
          <a:xfrm>
            <a:off x="4070541" y="8752425"/>
            <a:ext cx="533400" cy="0"/>
          </a:xfrm>
          <a:prstGeom prst="line">
            <a:avLst/>
          </a:prstGeom>
          <a:ln>
            <a:solidFill>
              <a:srgbClr val="F46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>
            <p:custDataLst>
              <p:tags r:id="rId40"/>
            </p:custDataLst>
          </p:nvPr>
        </p:nvSpPr>
        <p:spPr>
          <a:xfrm>
            <a:off x="5107940" y="9117330"/>
            <a:ext cx="667385" cy="321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 1GE</a:t>
            </a:r>
            <a:endParaRPr lang="en-US" altLang="zh-CN" sz="7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  <a:p>
            <a:r>
              <a:rPr lang="en-US" altLang="zh-CN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(RJ45)</a:t>
            </a:r>
            <a:endParaRPr lang="en-US" altLang="zh-CN" sz="7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</p:txBody>
      </p:sp>
      <p:sp>
        <p:nvSpPr>
          <p:cNvPr id="53" name="文本框 52"/>
          <p:cNvSpPr txBox="1"/>
          <p:nvPr>
            <p:custDataLst>
              <p:tags r:id="rId41"/>
            </p:custDataLst>
          </p:nvPr>
        </p:nvSpPr>
        <p:spPr>
          <a:xfrm>
            <a:off x="5302250" y="7417435"/>
            <a:ext cx="614045" cy="20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MicroSD</a:t>
            </a:r>
            <a:endParaRPr lang="en-US" altLang="zh-CN" sz="7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25348" y="622302"/>
            <a:ext cx="3246120" cy="335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sz="1800" dirty="0">
                <a:solidFill>
                  <a:srgbClr val="FF6900"/>
                </a:solidFill>
                <a:latin typeface="Arial" panose="020B0604020202020204"/>
                <a:cs typeface="Arial" panose="020B0604020202020204"/>
              </a:rPr>
              <a:t>Technical Specifications</a:t>
            </a:r>
            <a:endParaRPr sz="1400" spc="100" dirty="0">
              <a:solidFill>
                <a:srgbClr val="414042"/>
              </a:solidFill>
              <a:uFillTx/>
              <a:latin typeface="Arial" panose="020B0604020202020204"/>
              <a:cs typeface="Arial" panose="020B0604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4130" y="10375902"/>
            <a:ext cx="5841365" cy="142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dirty="0">
                <a:solidFill>
                  <a:srgbClr val="808285"/>
                </a:solidFill>
                <a:latin typeface="Arial" panose="020B0604020202020204"/>
                <a:cs typeface="Arial" panose="020B0604020202020204"/>
              </a:rPr>
              <a:t>Official Website</a:t>
            </a:r>
            <a:r>
              <a:rPr lang="en-US" sz="850" dirty="0">
                <a:solidFill>
                  <a:srgbClr val="808285"/>
                </a:solidFill>
                <a:latin typeface="Arial" panose="020B0604020202020204"/>
                <a:cs typeface="Arial" panose="020B0604020202020204"/>
              </a:rPr>
              <a:t>: </a:t>
            </a:r>
            <a:r>
              <a:rPr sz="850" dirty="0">
                <a:solidFill>
                  <a:srgbClr val="808285"/>
                </a:solidFill>
                <a:latin typeface="Arial" panose="020B0604020202020204"/>
                <a:cs typeface="Arial" panose="020B0604020202020204"/>
              </a:rPr>
              <a:t>https://www.vsolcn.com/</a:t>
            </a:r>
            <a:r>
              <a:rPr lang="en-US" sz="850" dirty="0">
                <a:solidFill>
                  <a:srgbClr val="808285"/>
                </a:solidFill>
                <a:latin typeface="Arial" panose="020B0604020202020204"/>
                <a:cs typeface="Arial" panose="020B0604020202020204"/>
              </a:rPr>
              <a:t>                                              E-mail: sales@ftthcpe.com  support@ftthcpe.com</a:t>
            </a:r>
            <a:endParaRPr lang="en-US" sz="850" dirty="0">
              <a:solidFill>
                <a:srgbClr val="808285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8" name="object 7"/>
          <p:cNvSpPr txBox="1"/>
          <p:nvPr/>
        </p:nvSpPr>
        <p:spPr>
          <a:xfrm>
            <a:off x="374446" y="9300847"/>
            <a:ext cx="1784985" cy="46736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900" b="1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Multicast</a:t>
            </a:r>
            <a:endParaRPr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IGMP snooping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lang="en-US"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2048</a:t>
            </a: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 Multicast Groups;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8"/>
          <p:cNvSpPr txBox="1"/>
          <p:nvPr/>
        </p:nvSpPr>
        <p:spPr>
          <a:xfrm>
            <a:off x="2658643" y="8654715"/>
            <a:ext cx="2025650" cy="1381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900" b="1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b="1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Function</a:t>
            </a:r>
            <a:endParaRPr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-CONT</a:t>
            </a: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DBA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lang="en-US"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x-GEM</a:t>
            </a: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traffic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compliant with ITU-T</a:t>
            </a:r>
            <a:r>
              <a:rPr lang="en-US"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G.</a:t>
            </a: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r>
              <a:rPr lang="en-US"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07(XGS-PON) </a:t>
            </a:r>
            <a:r>
              <a:rPr lang="en-US" altLang="zh-CN"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ITU-T G.987(XG-PON)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20KM transmission Distance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data encryption, multi-cast, port  VLAN, separation, RSTP, etc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ONT auto-discovery/link  detection/remote upgrade of software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9"/>
          <p:cNvSpPr txBox="1"/>
          <p:nvPr/>
        </p:nvSpPr>
        <p:spPr>
          <a:xfrm>
            <a:off x="5183505" y="5589270"/>
            <a:ext cx="1970405" cy="431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Support VLAN division and user separation  to avoid broadcast storm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power-off alarm function, easy  for link problem detection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broadcasting storm resistance  function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port isolation between  different ports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ACL and SNMP to configure  data packet filter flexibly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Specialized design for system  breakdown prevention to maintain  stable system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RSTP,IGMP Proxy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685" indent="-133985">
              <a:lnSpc>
                <a:spcPct val="100000"/>
              </a:lnSpc>
              <a:spcBef>
                <a:spcPts val="100"/>
              </a:spcBef>
              <a:buChar char="•"/>
              <a:tabLst>
                <a:tab pos="147320" algn="l"/>
              </a:tabLst>
            </a:pPr>
            <a:endParaRPr sz="800" b="1" spc="-5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indent="0">
              <a:lnSpc>
                <a:spcPct val="100000"/>
              </a:lnSpc>
              <a:spcBef>
                <a:spcPts val="100"/>
              </a:spcBef>
              <a:buNone/>
              <a:tabLst>
                <a:tab pos="147320" algn="l"/>
              </a:tabLst>
            </a:pPr>
            <a:r>
              <a:rPr sz="900" b="1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 (L*W*H)</a:t>
            </a:r>
            <a:endParaRPr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442mm*330mm*43.6mm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335" algn="l">
              <a:lnSpc>
                <a:spcPct val="100000"/>
              </a:lnSpc>
              <a:spcBef>
                <a:spcPts val="545"/>
              </a:spcBef>
              <a:buClrTx/>
              <a:buSzTx/>
              <a:buFontTx/>
            </a:pPr>
            <a:r>
              <a:rPr sz="900" b="1" dirty="0">
                <a:solidFill>
                  <a:srgbClr val="30302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endParaRPr sz="900" b="1" dirty="0">
              <a:solidFill>
                <a:srgbClr val="30302F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weight </a:t>
            </a:r>
            <a:r>
              <a:rPr lang="en-US"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NA KG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335" algn="l">
              <a:lnSpc>
                <a:spcPct val="100000"/>
              </a:lnSpc>
              <a:spcBef>
                <a:spcPts val="545"/>
              </a:spcBef>
              <a:buClrTx/>
              <a:buSzTx/>
              <a:buFontTx/>
            </a:pPr>
            <a:r>
              <a:rPr sz="900" b="1" dirty="0">
                <a:solidFill>
                  <a:srgbClr val="30302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Power Consumption</a:t>
            </a:r>
            <a:endParaRPr sz="900" b="1" dirty="0">
              <a:solidFill>
                <a:srgbClr val="30302F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lang="en-US"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335" algn="l">
              <a:lnSpc>
                <a:spcPct val="100000"/>
              </a:lnSpc>
              <a:spcBef>
                <a:spcPts val="545"/>
              </a:spcBef>
              <a:buClrTx/>
              <a:buSzTx/>
              <a:buFontTx/>
            </a:pPr>
            <a:r>
              <a:rPr sz="900" b="1" dirty="0">
                <a:solidFill>
                  <a:srgbClr val="30302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Working </a:t>
            </a:r>
            <a:r>
              <a:rPr lang="en-US" sz="900" b="1" dirty="0">
                <a:solidFill>
                  <a:srgbClr val="30302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sz="900" b="1" dirty="0">
              <a:solidFill>
                <a:srgbClr val="30302F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lang="en-US"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Temputure: </a:t>
            </a:r>
            <a:r>
              <a:rPr lang="zh-CN" altLang="en-US"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0°C ~+</a:t>
            </a:r>
            <a:r>
              <a:rPr lang="en-US" altLang="zh-CN"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</a:t>
            </a:r>
            <a:r>
              <a:rPr lang="en-US"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umidity</a:t>
            </a:r>
            <a:r>
              <a:rPr lang="en-US"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%~</a:t>
            </a:r>
            <a:r>
              <a:rPr lang="en-US" altLang="zh-CN"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5%(</a:t>
            </a: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non-cond</a:t>
            </a:r>
            <a:r>
              <a:rPr lang="en-US"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ensing</a:t>
            </a:r>
            <a:r>
              <a:rPr lang="en-US"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335" algn="l">
              <a:lnSpc>
                <a:spcPct val="100000"/>
              </a:lnSpc>
              <a:spcBef>
                <a:spcPts val="545"/>
              </a:spcBef>
              <a:buClrTx/>
              <a:buSzTx/>
              <a:buFontTx/>
            </a:pPr>
            <a:r>
              <a:rPr sz="900" b="1" dirty="0">
                <a:solidFill>
                  <a:srgbClr val="30302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Storage </a:t>
            </a:r>
            <a:r>
              <a:rPr lang="en-US" sz="900" b="1" dirty="0">
                <a:solidFill>
                  <a:srgbClr val="30302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Environment</a:t>
            </a:r>
            <a:endParaRPr sz="900" b="1" dirty="0">
              <a:solidFill>
                <a:srgbClr val="30302F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lang="en-US"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Storage Temputure: </a:t>
            </a: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-40</a:t>
            </a:r>
            <a:r>
              <a:rPr lang="en-US"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zh-CN"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lang="en-US"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Storage H</a:t>
            </a: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umidity</a:t>
            </a:r>
            <a:r>
              <a:rPr lang="en-US"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5%~95%(</a:t>
            </a: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non-cond</a:t>
            </a:r>
            <a:r>
              <a:rPr lang="en-US"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ensing)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10"/>
          <p:cNvSpPr txBox="1"/>
          <p:nvPr/>
        </p:nvSpPr>
        <p:spPr>
          <a:xfrm>
            <a:off x="349250" y="5575300"/>
            <a:ext cx="2105660" cy="3719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450"/>
              </a:spcBef>
            </a:pPr>
            <a:r>
              <a:rPr sz="900" b="1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Function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 fontAlgn="auto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SNMP,Telnet,CLI,WEB,SSH v2;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 fontAlgn="auto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 Group Control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 fontAlgn="auto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 Status monitoring and  configuration management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 fontAlgn="auto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ONTconfiguration and  management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 fontAlgn="auto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management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 fontAlgn="auto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Alarm management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8280" indent="-171450" algn="l">
              <a:lnSpc>
                <a:spcPct val="100000"/>
              </a:lnSpc>
              <a:spcBef>
                <a:spcPts val="450"/>
              </a:spcBef>
              <a:buClrTx/>
              <a:buSzTx/>
              <a:buNone/>
            </a:pPr>
            <a:r>
              <a:rPr sz="900" b="1" dirty="0">
                <a:solidFill>
                  <a:srgbClr val="30302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Layer2 Switch</a:t>
            </a:r>
            <a:endParaRPr sz="900" b="1" dirty="0">
              <a:solidFill>
                <a:srgbClr val="30302F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lang="en-US"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Mac</a:t>
            </a:r>
            <a:r>
              <a:rPr lang="en-US"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4096 VLANs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port VLAN 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VLAN tag/Un-tag, VLAN  transparent transmission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VLAN translation and QinQ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storm control based on port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port isolation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port rate limitation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802.1D and 802.1W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static LACP,Dynamic LACP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QoS based on port, VID, TOS and MAC  address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control list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IEEE802.x flowcontrol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 stability statistic and  monitoring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11"/>
          <p:cNvSpPr txBox="1"/>
          <p:nvPr/>
        </p:nvSpPr>
        <p:spPr>
          <a:xfrm>
            <a:off x="2650490" y="5575300"/>
            <a:ext cx="2170430" cy="290893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41275" algn="l">
              <a:lnSpc>
                <a:spcPct val="100000"/>
              </a:lnSpc>
              <a:spcBef>
                <a:spcPts val="175"/>
              </a:spcBef>
              <a:buClrTx/>
              <a:buSzTx/>
              <a:buFontTx/>
            </a:pPr>
            <a:r>
              <a:rPr sz="900" b="1" dirty="0">
                <a:solidFill>
                  <a:srgbClr val="30302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DHCP</a:t>
            </a:r>
            <a:endParaRPr sz="900" b="1" dirty="0">
              <a:solidFill>
                <a:srgbClr val="30302F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DHCP server,DHCP relay,DHCP snooping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DHCP option82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275" algn="l">
              <a:lnSpc>
                <a:spcPct val="100000"/>
              </a:lnSpc>
              <a:spcBef>
                <a:spcPts val="175"/>
              </a:spcBef>
              <a:buClrTx/>
              <a:buSzTx/>
              <a:buFontTx/>
            </a:pPr>
            <a:r>
              <a:rPr sz="900" b="1" dirty="0">
                <a:solidFill>
                  <a:srgbClr val="30302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Layer 3 Route</a:t>
            </a:r>
            <a:endParaRPr sz="900" b="1" spc="-10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ARP proxy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lang="en-US"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4096</a:t>
            </a: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hardware Host Routes,</a:t>
            </a:r>
            <a:r>
              <a:rPr lang="en-US"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512</a:t>
            </a: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hardware Subnet Routes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Radius,Tacacs+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IP source guard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lang="en-US"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static route ,d</a:t>
            </a: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ynamic route RIP v1/v2,RIPng</a:t>
            </a:r>
            <a:r>
              <a:rPr lang="en-US"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OSPF v2/v3; 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275" algn="l">
              <a:lnSpc>
                <a:spcPct val="100000"/>
              </a:lnSpc>
              <a:spcBef>
                <a:spcPts val="175"/>
              </a:spcBef>
              <a:buClrTx/>
              <a:buSzTx/>
              <a:buFontTx/>
            </a:pPr>
            <a:r>
              <a:rPr sz="1000" b="1" dirty="0">
                <a:solidFill>
                  <a:srgbClr val="30302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IPv6</a:t>
            </a:r>
            <a:endParaRPr sz="1000" b="1" dirty="0">
              <a:solidFill>
                <a:srgbClr val="30302F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NDP;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IPv6 Ping,IPv6 Telnet,IPv6 routing;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ACL based on source IPv6 address,  destination IPv6 address, L4 port, protocol  type, etc;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145" indent="-107950" algn="l">
              <a:lnSpc>
                <a:spcPts val="800"/>
              </a:lnSpc>
              <a:spcBef>
                <a:spcPts val="400"/>
              </a:spcBef>
              <a:buClrTx/>
              <a:buSzTx/>
              <a:buFontTx/>
              <a:buChar char="•"/>
              <a:tabLst>
                <a:tab pos="107950" algn="l"/>
                <a:tab pos="170180" algn="l"/>
              </a:tabLst>
            </a:pPr>
            <a:r>
              <a:rPr sz="800" spc="-1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MLD v1/v2 snooping</a:t>
            </a:r>
            <a:endParaRPr sz="800" spc="-1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表格 32"/>
          <p:cNvGraphicFramePr/>
          <p:nvPr>
            <p:custDataLst>
              <p:tags r:id="rId1"/>
            </p:custDataLst>
          </p:nvPr>
        </p:nvGraphicFramePr>
        <p:xfrm>
          <a:off x="425348" y="1003300"/>
          <a:ext cx="6597015" cy="43044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8760"/>
                <a:gridCol w="1835785"/>
                <a:gridCol w="3252470"/>
              </a:tblGrid>
              <a:tr h="187325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endParaRPr lang="en-US" altLang="en-US" sz="900" b="1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1"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V3600G1-C</a:t>
                      </a:r>
                      <a:endParaRPr lang="en-US" altLang="en-US" sz="900" b="1"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03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Chassis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Rack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1U 19Inch Standard Box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320">
                <a:tc rowSpan="4"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Uplink Port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QTY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8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685">
                <a:tc v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RJ45(GE)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1</a:t>
                      </a:r>
                      <a:endParaRPr lang="en-US"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320">
                <a:tc v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SFP28(25GE)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4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320">
                <a:tc v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QSFP28(25GE/50GE/100GE)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2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685">
                <a:tc rowSpan="4"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XG(S)-PON</a:t>
                      </a:r>
                      <a:r>
                        <a:rPr lang="en-US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/GPON </a:t>
                      </a: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 Port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QTY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8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320">
                <a:tc v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Physical Interface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SFP+ Slots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 v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Connector Type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N</a:t>
                      </a:r>
                      <a:r>
                        <a:rPr lang="en-US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2_C+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063">
                <a:tc v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Optical</a:t>
                      </a: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S</a:t>
                      </a: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plitting </a:t>
                      </a:r>
                      <a:r>
                        <a:rPr lang="en-US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R</a:t>
                      </a: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atio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1:</a:t>
                      </a:r>
                      <a:r>
                        <a:rPr lang="en-US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256(Maximum), 1:128(Recommended)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 gridSpan="2"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Management Ports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1*10/100</a:t>
                      </a: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/1000</a:t>
                      </a: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BASE-T out-band port, 1*CONSOLE port, 1*USB</a:t>
                      </a:r>
                      <a:r>
                        <a:rPr lang="en-US" altLang="zh-CN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3</a:t>
                      </a: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.0, 1*Type-C USB console, 1*MicroSD port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">
                <a:tc gridSpan="2"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Backplane Bandwidth (Gbps)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970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 gridSpan="2"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Port Forwarding Rate(Mpps)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598.176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rowSpan="7"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XG(S)-PON</a:t>
                      </a:r>
                      <a:r>
                        <a:rPr lang="en-US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/GPON </a:t>
                      </a: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 Port Specification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N</a:t>
                      </a:r>
                      <a:r>
                        <a:rPr lang="en-US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2_C+</a:t>
                      </a: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module)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Transmission Distance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20KM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XG(S)-PON</a:t>
                      </a: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P</a:t>
                      </a: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ort </a:t>
                      </a:r>
                      <a:r>
                        <a:rPr lang="en-US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S</a:t>
                      </a: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peed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GPON:</a:t>
                      </a: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Upstream</a:t>
                      </a:r>
                      <a:r>
                        <a:rPr lang="en-US" altLang="zh-CN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1.244Gbps,</a:t>
                      </a: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Downstream</a:t>
                      </a:r>
                      <a:r>
                        <a:rPr lang="en-US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lang="en-US" altLang="zh-CN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2.488Gbps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XG-PON: </a:t>
                      </a: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Upstream 2.</a:t>
                      </a:r>
                      <a:r>
                        <a:rPr lang="en-US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488</a:t>
                      </a: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Gbps, Downstream </a:t>
                      </a:r>
                      <a:r>
                        <a:rPr lang="en-US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9.953</a:t>
                      </a: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Gbps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XGS-PON: </a:t>
                      </a: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Upstream </a:t>
                      </a:r>
                      <a:r>
                        <a:rPr lang="en-US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9.953</a:t>
                      </a: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Gbps, Downstream</a:t>
                      </a:r>
                      <a:r>
                        <a:rPr lang="en-US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 9.953</a:t>
                      </a: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Gbps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v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Wavelength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GPON:</a:t>
                      </a: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Upstream</a:t>
                      </a:r>
                      <a:r>
                        <a:rPr lang="zh-CN" altLang="en-US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：</a:t>
                      </a:r>
                      <a:r>
                        <a:rPr lang="en-US" altLang="zh-CN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1310nm  </a:t>
                      </a: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Downstream</a:t>
                      </a:r>
                      <a:r>
                        <a:rPr lang="zh-CN" altLang="en-US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：</a:t>
                      </a:r>
                      <a:r>
                        <a:rPr lang="en-US" altLang="zh-CN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1490nm</a:t>
                      </a:r>
                      <a:endParaRPr lang="en-US" altLang="zh-CN"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XG(S)-PON:</a:t>
                      </a: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Upstream: 1270nm  Downstream: 1577nm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v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Connector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SC/UPC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380">
                <a:tc v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TX Power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GPON:+3dBm ~ +7dBm  XG(S)PON:</a:t>
                      </a: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+4dBm ~ +</a:t>
                      </a:r>
                      <a:r>
                        <a:rPr lang="en-US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7</a:t>
                      </a: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dBm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320">
                <a:tc v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Rx Sensitivity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XGS-PON</a:t>
                      </a:r>
                      <a:r>
                        <a:rPr lang="zh-CN" altLang="en-US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：</a:t>
                      </a: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-2</a:t>
                      </a:r>
                      <a:r>
                        <a:rPr lang="en-US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8</a:t>
                      </a: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dBm</a:t>
                      </a:r>
                      <a:r>
                        <a:rPr lang="en-US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  XG-PON: -29.5dBm  GPON: </a:t>
                      </a:r>
                      <a:r>
                        <a:rPr lang="en-US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-32dBm</a:t>
                      </a:r>
                      <a:endParaRPr lang="en-US" sz="90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763">
                <a:tc v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Saturation Optical Power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XGS-PON</a:t>
                      </a:r>
                      <a:r>
                        <a:rPr lang="zh-CN" altLang="en-US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：</a:t>
                      </a:r>
                      <a:r>
                        <a:rPr lang="en-US" altLang="zh-CN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-7</a:t>
                      </a: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dBm</a:t>
                      </a:r>
                      <a:r>
                        <a:rPr lang="en-US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  XG-PON: -9dBm  GPON: </a:t>
                      </a:r>
                      <a:r>
                        <a:rPr lang="en-US"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-12dBm</a:t>
                      </a:r>
                      <a:endParaRPr lang="en-US"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">
                <a:tc rowSpan="2"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Lightning </a:t>
                      </a:r>
                      <a:r>
                        <a:rPr lang="en-US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P</a:t>
                      </a: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rotection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Power </a:t>
                      </a:r>
                      <a:r>
                        <a:rPr lang="en-US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L</a:t>
                      </a: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ightning </a:t>
                      </a:r>
                      <a:r>
                        <a:rPr lang="en-US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P</a:t>
                      </a: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rotection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6KV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">
                <a:tc v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Interface </a:t>
                      </a:r>
                      <a:r>
                        <a:rPr lang="en-US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L</a:t>
                      </a: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ightning </a:t>
                      </a:r>
                      <a:r>
                        <a:rPr lang="en-US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P</a:t>
                      </a: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rotection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4KV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Power </a:t>
                      </a:r>
                      <a:r>
                        <a:rPr lang="en-US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S</a:t>
                      </a: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upply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AC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90-264 VAC, 47/63Hz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">
                <a:tc gridSpan="2"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Number </a:t>
                      </a:r>
                      <a:r>
                        <a:rPr lang="en-US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of</a:t>
                      </a: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F</a:t>
                      </a: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ans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4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470">
                <a:tc gridSpan="2"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90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Management Mode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buClrTx/>
                        <a:buSzTx/>
                        <a:buFontTx/>
                      </a:pPr>
                      <a:r>
                        <a:rPr sz="900" b="0" kern="12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CLI(Console/Telnet/SSH)/WEB</a:t>
                      </a:r>
                      <a:endParaRPr sz="900" b="0" kern="12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45bcb399-e361-4ff9-9487-1c6b73d68f1d}"/>
  <p:tag name="TABLE_ENDDRAG_ORIGIN_RECT" val="487*81"/>
  <p:tag name="TABLE_ENDDRAG_RECT" val="51*725*487*8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UNIT_TABLE_BEAUTIFY" val="smartTable{c561358e-2a50-4475-be0c-2c54dda29b33}"/>
  <p:tag name="TABLE_ENDDRAG_ORIGIN_RECT" val="519*227"/>
  <p:tag name="TABLE_ENDDRAG_RECT" val="37*88*519*227"/>
</p:tagLst>
</file>

<file path=ppt/tags/tag36.xml><?xml version="1.0" encoding="utf-8"?>
<p:tagLst xmlns:p="http://schemas.openxmlformats.org/presentationml/2006/main">
  <p:tag name="KSO_WPP_MARK_KEY" val="e691819c-db59-4fed-ab85-291e962095a2"/>
  <p:tag name="COMMONDATA" val="eyJoZGlkIjoiMjY4MTQwYTAzOTdlM2YxOTNhYTY4ZGY0ZDA5MGIwZTAifQ=="/>
  <p:tag name="commondata" val="eyJoZGlkIjoiZWZlMWRkOGRkMWFmODcwOTk3NWEyNGY4YzE2OTBhYmU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828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4812</Words>
  <Application>WPS Office WWO_base_provider_20221031101348-1857be321c</Application>
  <PresentationFormat>自定义</PresentationFormat>
  <Paragraphs>298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3" baseType="lpstr">
      <vt:lpstr>Arial</vt:lpstr>
      <vt:lpstr>宋体</vt:lpstr>
      <vt:lpstr>Wingdings</vt:lpstr>
      <vt:lpstr>Arial</vt:lpstr>
      <vt:lpstr>微软雅黑</vt:lpstr>
      <vt:lpstr>汉仪旗黑KW 55S</vt:lpstr>
      <vt:lpstr>Calibri</vt:lpstr>
      <vt:lpstr>Times New Roman</vt:lpstr>
      <vt:lpstr>汉仪书宋二KW</vt:lpstr>
      <vt:lpstr>Kingsoft Confetti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Genexis EG400</dc:title>
  <dc:creator>钱超</dc:creator>
  <cp:lastModifiedBy>郑友鹏</cp:lastModifiedBy>
  <dcterms:created xsi:type="dcterms:W3CDTF">2024-03-19T01:33:49Z</dcterms:created>
  <dcterms:modified xsi:type="dcterms:W3CDTF">2024-03-19T01:33:49Z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Adobe InDesign 16.3 (Macintosh)</vt:lpwstr>
  </property>
  <property fmtid="{D5CDD505-2E9C-101B-9397-08002B2CF9AE}" pid="3" name="ICV">
    <vt:lpwstr>2CE7D22ABBE843229290E8CAE510B530_13</vt:lpwstr>
  </property>
  <property fmtid="{D5CDD505-2E9C-101B-9397-08002B2CF9AE}" pid="4" name="KSOProductBuildVer">
    <vt:lpwstr>2052-0.0.0.0</vt:lpwstr>
  </property>
</Properties>
</file>