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262" r:id="rId3"/>
    <p:sldId id="263" r:id="rId4"/>
  </p:sldIdLst>
  <p:sldSz cx="7556500" cy="10693400"/>
  <p:notesSz cx="7556500" cy="10693400"/>
  <p:custDataLst>
    <p:tags r:id="rId10"/>
  </p:custData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900"/>
    <a:srgbClr val="FE6900"/>
    <a:srgbClr val="DC5C23"/>
    <a:srgbClr val="FFBA55"/>
    <a:srgbClr val="FF7267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4" d="100"/>
          <a:sy n="64" d="100"/>
        </p:scale>
        <p:origin x="1893" y="57"/>
      </p:cViewPr>
      <p:guideLst>
        <p:guide orient="horz" pos="2765"/>
        <p:guide pos="253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45000" cy="45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bleStyles" Target="tableStyles.xml"/><Relationship Id="rId8" Type="http://schemas.openxmlformats.org/officeDocument/2006/relationships/viewProps" Target="viewProps.xml"/><Relationship Id="rId7" Type="http://schemas.openxmlformats.org/officeDocument/2006/relationships/presProps" Target="presProps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0" Type="http://schemas.openxmlformats.org/officeDocument/2006/relationships/tags" Target="tags/tag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4483" cy="5365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32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280268" y="0"/>
            <a:ext cx="3274483" cy="5365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32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0156874"/>
            <a:ext cx="3274483" cy="5365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32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280268" y="10156874"/>
            <a:ext cx="3274483" cy="5365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32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4483" cy="5365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280268" y="0"/>
            <a:ext cx="3274483" cy="5365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570230" y="1336675"/>
            <a:ext cx="6416040" cy="360902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55650" y="5146199"/>
            <a:ext cx="6045200" cy="421052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0156874"/>
            <a:ext cx="3274483" cy="5365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280268" y="10156874"/>
            <a:ext cx="3274483" cy="5365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503488" y="1336675"/>
            <a:ext cx="2549525" cy="3608388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3314954"/>
            <a:ext cx="6428422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5988304"/>
            <a:ext cx="5293995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7299" y="3451862"/>
            <a:ext cx="2025014" cy="421639"/>
          </a:xfrm>
        </p:spPr>
        <p:txBody>
          <a:bodyPr lIns="0" tIns="0" rIns="0" bIns="0"/>
          <a:lstStyle>
            <a:lvl1pPr>
              <a:defRPr sz="2600" b="0" i="0">
                <a:solidFill>
                  <a:srgbClr val="00A2DA"/>
                </a:solidFill>
                <a:latin typeface="Arial" panose="020B0604020202020204"/>
                <a:cs typeface="Arial" panose="020B06040202020202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 userDrawn="1"/>
        </p:nvSpPr>
        <p:spPr>
          <a:xfrm>
            <a:off x="0" y="5619115"/>
            <a:ext cx="7560310" cy="5068570"/>
          </a:xfrm>
          <a:custGeom>
            <a:avLst/>
            <a:gdLst/>
            <a:ahLst/>
            <a:cxnLst/>
            <a:rect l="l" t="t" r="r" b="b"/>
            <a:pathLst>
              <a:path w="7560309" h="5112384">
                <a:moveTo>
                  <a:pt x="0" y="5112004"/>
                </a:moveTo>
                <a:lnTo>
                  <a:pt x="7560005" y="5112004"/>
                </a:lnTo>
                <a:lnTo>
                  <a:pt x="7560005" y="0"/>
                </a:lnTo>
                <a:lnTo>
                  <a:pt x="0" y="0"/>
                </a:lnTo>
                <a:lnTo>
                  <a:pt x="0" y="51120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 userDrawn="1"/>
        </p:nvSpPr>
        <p:spPr>
          <a:xfrm>
            <a:off x="3635999" y="10607042"/>
            <a:ext cx="3924300" cy="85090"/>
          </a:xfrm>
          <a:custGeom>
            <a:avLst/>
            <a:gdLst/>
            <a:ahLst/>
            <a:cxnLst/>
            <a:rect l="l" t="t" r="r" b="b"/>
            <a:pathLst>
              <a:path w="3924300" h="85090">
                <a:moveTo>
                  <a:pt x="3924005" y="0"/>
                </a:moveTo>
                <a:lnTo>
                  <a:pt x="27000" y="0"/>
                </a:lnTo>
                <a:lnTo>
                  <a:pt x="16491" y="2122"/>
                </a:lnTo>
                <a:lnTo>
                  <a:pt x="7908" y="7908"/>
                </a:lnTo>
                <a:lnTo>
                  <a:pt x="2122" y="16491"/>
                </a:lnTo>
                <a:lnTo>
                  <a:pt x="0" y="27000"/>
                </a:lnTo>
                <a:lnTo>
                  <a:pt x="0" y="84960"/>
                </a:lnTo>
                <a:lnTo>
                  <a:pt x="3924005" y="84960"/>
                </a:lnTo>
                <a:lnTo>
                  <a:pt x="3924005" y="0"/>
                </a:lnTo>
                <a:close/>
              </a:path>
            </a:pathLst>
          </a:custGeom>
          <a:solidFill>
            <a:srgbClr val="FF69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 userDrawn="1"/>
        </p:nvSpPr>
        <p:spPr>
          <a:xfrm>
            <a:off x="0" y="0"/>
            <a:ext cx="7559675" cy="99695"/>
          </a:xfrm>
          <a:custGeom>
            <a:avLst/>
            <a:gdLst/>
            <a:ahLst/>
            <a:cxnLst/>
            <a:rect l="l" t="t" r="r" b="b"/>
            <a:pathLst>
              <a:path w="3924300" h="91440">
                <a:moveTo>
                  <a:pt x="3923996" y="0"/>
                </a:moveTo>
                <a:lnTo>
                  <a:pt x="0" y="0"/>
                </a:lnTo>
                <a:lnTo>
                  <a:pt x="0" y="91444"/>
                </a:lnTo>
                <a:lnTo>
                  <a:pt x="3896996" y="91444"/>
                </a:lnTo>
                <a:lnTo>
                  <a:pt x="3907505" y="89322"/>
                </a:lnTo>
                <a:lnTo>
                  <a:pt x="3916087" y="83535"/>
                </a:lnTo>
                <a:lnTo>
                  <a:pt x="3921874" y="74952"/>
                </a:lnTo>
                <a:lnTo>
                  <a:pt x="3923996" y="64443"/>
                </a:lnTo>
                <a:lnTo>
                  <a:pt x="3923996" y="0"/>
                </a:lnTo>
                <a:close/>
              </a:path>
            </a:pathLst>
          </a:custGeom>
          <a:solidFill>
            <a:srgbClr val="FF69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7299" y="3451862"/>
            <a:ext cx="2025014" cy="421639"/>
          </a:xfrm>
        </p:spPr>
        <p:txBody>
          <a:bodyPr lIns="0" tIns="0" rIns="0" bIns="0"/>
          <a:lstStyle>
            <a:lvl1pPr>
              <a:defRPr sz="2600" b="0" i="0">
                <a:solidFill>
                  <a:srgbClr val="00A2DA"/>
                </a:solidFill>
                <a:latin typeface="Arial" panose="020B0604020202020204"/>
                <a:cs typeface="Arial" panose="020B06040202020202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12"/>
          <p:cNvSpPr/>
          <p:nvPr userDrawn="1"/>
        </p:nvSpPr>
        <p:spPr>
          <a:xfrm>
            <a:off x="0" y="10605135"/>
            <a:ext cx="7559675" cy="99695"/>
          </a:xfrm>
          <a:custGeom>
            <a:avLst/>
            <a:gdLst/>
            <a:ahLst/>
            <a:cxnLst/>
            <a:rect l="l" t="t" r="r" b="b"/>
            <a:pathLst>
              <a:path w="3924300" h="91440">
                <a:moveTo>
                  <a:pt x="3923996" y="0"/>
                </a:moveTo>
                <a:lnTo>
                  <a:pt x="0" y="0"/>
                </a:lnTo>
                <a:lnTo>
                  <a:pt x="0" y="91444"/>
                </a:lnTo>
                <a:lnTo>
                  <a:pt x="3896996" y="91444"/>
                </a:lnTo>
                <a:lnTo>
                  <a:pt x="3907505" y="89322"/>
                </a:lnTo>
                <a:lnTo>
                  <a:pt x="3916087" y="83535"/>
                </a:lnTo>
                <a:lnTo>
                  <a:pt x="3921874" y="74952"/>
                </a:lnTo>
                <a:lnTo>
                  <a:pt x="3923996" y="64443"/>
                </a:lnTo>
                <a:lnTo>
                  <a:pt x="3923996" y="0"/>
                </a:lnTo>
                <a:close/>
              </a:path>
            </a:pathLst>
          </a:custGeom>
          <a:solidFill>
            <a:srgbClr val="FF69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11"/>
          <p:cNvSpPr/>
          <p:nvPr userDrawn="1"/>
        </p:nvSpPr>
        <p:spPr>
          <a:xfrm flipH="1">
            <a:off x="-31761" y="-6348"/>
            <a:ext cx="3924300" cy="85090"/>
          </a:xfrm>
          <a:custGeom>
            <a:avLst/>
            <a:gdLst/>
            <a:ahLst/>
            <a:cxnLst/>
            <a:rect l="l" t="t" r="r" b="b"/>
            <a:pathLst>
              <a:path w="3924300" h="85090">
                <a:moveTo>
                  <a:pt x="3924005" y="0"/>
                </a:moveTo>
                <a:lnTo>
                  <a:pt x="27000" y="0"/>
                </a:lnTo>
                <a:lnTo>
                  <a:pt x="16491" y="2122"/>
                </a:lnTo>
                <a:lnTo>
                  <a:pt x="7908" y="7908"/>
                </a:lnTo>
                <a:lnTo>
                  <a:pt x="2122" y="16491"/>
                </a:lnTo>
                <a:lnTo>
                  <a:pt x="0" y="27000"/>
                </a:lnTo>
                <a:lnTo>
                  <a:pt x="0" y="84960"/>
                </a:lnTo>
                <a:lnTo>
                  <a:pt x="3924005" y="84960"/>
                </a:lnTo>
                <a:lnTo>
                  <a:pt x="3924005" y="0"/>
                </a:lnTo>
                <a:close/>
              </a:path>
            </a:pathLst>
          </a:custGeom>
          <a:solidFill>
            <a:srgbClr val="FF69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270" y="9944735"/>
            <a:ext cx="7560310" cy="748665"/>
          </a:xfrm>
          <a:custGeom>
            <a:avLst/>
            <a:gdLst/>
            <a:ahLst/>
            <a:cxnLst/>
            <a:rect l="l" t="t" r="r" b="b"/>
            <a:pathLst>
              <a:path w="7560309" h="2371090">
                <a:moveTo>
                  <a:pt x="0" y="2370963"/>
                </a:moveTo>
                <a:lnTo>
                  <a:pt x="7559992" y="2370963"/>
                </a:lnTo>
                <a:lnTo>
                  <a:pt x="7559992" y="0"/>
                </a:lnTo>
                <a:lnTo>
                  <a:pt x="0" y="0"/>
                </a:lnTo>
                <a:lnTo>
                  <a:pt x="0" y="23709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8142" y="2459482"/>
            <a:ext cx="6806565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71369" y="9944862"/>
            <a:ext cx="2420112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814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525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.png"/><Relationship Id="rId2" Type="http://schemas.openxmlformats.org/officeDocument/2006/relationships/tags" Target="../tags/tag1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Shawn\Desktop\芯衍脉\XMC1843E (1).pngXMC1843E (1)"/>
          <p:cNvPicPr>
            <a:picLocks noChangeAspect="1"/>
          </p:cNvPicPr>
          <p:nvPr/>
        </p:nvPicPr>
        <p:blipFill>
          <a:blip r:embed="rId1"/>
          <a:srcRect t="1550" b="1550"/>
          <a:stretch>
            <a:fillRect/>
          </a:stretch>
        </p:blipFill>
        <p:spPr>
          <a:xfrm>
            <a:off x="1787525" y="7089140"/>
            <a:ext cx="3776345" cy="2803525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48310" y="3950335"/>
            <a:ext cx="2025014" cy="381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spc="-185" dirty="0">
                <a:solidFill>
                  <a:srgbClr val="FF6900"/>
                </a:solidFill>
                <a:latin typeface="Arial" panose="020B0604020202020204" pitchFamily="34" charset="0"/>
              </a:rPr>
              <a:t>XMC1843E</a:t>
            </a:r>
            <a:endParaRPr lang="en-US" sz="2400" spc="-185" dirty="0">
              <a:solidFill>
                <a:srgbClr val="FF69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8470" y="4220210"/>
            <a:ext cx="2613025" cy="311150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lang="en-US" sz="1200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/>
              </a:rPr>
              <a:t>LTE Cat4 CPE </a:t>
            </a:r>
            <a:endParaRPr lang="en-US" sz="1200" dirty="0">
              <a:solidFill>
                <a:srgbClr val="414042"/>
              </a:solidFill>
              <a:latin typeface="Arial" panose="020B0604020202020204" pitchFamily="34" charset="0"/>
              <a:cs typeface="Arial" panose="020B0604020202020204"/>
            </a:endParaRPr>
          </a:p>
        </p:txBody>
      </p:sp>
      <p:sp>
        <p:nvSpPr>
          <p:cNvPr id="7" name="object 3"/>
          <p:cNvSpPr txBox="1"/>
          <p:nvPr/>
        </p:nvSpPr>
        <p:spPr>
          <a:xfrm>
            <a:off x="458470" y="5796915"/>
            <a:ext cx="6803390" cy="70231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1000" b="1" spc="-25" dirty="0">
                <a:solidFill>
                  <a:srgbClr val="FF6900"/>
                </a:solidFill>
                <a:latin typeface="Arial" panose="020B0604020202020204" pitchFamily="34" charset="0"/>
                <a:cs typeface="Gill Sans MT" panose="020B0502020104020203"/>
              </a:rPr>
              <a:t>Introduction:</a:t>
            </a:r>
            <a:endParaRPr sz="1000" dirty="0">
              <a:solidFill>
                <a:srgbClr val="FF6900"/>
              </a:solidFill>
              <a:latin typeface="Arial" panose="020B0604020202020204" pitchFamily="34" charset="0"/>
              <a:cs typeface="Gill Sans MT" panose="020B0502020104020203"/>
            </a:endParaRPr>
          </a:p>
          <a:p>
            <a:pPr marL="18415" marR="5080" algn="just">
              <a:lnSpc>
                <a:spcPct val="108000"/>
              </a:lnSpc>
              <a:spcBef>
                <a:spcPts val="360"/>
              </a:spcBef>
            </a:pPr>
            <a:r>
              <a:rPr sz="850" dirty="0">
                <a:latin typeface="Arial" panose="020B0604020202020204" pitchFamily="34" charset="0"/>
              </a:rPr>
              <a:t>LTE CAT4 CPE XMC1843E is designed for carrier tenders.It provides four 100 Mbps Ethernet ports for simultaneous wired connection of 3~4 hosts, which fully meets the entertainment and audio needs of the whole family and the needs of a small office, watching videos and transferring data more smoothly.</a:t>
            </a:r>
            <a:r>
              <a:rPr lang="en-US" sz="850" dirty="0">
                <a:latin typeface="Arial" panose="020B0604020202020204" pitchFamily="34" charset="0"/>
              </a:rPr>
              <a:t> </a:t>
            </a:r>
            <a:r>
              <a:rPr sz="850" dirty="0">
                <a:latin typeface="Arial" panose="020B0604020202020204" pitchFamily="34" charset="0"/>
              </a:rPr>
              <a:t>Experience affordable performance with </a:t>
            </a:r>
            <a:r>
              <a:rPr lang="en-US" sz="850" dirty="0">
                <a:latin typeface="Arial" panose="020B0604020202020204" pitchFamily="34" charset="0"/>
              </a:rPr>
              <a:t>XMC1843E</a:t>
            </a:r>
            <a:r>
              <a:rPr sz="850" dirty="0">
                <a:latin typeface="Arial" panose="020B0604020202020204" pitchFamily="34" charset="0"/>
              </a:rPr>
              <a:t>.</a:t>
            </a:r>
            <a:endParaRPr sz="850" dirty="0">
              <a:latin typeface="Arial" panose="020B0604020202020204" pitchFamily="34" charset="0"/>
            </a:endParaRPr>
          </a:p>
        </p:txBody>
      </p:sp>
      <p:sp>
        <p:nvSpPr>
          <p:cNvPr id="32" name="object 8"/>
          <p:cNvSpPr txBox="1"/>
          <p:nvPr/>
        </p:nvSpPr>
        <p:spPr>
          <a:xfrm>
            <a:off x="448310" y="6696710"/>
            <a:ext cx="1520825" cy="231775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lang="en-US" sz="1000" b="1" spc="-55" dirty="0">
                <a:solidFill>
                  <a:srgbClr val="FF6900"/>
                </a:solidFill>
                <a:latin typeface="Arial" panose="020B0604020202020204" pitchFamily="34" charset="0"/>
                <a:cs typeface="Gill Sans MT" panose="020B0502020104020203"/>
              </a:rPr>
              <a:t>Interface of XMC1843E</a:t>
            </a:r>
            <a:r>
              <a:rPr sz="1000" b="1" spc="-10" dirty="0">
                <a:solidFill>
                  <a:srgbClr val="FF6900"/>
                </a:solidFill>
                <a:latin typeface="Arial" panose="020B0604020202020204" pitchFamily="34" charset="0"/>
                <a:cs typeface="Gill Sans MT" panose="020B0502020104020203"/>
              </a:rPr>
              <a:t>:</a:t>
            </a:r>
            <a:endParaRPr sz="850" dirty="0">
              <a:latin typeface="Arial" panose="020B0604020202020204" pitchFamily="34" charset="0"/>
              <a:cs typeface="Calibri" panose="020F0502020204030204"/>
            </a:endParaRPr>
          </a:p>
        </p:txBody>
      </p:sp>
      <p:sp>
        <p:nvSpPr>
          <p:cNvPr id="26" name="object 5"/>
          <p:cNvSpPr txBox="1"/>
          <p:nvPr/>
        </p:nvSpPr>
        <p:spPr>
          <a:xfrm>
            <a:off x="440055" y="4581525"/>
            <a:ext cx="4518660" cy="72834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sz="1200" b="1" dirty="0">
                <a:solidFill>
                  <a:srgbClr val="FF6900"/>
                </a:solidFill>
                <a:latin typeface="Arial" panose="020B0604020202020204" pitchFamily="34" charset="0"/>
                <a:cs typeface="Gill Sans MT" panose="020B0502020104020203"/>
              </a:rPr>
              <a:t>Highlights</a:t>
            </a:r>
            <a:r>
              <a:rPr sz="1200" b="1" spc="-30" dirty="0">
                <a:solidFill>
                  <a:srgbClr val="FF6900"/>
                </a:solidFill>
                <a:latin typeface="Arial" panose="020B0604020202020204" pitchFamily="34" charset="0"/>
                <a:cs typeface="Gill Sans MT" panose="020B0502020104020203"/>
              </a:rPr>
              <a:t>:</a:t>
            </a:r>
            <a:r>
              <a:rPr lang="en-US" sz="1200" b="1" spc="-30" dirty="0">
                <a:solidFill>
                  <a:srgbClr val="FF6900"/>
                </a:solidFill>
                <a:latin typeface="Arial" panose="020B0604020202020204" pitchFamily="34" charset="0"/>
                <a:cs typeface="Gill Sans MT" panose="020B0502020104020203"/>
              </a:rPr>
              <a:t> </a:t>
            </a:r>
            <a:endParaRPr sz="1200" dirty="0">
              <a:solidFill>
                <a:srgbClr val="FF6900"/>
              </a:solidFill>
              <a:latin typeface="Arial" panose="020B0604020202020204" pitchFamily="34" charset="0"/>
              <a:cs typeface="Gill Sans MT" panose="020B0502020104020203"/>
            </a:endParaRPr>
          </a:p>
          <a:p>
            <a:pPr marL="142875" indent="-122555">
              <a:lnSpc>
                <a:spcPct val="70000"/>
              </a:lnSpc>
              <a:spcBef>
                <a:spcPts val="485"/>
              </a:spcBef>
              <a:buChar char="•"/>
              <a:tabLst>
                <a:tab pos="143510" algn="l"/>
              </a:tabLst>
            </a:pPr>
            <a:r>
              <a:rPr lang="en-US" sz="850" spc="15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Calibri" panose="020F0502020204030204"/>
              </a:rPr>
              <a:t> LTE external antennas &amp; </a:t>
            </a:r>
            <a:r>
              <a:rPr lang="en-US" sz="850" spc="1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Calibri" panose="020F0502020204030204"/>
              </a:rPr>
              <a:t>WiFi</a:t>
            </a:r>
            <a:r>
              <a:rPr lang="en-US" sz="850" spc="15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Calibri" panose="020F0502020204030204"/>
              </a:rPr>
              <a:t> external antennas</a:t>
            </a:r>
            <a:endParaRPr lang="en-US" sz="850" spc="15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Calibri" panose="020F0502020204030204"/>
            </a:endParaRPr>
          </a:p>
          <a:p>
            <a:pPr marL="142875" indent="-122555">
              <a:lnSpc>
                <a:spcPct val="70000"/>
              </a:lnSpc>
              <a:spcBef>
                <a:spcPts val="485"/>
              </a:spcBef>
              <a:buFontTx/>
              <a:buChar char="•"/>
              <a:tabLst>
                <a:tab pos="143510" algn="l"/>
              </a:tabLst>
            </a:pPr>
            <a:r>
              <a:rPr lang="en-US" altLang="zh-CN" sz="800" spc="15" dirty="0">
                <a:solidFill>
                  <a:srgbClr val="313130"/>
                </a:solidFill>
                <a:latin typeface="Arial" panose="020B0604020202020204" pitchFamily="34" charset="0"/>
                <a:cs typeface="Calibri" panose="020F0502020204030204"/>
                <a:sym typeface="+mn-ea"/>
              </a:rPr>
              <a:t>Support Firewall</a:t>
            </a:r>
            <a:r>
              <a:rPr lang="en-US" sz="850" spc="15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Calibri" panose="020F0502020204030204"/>
              </a:rPr>
              <a:t>: </a:t>
            </a:r>
            <a:r>
              <a:rPr lang="en-US" altLang="zh-CN" sz="800" spc="15" dirty="0">
                <a:solidFill>
                  <a:srgbClr val="313130"/>
                </a:solidFill>
                <a:latin typeface="Arial" panose="020B0604020202020204" pitchFamily="34" charset="0"/>
                <a:cs typeface="Calibri" panose="020F0502020204030204"/>
                <a:sym typeface="+mn-ea"/>
              </a:rPr>
              <a:t>PORT Filtering/ Port Mapping</a:t>
            </a:r>
            <a:endParaRPr lang="en-US" altLang="zh-CN" sz="800" spc="15" dirty="0">
              <a:solidFill>
                <a:srgbClr val="313130"/>
              </a:solidFill>
              <a:latin typeface="Arial" panose="020B0604020202020204" pitchFamily="34" charset="0"/>
              <a:cs typeface="Calibri" panose="020F0502020204030204"/>
              <a:sym typeface="+mn-ea"/>
            </a:endParaRPr>
          </a:p>
          <a:p>
            <a:pPr marL="142875" indent="-122555">
              <a:lnSpc>
                <a:spcPct val="70000"/>
              </a:lnSpc>
              <a:spcBef>
                <a:spcPts val="485"/>
              </a:spcBef>
              <a:buFontTx/>
              <a:buChar char="•"/>
              <a:tabLst>
                <a:tab pos="143510" algn="l"/>
              </a:tabLst>
            </a:pPr>
            <a:r>
              <a:rPr lang="en-US" sz="850" spc="15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Calibri" panose="020F0502020204030204"/>
              </a:rPr>
              <a:t>Usage scenario: Indoor, Home, office, etc. </a:t>
            </a:r>
            <a:endParaRPr lang="en-US" sz="850" spc="15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Calibri" panose="020F0502020204030204"/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3124200" y="9848215"/>
            <a:ext cx="72771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dirty="0">
                <a:solidFill>
                  <a:srgbClr val="FF6900"/>
                </a:solidFill>
                <a:sym typeface="+mn-ea"/>
              </a:rPr>
              <a:t>WAN/LAN</a:t>
            </a:r>
            <a:endParaRPr lang="en-US" altLang="zh-CN" sz="900" dirty="0">
              <a:solidFill>
                <a:srgbClr val="FF6900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2966720" y="8629015"/>
            <a:ext cx="4445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dirty="0">
                <a:solidFill>
                  <a:srgbClr val="FF6900"/>
                </a:solidFill>
              </a:rPr>
              <a:t>USIM</a:t>
            </a:r>
            <a:endParaRPr lang="en-US" altLang="zh-CN" sz="900" dirty="0">
              <a:solidFill>
                <a:srgbClr val="FF6900"/>
              </a:solidFill>
            </a:endParaRPr>
          </a:p>
        </p:txBody>
      </p:sp>
      <p:cxnSp>
        <p:nvCxnSpPr>
          <p:cNvPr id="38" name="直接连接符 37"/>
          <p:cNvCxnSpPr/>
          <p:nvPr/>
        </p:nvCxnSpPr>
        <p:spPr>
          <a:xfrm>
            <a:off x="3482975" y="9511665"/>
            <a:ext cx="1270" cy="323850"/>
          </a:xfrm>
          <a:prstGeom prst="line">
            <a:avLst/>
          </a:prstGeom>
          <a:ln>
            <a:solidFill>
              <a:srgbClr val="FE6900"/>
            </a:solidFill>
            <a:tailEnd type="oval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4" name="文本框 43"/>
          <p:cNvSpPr txBox="1"/>
          <p:nvPr/>
        </p:nvSpPr>
        <p:spPr>
          <a:xfrm>
            <a:off x="2494915" y="9841230"/>
            <a:ext cx="70929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dirty="0">
                <a:solidFill>
                  <a:srgbClr val="FF6900"/>
                </a:solidFill>
              </a:rPr>
              <a:t>Reset/WPS </a:t>
            </a:r>
            <a:endParaRPr lang="en-US" altLang="zh-CN" sz="900" dirty="0">
              <a:solidFill>
                <a:srgbClr val="FF6900"/>
              </a:solidFill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3195955" y="8880475"/>
            <a:ext cx="1270" cy="647700"/>
          </a:xfrm>
          <a:prstGeom prst="line">
            <a:avLst/>
          </a:prstGeom>
          <a:ln>
            <a:solidFill>
              <a:srgbClr val="FE6900"/>
            </a:solidFill>
            <a:headEnd type="oval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肘形连接符 20"/>
          <p:cNvCxnSpPr/>
          <p:nvPr/>
        </p:nvCxnSpPr>
        <p:spPr>
          <a:xfrm rot="16200000">
            <a:off x="2753360" y="9628505"/>
            <a:ext cx="360045" cy="3175"/>
          </a:xfrm>
          <a:prstGeom prst="bentConnector2">
            <a:avLst/>
          </a:prstGeom>
          <a:ln>
            <a:solidFill>
              <a:srgbClr val="FE6900"/>
            </a:solidFill>
            <a:headEnd type="oval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>
            <a:off x="4474210" y="9529445"/>
            <a:ext cx="1270" cy="324000"/>
          </a:xfrm>
          <a:prstGeom prst="line">
            <a:avLst/>
          </a:prstGeom>
          <a:ln>
            <a:solidFill>
              <a:srgbClr val="FE6900"/>
            </a:solidFill>
            <a:tailEnd type="oval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/>
        </p:nvSpPr>
        <p:spPr>
          <a:xfrm>
            <a:off x="4170045" y="9853295"/>
            <a:ext cx="6096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 sz="900" dirty="0">
                <a:solidFill>
                  <a:srgbClr val="FE6900"/>
                </a:solidFill>
                <a:sym typeface="+mn-ea"/>
              </a:rPr>
              <a:t>12V/1A</a:t>
            </a:r>
            <a:endParaRPr lang="en-US" altLang="zh-CN" sz="900" dirty="0">
              <a:solidFill>
                <a:srgbClr val="FE6900"/>
              </a:solidFill>
              <a:sym typeface="+mn-ea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3956050" y="9669780"/>
            <a:ext cx="1270" cy="179705"/>
          </a:xfrm>
          <a:prstGeom prst="line">
            <a:avLst/>
          </a:prstGeom>
          <a:ln>
            <a:solidFill>
              <a:srgbClr val="FE6900"/>
            </a:solidFill>
            <a:tailEnd type="oval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3679825" y="9483090"/>
            <a:ext cx="1270" cy="179705"/>
          </a:xfrm>
          <a:prstGeom prst="line">
            <a:avLst/>
          </a:prstGeom>
          <a:ln w="3175">
            <a:solidFill>
              <a:srgbClr val="FE6900"/>
            </a:solidFill>
            <a:miter lim="800000"/>
            <a:head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4218940" y="9489440"/>
            <a:ext cx="1270" cy="179705"/>
          </a:xfrm>
          <a:prstGeom prst="line">
            <a:avLst/>
          </a:prstGeom>
          <a:ln w="3175">
            <a:solidFill>
              <a:srgbClr val="FE6900"/>
            </a:solidFill>
            <a:miter lim="800000"/>
            <a:head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>
            <p:custDataLst>
              <p:tags r:id="rId2"/>
            </p:custDataLst>
          </p:nvPr>
        </p:nvCxnSpPr>
        <p:spPr>
          <a:xfrm>
            <a:off x="3675380" y="9669780"/>
            <a:ext cx="539750" cy="0"/>
          </a:xfrm>
          <a:prstGeom prst="line">
            <a:avLst/>
          </a:prstGeom>
          <a:ln w="3175">
            <a:solidFill>
              <a:srgbClr val="FE6900"/>
            </a:solidFill>
            <a:miter lim="800000"/>
            <a:head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3691255" y="9849485"/>
            <a:ext cx="72771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900" dirty="0">
                <a:solidFill>
                  <a:srgbClr val="FF6900"/>
                </a:solidFill>
                <a:sym typeface="+mn-ea"/>
              </a:rPr>
              <a:t> 3 x LAN</a:t>
            </a:r>
            <a:endParaRPr lang="en-US" altLang="zh-CN" sz="900" dirty="0">
              <a:solidFill>
                <a:srgbClr val="FF6900"/>
              </a:solidFill>
            </a:endParaRPr>
          </a:p>
        </p:txBody>
      </p:sp>
      <p:pic>
        <p:nvPicPr>
          <p:cNvPr id="3" name="图片 2" descr="XMC1843E (4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3405" y="441960"/>
            <a:ext cx="3959225" cy="323659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36525" y="756285"/>
          <a:ext cx="3495040" cy="30314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58240"/>
                <a:gridCol w="2336800"/>
              </a:tblGrid>
              <a:tr h="330835">
                <a:tc>
                  <a:txBody>
                    <a:bodyPr/>
                    <a:lstStyle/>
                    <a:p>
                      <a:pPr marL="71755" eaLnBrk="1" fontAlgn="auto" latinLnBrk="0" hangingPunct="1">
                        <a:lnSpc>
                          <a:spcPts val="1010"/>
                        </a:lnSpc>
                        <a:spcBef>
                          <a:spcPts val="300"/>
                        </a:spcBef>
                      </a:pPr>
                      <a:r>
                        <a:rPr sz="900" b="0" spc="-3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Dimension</a:t>
                      </a:r>
                      <a:endParaRPr sz="900" b="0" spc="-3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0" marR="0" marT="0" marB="0" anchor="ctr">
                    <a:lnR w="19050">
                      <a:solidFill>
                        <a:srgbClr val="FFFFFF"/>
                      </a:solidFill>
                      <a:prstDash val="solid"/>
                    </a:lnR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71755" indent="0" eaLnBrk="1" fontAlgn="auto" latinLnBrk="0" hangingPunct="1">
                        <a:lnSpc>
                          <a:spcPts val="1005"/>
                        </a:lnSpc>
                        <a:buNone/>
                        <a:tabLst>
                          <a:tab pos="120650" algn="l"/>
                        </a:tabLst>
                      </a:pPr>
                      <a:r>
                        <a:rPr sz="900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1</a:t>
                      </a:r>
                      <a:r>
                        <a:rPr lang="en-US" sz="900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50</a:t>
                      </a:r>
                      <a:r>
                        <a:rPr sz="900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mm×1</a:t>
                      </a:r>
                      <a:r>
                        <a:rPr lang="en-US" sz="900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05</a:t>
                      </a:r>
                      <a:r>
                        <a:rPr sz="900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mm×</a:t>
                      </a:r>
                      <a:r>
                        <a:rPr lang="en-US" sz="900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30m</a:t>
                      </a:r>
                      <a:r>
                        <a:rPr sz="900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m(L×W×H)</a:t>
                      </a:r>
                      <a:endParaRPr sz="900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71755" algn="l" eaLnBrk="1" fontAlgn="auto" latinLnBrk="0" hangingPunct="1">
                        <a:lnSpc>
                          <a:spcPts val="1010"/>
                        </a:lnSpc>
                        <a:spcBef>
                          <a:spcPts val="300"/>
                        </a:spcBef>
                        <a:buClrTx/>
                        <a:buSzTx/>
                        <a:buFontTx/>
                      </a:pPr>
                      <a:r>
                        <a:rPr sz="900" b="0" spc="-3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Net weight</a:t>
                      </a:r>
                      <a:endParaRPr sz="900" b="0" spc="-3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0" marR="0" marT="0" marB="0" anchor="ctr"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l" eaLnBrk="1" fontAlgn="auto" latinLnBrk="0" hangingPunct="1">
                        <a:lnSpc>
                          <a:spcPts val="1005"/>
                        </a:lnSpc>
                        <a:spcBef>
                          <a:spcPts val="300"/>
                        </a:spcBef>
                        <a:buClrTx/>
                        <a:buSzTx/>
                        <a:buFontTx/>
                        <a:buNone/>
                        <a:tabLst>
                          <a:tab pos="120650" algn="l"/>
                        </a:tabLst>
                      </a:pPr>
                      <a:r>
                        <a:rPr lang="en-US" sz="900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A</a:t>
                      </a:r>
                      <a:r>
                        <a:rPr sz="900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bout 233g</a:t>
                      </a:r>
                      <a:endParaRPr sz="900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</a:tr>
              <a:tr h="330835">
                <a:tc>
                  <a:txBody>
                    <a:bodyPr/>
                    <a:lstStyle/>
                    <a:p>
                      <a:pPr marL="71755" algn="l">
                        <a:lnSpc>
                          <a:spcPts val="1010"/>
                        </a:lnSpc>
                        <a:spcBef>
                          <a:spcPts val="300"/>
                        </a:spcBef>
                        <a:buClrTx/>
                        <a:buSzTx/>
                        <a:buFontTx/>
                      </a:pPr>
                      <a:r>
                        <a:rPr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Operating condition</a:t>
                      </a:r>
                      <a:endParaRPr sz="900" b="0" spc="1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Calibri" panose="020F0502020204030204"/>
                        <a:sym typeface="+mn-ea"/>
                      </a:endParaRPr>
                    </a:p>
                  </a:txBody>
                  <a:tcPr marL="0" marR="0" marT="0" marB="0" anchor="ctr"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l">
                        <a:lnSpc>
                          <a:spcPts val="1005"/>
                        </a:lnSpc>
                        <a:spcBef>
                          <a:spcPts val="425"/>
                        </a:spcBef>
                        <a:buClrTx/>
                        <a:buSzTx/>
                        <a:buFontTx/>
                        <a:tabLst>
                          <a:tab pos="120650" algn="l"/>
                        </a:tabLst>
                      </a:pPr>
                      <a:r>
                        <a:rPr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</a:rPr>
                        <a:t>Operating temp: </a:t>
                      </a:r>
                      <a:r>
                        <a:rPr lang="en-US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</a:rPr>
                        <a:t>-20°C</a:t>
                      </a:r>
                      <a:r>
                        <a:rPr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</a:rPr>
                        <a:t> ~ +</a:t>
                      </a:r>
                      <a:r>
                        <a:rPr lang="en-US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</a:rPr>
                        <a:t>45</a:t>
                      </a:r>
                      <a:r>
                        <a:rPr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</a:rPr>
                        <a:t>°C</a:t>
                      </a:r>
                      <a:endParaRPr sz="900" spc="1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Calibri" panose="020F0502020204030204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</a:tr>
              <a:tr h="331470">
                <a:tc>
                  <a:txBody>
                    <a:bodyPr/>
                    <a:lstStyle/>
                    <a:p>
                      <a:pPr marL="71755" algn="l">
                        <a:lnSpc>
                          <a:spcPts val="1010"/>
                        </a:lnSpc>
                        <a:spcBef>
                          <a:spcPts val="30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Storing condition</a:t>
                      </a:r>
                      <a:endParaRPr sz="900" spc="1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Calibri" panose="020F0502020204030204"/>
                        <a:sym typeface="+mn-ea"/>
                      </a:endParaRPr>
                    </a:p>
                  </a:txBody>
                  <a:tcPr marL="0" marR="0" marT="0" marB="0" anchor="ctr"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l">
                        <a:lnSpc>
                          <a:spcPts val="1005"/>
                        </a:lnSpc>
                        <a:spcBef>
                          <a:spcPts val="425"/>
                        </a:spcBef>
                        <a:buClrTx/>
                        <a:buSzTx/>
                        <a:buFontTx/>
                        <a:buNone/>
                        <a:tabLst>
                          <a:tab pos="120650" algn="l"/>
                        </a:tabLst>
                      </a:pPr>
                      <a:r>
                        <a:rPr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Storing temp: -</a:t>
                      </a:r>
                      <a:r>
                        <a:rPr lang="en-US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20</a:t>
                      </a:r>
                      <a:r>
                        <a:rPr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°C ~ +60°C</a:t>
                      </a:r>
                      <a:endParaRPr lang="en-US" sz="900" spc="1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Calibri" panose="020F0502020204030204"/>
                        <a:sym typeface="+mn-ea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71755" algn="l">
                        <a:lnSpc>
                          <a:spcPts val="1010"/>
                        </a:lnSpc>
                        <a:spcBef>
                          <a:spcPts val="300"/>
                        </a:spcBef>
                        <a:buClrTx/>
                        <a:buSzTx/>
                        <a:buFontTx/>
                      </a:pPr>
                      <a:r>
                        <a:rPr sz="900" spc="-3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Power adapter</a:t>
                      </a:r>
                      <a:endParaRPr sz="900" spc="-3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0" marR="0" marT="0" marB="0" anchor="ctr"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l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  <a:tabLst>
                          <a:tab pos="89535" algn="l"/>
                        </a:tabLst>
                      </a:pPr>
                      <a:r>
                        <a:rPr lang="en-US" sz="900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DC </a:t>
                      </a:r>
                      <a:r>
                        <a:rPr sz="900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12V/1A</a:t>
                      </a:r>
                      <a:endParaRPr sz="900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</a:tr>
              <a:tr h="386080">
                <a:tc>
                  <a:txBody>
                    <a:bodyPr/>
                    <a:lstStyle/>
                    <a:p>
                      <a:pPr marL="71755" algn="l">
                        <a:lnSpc>
                          <a:spcPts val="1010"/>
                        </a:lnSpc>
                        <a:spcBef>
                          <a:spcPts val="300"/>
                        </a:spcBef>
                        <a:buClrTx/>
                        <a:buSzTx/>
                        <a:buFontTx/>
                      </a:pPr>
                      <a:r>
                        <a:rPr sz="900" spc="-3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Power supply</a:t>
                      </a:r>
                      <a:endParaRPr sz="900" spc="-3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0" marR="0" marT="0" marB="0" anchor="ctr"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l">
                        <a:lnSpc>
                          <a:spcPts val="1005"/>
                        </a:lnSpc>
                        <a:spcBef>
                          <a:spcPts val="425"/>
                        </a:spcBef>
                        <a:buClrTx/>
                        <a:buSzTx/>
                        <a:buFontTx/>
                        <a:tabLst>
                          <a:tab pos="120650" algn="l"/>
                        </a:tabLst>
                      </a:pPr>
                      <a:r>
                        <a:rPr sz="900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≤1</a:t>
                      </a:r>
                      <a:r>
                        <a:rPr lang="en-US" sz="900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2</a:t>
                      </a:r>
                      <a:r>
                        <a:rPr sz="900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W</a:t>
                      </a:r>
                      <a:endParaRPr sz="900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</a:tr>
              <a:tr h="330835">
                <a:tc>
                  <a:txBody>
                    <a:bodyPr/>
                    <a:lstStyle/>
                    <a:p>
                      <a:pPr marL="71755" algn="l" eaLnBrk="1" fontAlgn="auto" latinLnBrk="0" hangingPunct="1">
                        <a:lnSpc>
                          <a:spcPts val="1010"/>
                        </a:lnSpc>
                        <a:spcBef>
                          <a:spcPts val="300"/>
                        </a:spcBef>
                        <a:buClrTx/>
                        <a:buSzTx/>
                        <a:buFontTx/>
                      </a:pPr>
                      <a:r>
                        <a:rPr sz="900" spc="-3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Interface</a:t>
                      </a:r>
                      <a:r>
                        <a:rPr lang="en-US" sz="900" spc="-3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en-US" sz="900" spc="-3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l" eaLnBrk="1" fontAlgn="auto" latinLnBrk="0" hangingPunct="1">
                        <a:lnSpc>
                          <a:spcPts val="1005"/>
                        </a:lnSpc>
                        <a:spcBef>
                          <a:spcPts val="345"/>
                        </a:spcBef>
                        <a:buClrTx/>
                        <a:buSzTx/>
                        <a:buFontTx/>
                        <a:tabLst>
                          <a:tab pos="120650" algn="l"/>
                        </a:tabLst>
                      </a:pPr>
                      <a:r>
                        <a:rPr lang="en-US" altLang="zh-CN" sz="900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4FE</a:t>
                      </a:r>
                      <a:r>
                        <a:rPr lang="en-US" sz="900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+USIM+</a:t>
                      </a:r>
                      <a:r>
                        <a:rPr sz="900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WiFi</a:t>
                      </a:r>
                      <a:endParaRPr lang="en-US" sz="900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</a:tr>
              <a:tr h="330200">
                <a:tc>
                  <a:txBody>
                    <a:bodyPr/>
                    <a:p>
                      <a:pPr marL="71755" algn="l">
                        <a:lnSpc>
                          <a:spcPts val="1005"/>
                        </a:lnSpc>
                        <a:spcBef>
                          <a:spcPts val="345"/>
                        </a:spcBef>
                        <a:buClrTx/>
                        <a:buSzTx/>
                        <a:buFontTx/>
                        <a:tabLst>
                          <a:tab pos="120650" algn="l"/>
                        </a:tabLst>
                      </a:pPr>
                      <a:r>
                        <a:rPr lang="en-US" sz="900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Indicators</a:t>
                      </a:r>
                      <a:endParaRPr lang="en-US" sz="900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p>
                      <a:pPr marL="71755" algn="l">
                        <a:lnSpc>
                          <a:spcPts val="1005"/>
                        </a:lnSpc>
                        <a:spcBef>
                          <a:spcPts val="345"/>
                        </a:spcBef>
                        <a:buClrTx/>
                        <a:buSzTx/>
                        <a:buFontTx/>
                        <a:buNone/>
                        <a:tabLst>
                          <a:tab pos="120650" algn="l"/>
                        </a:tabLst>
                      </a:pPr>
                      <a:r>
                        <a:rPr lang="en-US" sz="900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POWER, WiFi, WAN/LAN, DATA , LTE</a:t>
                      </a:r>
                      <a:endParaRPr lang="en-US" sz="900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</a:tr>
              <a:tr h="330835">
                <a:tc>
                  <a:txBody>
                    <a:bodyPr/>
                    <a:lstStyle/>
                    <a:p>
                      <a:pPr marL="71755" algn="l">
                        <a:lnSpc>
                          <a:spcPts val="1005"/>
                        </a:lnSpc>
                        <a:spcBef>
                          <a:spcPts val="345"/>
                        </a:spcBef>
                        <a:buClrTx/>
                        <a:buSzTx/>
                        <a:buFontTx/>
                        <a:buNone/>
                        <a:tabLst>
                          <a:tab pos="120650" algn="l"/>
                        </a:tabLst>
                      </a:pPr>
                      <a:r>
                        <a:rPr lang="zh-CN" altLang="en-US" sz="900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Buttons</a:t>
                      </a:r>
                      <a:endParaRPr lang="zh-CN" altLang="en-US" sz="900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noFill/>
                      <a:prstDash val="solid"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l">
                        <a:lnSpc>
                          <a:spcPts val="1005"/>
                        </a:lnSpc>
                        <a:spcBef>
                          <a:spcPts val="345"/>
                        </a:spcBef>
                        <a:buClrTx/>
                        <a:buSzTx/>
                        <a:buFontTx/>
                        <a:buNone/>
                        <a:tabLst>
                          <a:tab pos="120650" algn="l"/>
                        </a:tabLst>
                      </a:pPr>
                      <a:r>
                        <a:rPr lang="en-US" altLang="en-US" sz="900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Reset/WPS</a:t>
                      </a:r>
                      <a:endParaRPr lang="en-US" altLang="en-US" sz="900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T w="19050">
                      <a:noFill/>
                      <a:prstDash val="solid"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</a:tr>
            </a:tbl>
          </a:graphicData>
        </a:graphic>
      </p:graphicFrame>
      <p:sp>
        <p:nvSpPr>
          <p:cNvPr id="6" name="圆角矩形 5"/>
          <p:cNvSpPr/>
          <p:nvPr/>
        </p:nvSpPr>
        <p:spPr>
          <a:xfrm>
            <a:off x="133250" y="486700"/>
            <a:ext cx="3500120" cy="26987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47575" y="467992"/>
            <a:ext cx="18338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Hardware Parameter</a:t>
            </a:r>
            <a:endParaRPr lang="zh-CN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285650" y="567345"/>
            <a:ext cx="108000" cy="108000"/>
          </a:xfrm>
          <a:prstGeom prst="ellipse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136425" y="3887760"/>
            <a:ext cx="3499200" cy="269875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285650" y="3968405"/>
            <a:ext cx="108000" cy="108000"/>
          </a:xfrm>
          <a:prstGeom prst="ellipse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3773070" y="4120170"/>
            <a:ext cx="3148330" cy="269875"/>
          </a:xfrm>
          <a:prstGeom prst="roundRect">
            <a:avLst/>
          </a:prstGeom>
          <a:solidFill>
            <a:srgbClr val="FF6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4137560" y="4101462"/>
            <a:ext cx="129095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 Data</a:t>
            </a:r>
            <a:endParaRPr lang="zh-CN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3919755" y="580045"/>
            <a:ext cx="108000" cy="108000"/>
          </a:xfrm>
          <a:prstGeom prst="ellipse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92660" y="3869052"/>
            <a:ext cx="161607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LTE WAN</a:t>
            </a: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Feature</a:t>
            </a:r>
            <a:endParaRPr lang="zh-CN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4" name="object 2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3773170" y="4389755"/>
          <a:ext cx="3152775" cy="46297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06145"/>
                <a:gridCol w="2246630"/>
              </a:tblGrid>
              <a:tr h="323850">
                <a:tc>
                  <a:txBody>
                    <a:bodyPr/>
                    <a:lstStyle/>
                    <a:p>
                      <a:pPr marL="71755" algn="l">
                        <a:lnSpc>
                          <a:spcPts val="1010"/>
                        </a:lnSpc>
                        <a:spcBef>
                          <a:spcPts val="300"/>
                        </a:spcBef>
                        <a:buClrTx/>
                        <a:buSzTx/>
                        <a:buFontTx/>
                      </a:pPr>
                      <a:r>
                        <a:rPr sz="900" dirty="0">
                          <a:solidFill>
                            <a:srgbClr val="313130"/>
                          </a:solidFill>
                          <a:uFillTx/>
                          <a:latin typeface="Arial" panose="020B0604020202020204" pitchFamily="34" charset="0"/>
                          <a:cs typeface="Gill Sans MT" panose="020B0502020104020203"/>
                          <a:sym typeface="+mn-ea"/>
                        </a:rPr>
                        <a:t>Interfaces</a:t>
                      </a:r>
                      <a:endParaRPr sz="900" dirty="0">
                        <a:solidFill>
                          <a:srgbClr val="313130"/>
                        </a:solidFill>
                        <a:uFillTx/>
                        <a:latin typeface="Arial" panose="020B0604020202020204" pitchFamily="34" charset="0"/>
                        <a:cs typeface="Gill Sans MT" panose="020B0502020104020203"/>
                        <a:sym typeface="+mn-ea"/>
                      </a:endParaRPr>
                    </a:p>
                  </a:txBody>
                  <a:tcPr marL="0" marR="0" marT="57150" marB="0" anchor="ctr"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72390" marR="19685" indent="0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  <a:tabLst>
                          <a:tab pos="121285" algn="l"/>
                        </a:tabLst>
                      </a:pPr>
                      <a:r>
                        <a:rPr lang="en-US" altLang="zh-CN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LAN: 4*RJ45 with 10/100Mbps, </a:t>
                      </a:r>
                      <a:r>
                        <a:rPr lang="en-US" altLang="zh-CN" sz="900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1*RJ45 can support WAN/LAN Self-Adapter</a:t>
                      </a:r>
                      <a:endParaRPr lang="en-US" altLang="zh-CN" sz="900" spc="1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Calibri" panose="020F0502020204030204"/>
                        <a:sym typeface="+mn-ea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</a:tr>
              <a:tr h="222250">
                <a:tc>
                  <a:txBody>
                    <a:bodyPr/>
                    <a:lstStyle/>
                    <a:p>
                      <a:pPr marL="71755" algn="l">
                        <a:lnSpc>
                          <a:spcPts val="1010"/>
                        </a:lnSpc>
                        <a:spcBef>
                          <a:spcPts val="300"/>
                        </a:spcBef>
                        <a:buClrTx/>
                        <a:buSzTx/>
                        <a:buFontTx/>
                      </a:pPr>
                      <a:r>
                        <a:rPr sz="900" dirty="0">
                          <a:solidFill>
                            <a:srgbClr val="313130"/>
                          </a:solidFill>
                          <a:uFillTx/>
                          <a:latin typeface="Arial" panose="020B0604020202020204" pitchFamily="34" charset="0"/>
                          <a:cs typeface="Gill Sans MT" panose="020B0502020104020203"/>
                          <a:sym typeface="+mn-ea"/>
                        </a:rPr>
                        <a:t>USIM</a:t>
                      </a:r>
                      <a:endParaRPr sz="900" dirty="0">
                        <a:solidFill>
                          <a:srgbClr val="313130"/>
                        </a:solidFill>
                        <a:uFillTx/>
                        <a:latin typeface="Arial" panose="020B0604020202020204" pitchFamily="34" charset="0"/>
                        <a:cs typeface="Gill Sans MT" panose="020B0502020104020203"/>
                        <a:sym typeface="+mn-ea"/>
                      </a:endParaRPr>
                    </a:p>
                  </a:txBody>
                  <a:tcPr marL="0" marR="0" marT="58419" marB="0"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l">
                        <a:lnSpc>
                          <a:spcPts val="1005"/>
                        </a:lnSpc>
                        <a:spcBef>
                          <a:spcPts val="425"/>
                        </a:spcBef>
                        <a:buClrTx/>
                        <a:buSzTx/>
                        <a:buFontTx/>
                        <a:tabLst>
                          <a:tab pos="120650" algn="l"/>
                        </a:tabLst>
                      </a:pPr>
                      <a:r>
                        <a:rPr sz="900" spc="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Single, Standard SIM slot </a:t>
                      </a:r>
                      <a:r>
                        <a:rPr lang="en-US" sz="900" spc="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4</a:t>
                      </a:r>
                      <a:r>
                        <a:rPr sz="900" spc="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FF</a:t>
                      </a:r>
                      <a:endParaRPr sz="900" spc="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Calibri" panose="020F0502020204030204"/>
                        <a:sym typeface="+mn-ea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</a:tr>
              <a:tr h="323850">
                <a:tc>
                  <a:txBody>
                    <a:bodyPr/>
                    <a:p>
                      <a:pPr marL="72390" marR="19685" indent="0" algn="l" defTabSz="914400">
                        <a:lnSpc>
                          <a:spcPct val="115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  <a:tabLst>
                          <a:tab pos="121285" algn="l"/>
                        </a:tabLst>
                      </a:pPr>
                      <a:r>
                        <a:rPr lang="en-US" altLang="zh-CN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System</a:t>
                      </a:r>
                      <a:endParaRPr lang="en-US" altLang="zh-CN" sz="900" spc="1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Calibri" panose="020F0502020204030204"/>
                        <a:sym typeface="+mn-ea"/>
                      </a:endParaRPr>
                    </a:p>
                  </a:txBody>
                  <a:tcPr marL="0" marR="0" marT="0" marB="0" anchor="ctr"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p>
                      <a:pPr marL="72390" marR="19685" indent="0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  <a:tabLst>
                          <a:tab pos="121285" algn="l"/>
                        </a:tabLst>
                      </a:pPr>
                      <a:r>
                        <a:rPr lang="en-US" altLang="zh-CN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Connection Status/Statistics/ Device Management</a:t>
                      </a:r>
                      <a:endParaRPr lang="en-US" altLang="zh-CN" sz="900" spc="1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Calibri" panose="020F0502020204030204"/>
                        <a:sym typeface="+mn-ea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</a:tr>
              <a:tr h="323850">
                <a:tc>
                  <a:txBody>
                    <a:bodyPr/>
                    <a:p>
                      <a:pPr marL="72390" marR="19685" indent="0" algn="l" defTabSz="914400">
                        <a:lnSpc>
                          <a:spcPct val="115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  <a:tabLst>
                          <a:tab pos="121285" algn="l"/>
                        </a:tabLst>
                      </a:pPr>
                      <a:r>
                        <a:rPr lang="en-US" altLang="zh-CN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Language</a:t>
                      </a:r>
                      <a:endParaRPr lang="en-US" altLang="zh-CN" sz="900" spc="1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Calibri" panose="020F0502020204030204"/>
                        <a:sym typeface="+mn-ea"/>
                      </a:endParaRPr>
                    </a:p>
                  </a:txBody>
                  <a:tcPr marL="0" marR="0" marT="0" marB="0" anchor="ctr"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p>
                      <a:pPr marL="72390" marR="19685" indent="0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  <a:tabLst>
                          <a:tab pos="121285" algn="l"/>
                        </a:tabLst>
                      </a:pPr>
                      <a:r>
                        <a:rPr lang="en-US" altLang="zh-CN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Chinese/English/Español/Português, Customized</a:t>
                      </a:r>
                      <a:endParaRPr lang="en-US" altLang="zh-CN" sz="900" spc="1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Calibri" panose="020F0502020204030204"/>
                        <a:sym typeface="+mn-ea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</a:tr>
              <a:tr h="809625">
                <a:tc>
                  <a:txBody>
                    <a:bodyPr/>
                    <a:p>
                      <a:pPr marL="72390" marR="19685" indent="0" algn="l" defTabSz="914400">
                        <a:lnSpc>
                          <a:spcPct val="115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  <a:tabLst>
                          <a:tab pos="121285" algn="l"/>
                        </a:tabLst>
                      </a:pPr>
                      <a:r>
                        <a:rPr lang="en-US" altLang="zh-CN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Mobile Service</a:t>
                      </a:r>
                      <a:endParaRPr lang="en-US" altLang="zh-CN" sz="900" spc="1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Calibri" panose="020F0502020204030204"/>
                        <a:sym typeface="+mn-ea"/>
                      </a:endParaRPr>
                    </a:p>
                  </a:txBody>
                  <a:tcPr marL="0" marR="0" marT="0" marB="0" anchor="ctr"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p>
                      <a:pPr marL="144145" marR="19685" indent="-71755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Char char="•"/>
                        <a:tabLst>
                          <a:tab pos="121285" algn="l"/>
                        </a:tabLst>
                      </a:pPr>
                      <a:r>
                        <a:rPr lang="en-US" altLang="zh-CN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A</a:t>
                      </a:r>
                      <a:r>
                        <a:rPr lang="en-US" altLang="zh-CN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uto-APN according to USIM</a:t>
                      </a:r>
                      <a:endParaRPr lang="en-US" altLang="zh-CN" sz="900" spc="1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Calibri" panose="020F0502020204030204"/>
                        <a:sym typeface="+mn-ea"/>
                      </a:endParaRPr>
                    </a:p>
                    <a:p>
                      <a:pPr marL="144145" marR="19685" indent="-71755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Char char="•"/>
                        <a:tabLst>
                          <a:tab pos="121285" algn="l"/>
                        </a:tabLst>
                      </a:pPr>
                      <a:r>
                        <a:rPr lang="en-US" altLang="zh-CN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Auto Data Connection</a:t>
                      </a:r>
                      <a:endParaRPr lang="en-US" altLang="zh-CN" sz="900" spc="1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Calibri" panose="020F0502020204030204"/>
                        <a:sym typeface="+mn-ea"/>
                      </a:endParaRPr>
                    </a:p>
                    <a:p>
                      <a:pPr marL="144145" marR="19685" indent="-71755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Char char="•"/>
                        <a:tabLst>
                          <a:tab pos="121285" algn="l"/>
                        </a:tabLst>
                      </a:pPr>
                      <a:r>
                        <a:rPr lang="en-US" altLang="zh-CN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USSD Service </a:t>
                      </a:r>
                      <a:endParaRPr lang="en-US" altLang="zh-CN" sz="900" spc="1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Calibri" panose="020F0502020204030204"/>
                        <a:sym typeface="+mn-ea"/>
                      </a:endParaRPr>
                    </a:p>
                    <a:p>
                      <a:pPr marL="144145" marR="19685" indent="-71755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Char char="•"/>
                        <a:tabLst>
                          <a:tab pos="121285" algn="l"/>
                        </a:tabLst>
                      </a:pPr>
                      <a:r>
                        <a:rPr lang="en-US" altLang="zh-CN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PIN/PUK Management</a:t>
                      </a:r>
                      <a:endParaRPr lang="en-US" altLang="zh-CN" sz="900" spc="1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Calibri" panose="020F0502020204030204"/>
                        <a:sym typeface="+mn-ea"/>
                      </a:endParaRPr>
                    </a:p>
                    <a:p>
                      <a:pPr marL="144145" marR="19685" indent="-71755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Char char="•"/>
                        <a:tabLst>
                          <a:tab pos="121285" algn="l"/>
                        </a:tabLst>
                      </a:pPr>
                      <a:r>
                        <a:rPr lang="en-US" altLang="zh-CN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Network Mode Selection(3G/LTE/Auto)</a:t>
                      </a:r>
                      <a:endParaRPr lang="en-US" altLang="zh-CN" sz="900" spc="1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Calibri" panose="020F0502020204030204"/>
                        <a:sym typeface="+mn-ea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</a:tr>
              <a:tr h="1381125">
                <a:tc>
                  <a:txBody>
                    <a:bodyPr/>
                    <a:lstStyle/>
                    <a:p>
                      <a:pPr marL="71755" algn="l">
                        <a:lnSpc>
                          <a:spcPts val="1010"/>
                        </a:lnSpc>
                        <a:spcBef>
                          <a:spcPts val="30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900" spc="-3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Router</a:t>
                      </a:r>
                      <a:endParaRPr lang="zh-CN" altLang="en-US" sz="900" spc="-3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0" marR="0" marT="58419" marB="0" anchor="ctr"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144145" marR="19685" indent="-71755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Char char="•"/>
                        <a:tabLst>
                          <a:tab pos="121285" algn="l"/>
                        </a:tabLst>
                      </a:pPr>
                      <a:r>
                        <a:rPr lang="en-US" altLang="zh-CN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Support SSID, APN management,IPv4</a:t>
                      </a:r>
                      <a:endParaRPr lang="en-US" altLang="zh-CN" sz="900" spc="1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Calibri" panose="020F0502020204030204"/>
                        <a:sym typeface="+mn-ea"/>
                      </a:endParaRPr>
                    </a:p>
                    <a:p>
                      <a:pPr marL="144145" marR="19685" indent="-71755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Char char="•"/>
                        <a:tabLst>
                          <a:tab pos="121285" algn="l"/>
                        </a:tabLst>
                      </a:pPr>
                      <a:r>
                        <a:rPr lang="en-US" altLang="zh-CN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DHCP Server, Dynamic IP, Static IP</a:t>
                      </a:r>
                      <a:endParaRPr lang="en-US" altLang="zh-CN" sz="900" spc="1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Calibri" panose="020F0502020204030204"/>
                        <a:sym typeface="+mn-ea"/>
                      </a:endParaRPr>
                    </a:p>
                    <a:p>
                      <a:pPr marL="144145" marR="19685" indent="-71755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Char char="•"/>
                        <a:tabLst>
                          <a:tab pos="121285" algn="l"/>
                        </a:tabLst>
                      </a:pPr>
                      <a:r>
                        <a:rPr lang="en-US" altLang="zh-CN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Access Control, Local Management</a:t>
                      </a:r>
                      <a:endParaRPr lang="en-US" altLang="zh-CN" sz="900" spc="1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Calibri" panose="020F0502020204030204"/>
                        <a:sym typeface="+mn-ea"/>
                      </a:endParaRPr>
                    </a:p>
                    <a:p>
                      <a:pPr marL="144145" marR="19685" indent="-71755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Char char="•"/>
                        <a:tabLst>
                          <a:tab pos="121285" algn="l"/>
                        </a:tabLst>
                      </a:pPr>
                      <a:r>
                        <a:rPr lang="en-US" altLang="zh-CN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Support OPEN, WPA2(AES)-PSK, WPA-PSK/WPA2-PSK</a:t>
                      </a:r>
                      <a:endParaRPr lang="en-US" altLang="zh-CN" sz="900" spc="1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Calibri" panose="020F0502020204030204"/>
                        <a:sym typeface="+mn-ea"/>
                      </a:endParaRPr>
                    </a:p>
                    <a:p>
                      <a:pPr marL="144145" marR="19685" indent="-71755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Char char="•"/>
                        <a:tabLst>
                          <a:tab pos="121285" algn="l"/>
                        </a:tabLst>
                      </a:pPr>
                      <a:r>
                        <a:rPr lang="en-US" altLang="zh-CN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Firewall</a:t>
                      </a:r>
                      <a:endParaRPr lang="en-US" altLang="zh-CN" sz="900" spc="1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Calibri" panose="020F0502020204030204"/>
                        <a:sym typeface="+mn-ea"/>
                      </a:endParaRPr>
                    </a:p>
                    <a:p>
                      <a:pPr marL="144145" marR="19685" indent="-71755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Char char="•"/>
                        <a:tabLst>
                          <a:tab pos="121285" algn="l"/>
                        </a:tabLst>
                      </a:pPr>
                      <a:r>
                        <a:rPr lang="en-US" altLang="zh-CN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PORT Filtering/ Port Mapping/ Port Forwarding </a:t>
                      </a:r>
                      <a:endParaRPr lang="en-US" altLang="zh-CN" sz="900" spc="1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Calibri" panose="020F0502020204030204"/>
                        <a:sym typeface="+mn-ea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</a:tr>
              <a:tr h="192405">
                <a:tc>
                  <a:txBody>
                    <a:bodyPr/>
                    <a:p>
                      <a:pPr marL="71755" algn="l">
                        <a:lnSpc>
                          <a:spcPts val="1010"/>
                        </a:lnSpc>
                        <a:spcBef>
                          <a:spcPts val="30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900" spc="-3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Management</a:t>
                      </a:r>
                      <a:endParaRPr lang="en-US" altLang="zh-CN" sz="900" spc="-3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0" marR="0" marT="58419" marB="0" anchor="ctr"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p>
                      <a:pPr marL="72390" marR="19685" indent="0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  <a:tabLst>
                          <a:tab pos="121285" algn="l"/>
                        </a:tabLst>
                      </a:pPr>
                      <a:r>
                        <a:rPr lang="en-US" altLang="zh-CN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TR069/FOTA</a:t>
                      </a:r>
                      <a:endParaRPr lang="en-US" altLang="zh-CN" sz="900" spc="1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Calibri" panose="020F0502020204030204"/>
                        <a:sym typeface="+mn-ea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</a:tr>
              <a:tr h="1052830">
                <a:tc>
                  <a:txBody>
                    <a:bodyPr/>
                    <a:lstStyle/>
                    <a:p>
                      <a:pPr marL="71755" algn="l">
                        <a:lnSpc>
                          <a:spcPts val="1010"/>
                        </a:lnSpc>
                        <a:spcBef>
                          <a:spcPts val="30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900" spc="-3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Operating System</a:t>
                      </a:r>
                      <a:endParaRPr lang="zh-CN" altLang="en-US" sz="900" spc="-3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0" marR="0" marT="58419" marB="0" anchor="ctr"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144145" marR="19685" indent="-71755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Char char="•"/>
                        <a:tabLst>
                          <a:tab pos="121285" algn="l"/>
                        </a:tabLst>
                      </a:pPr>
                      <a:r>
                        <a:rPr lang="en-US" altLang="zh-CN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Windows 7/8/XP/10</a:t>
                      </a:r>
                      <a:endParaRPr lang="en-US" altLang="zh-CN" sz="900" spc="1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Calibri" panose="020F0502020204030204"/>
                        <a:sym typeface="+mn-ea"/>
                      </a:endParaRPr>
                    </a:p>
                    <a:p>
                      <a:pPr marL="144145" marR="19685" indent="-71755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Char char="•"/>
                        <a:tabLst>
                          <a:tab pos="121285" algn="l"/>
                        </a:tabLst>
                      </a:pPr>
                      <a:r>
                        <a:rPr lang="en-US" altLang="zh-CN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MAC OS 10.10+</a:t>
                      </a:r>
                      <a:endParaRPr lang="en-US" altLang="zh-CN" sz="900" spc="1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Calibri" panose="020F0502020204030204"/>
                        <a:sym typeface="+mn-ea"/>
                      </a:endParaRPr>
                    </a:p>
                    <a:p>
                      <a:pPr marL="144145" marR="19685" indent="-71755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Char char="•"/>
                        <a:tabLst>
                          <a:tab pos="121285" algn="l"/>
                        </a:tabLst>
                      </a:pPr>
                      <a:r>
                        <a:rPr lang="en-US" altLang="zh-CN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Android 10/11</a:t>
                      </a:r>
                      <a:endParaRPr lang="en-US" altLang="zh-CN" sz="900" spc="1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Calibri" panose="020F0502020204030204"/>
                        <a:sym typeface="+mn-ea"/>
                      </a:endParaRPr>
                    </a:p>
                    <a:p>
                      <a:pPr marL="144145" marR="19685" indent="-71755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Char char="•"/>
                        <a:tabLst>
                          <a:tab pos="121285" algn="l"/>
                        </a:tabLst>
                      </a:pPr>
                      <a:r>
                        <a:rPr lang="en-US" altLang="zh-CN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Linux Ubuntu 15.04+</a:t>
                      </a:r>
                      <a:endParaRPr lang="en-US" altLang="zh-CN" sz="900" spc="1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Calibri" panose="020F0502020204030204"/>
                        <a:sym typeface="+mn-ea"/>
                      </a:endParaRPr>
                    </a:p>
                    <a:p>
                      <a:pPr marL="144145" marR="19685" indent="-71755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Char char="•"/>
                        <a:tabLst>
                          <a:tab pos="121285" algn="l"/>
                        </a:tabLst>
                      </a:pPr>
                      <a:r>
                        <a:rPr lang="en-US" altLang="zh-CN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Browser Edge, Firefox, Google Chrome, Safari, Opera</a:t>
                      </a:r>
                      <a:endParaRPr lang="en-US" altLang="zh-CN" sz="900" spc="1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Calibri" panose="020F0502020204030204"/>
                        <a:sym typeface="+mn-ea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</a:tr>
            </a:tbl>
          </a:graphicData>
        </a:graphic>
      </p:graphicFrame>
      <p:sp>
        <p:nvSpPr>
          <p:cNvPr id="25" name="圆角矩形 24"/>
          <p:cNvSpPr/>
          <p:nvPr/>
        </p:nvSpPr>
        <p:spPr>
          <a:xfrm>
            <a:off x="3754020" y="480350"/>
            <a:ext cx="3178810" cy="269875"/>
          </a:xfrm>
          <a:prstGeom prst="roundRect">
            <a:avLst/>
          </a:prstGeom>
          <a:solidFill>
            <a:srgbClr val="16BF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6" name="object 2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3754120" y="750570"/>
          <a:ext cx="3156585" cy="33058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82345"/>
                <a:gridCol w="2174240"/>
              </a:tblGrid>
              <a:tr h="194945">
                <a:tc>
                  <a:txBody>
                    <a:bodyPr/>
                    <a:p>
                      <a:pPr marL="71755" algn="l">
                        <a:lnSpc>
                          <a:spcPts val="1010"/>
                        </a:lnSpc>
                        <a:spcBef>
                          <a:spcPts val="30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900" dirty="0">
                          <a:solidFill>
                            <a:srgbClr val="313130"/>
                          </a:solidFill>
                          <a:uFillTx/>
                          <a:latin typeface="Arial" panose="020B0604020202020204" pitchFamily="34" charset="0"/>
                          <a:cs typeface="Gill Sans MT" panose="020B0502020104020203"/>
                          <a:sym typeface="+mn-ea"/>
                        </a:rPr>
                        <a:t>Chipset</a:t>
                      </a:r>
                      <a:endParaRPr lang="en-US" altLang="zh-CN" sz="900" dirty="0">
                        <a:solidFill>
                          <a:srgbClr val="313130"/>
                        </a:solidFill>
                        <a:uFillTx/>
                        <a:latin typeface="Arial" panose="020B0604020202020204" pitchFamily="34" charset="0"/>
                        <a:cs typeface="Gill Sans MT" panose="020B0502020104020203"/>
                        <a:sym typeface="+mn-ea"/>
                      </a:endParaRPr>
                    </a:p>
                  </a:txBody>
                  <a:tcPr marL="0" marR="0" marT="0" marB="0" anchor="ctr" anchorCtr="0">
                    <a:lnR w="19050">
                      <a:solidFill>
                        <a:srgbClr val="FFFFFF"/>
                      </a:solidFill>
                      <a:prstDash val="solid"/>
                    </a:lnR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p>
                      <a:pPr marL="71755" algn="l">
                        <a:lnSpc>
                          <a:spcPts val="1005"/>
                        </a:lnSpc>
                        <a:spcBef>
                          <a:spcPts val="425"/>
                        </a:spcBef>
                        <a:buClrTx/>
                        <a:buSzTx/>
                        <a:buFontTx/>
                        <a:buNone/>
                        <a:tabLst>
                          <a:tab pos="120650" algn="l"/>
                        </a:tabLst>
                      </a:pPr>
                      <a:r>
                        <a:rPr lang="zh-CN" altLang="en-US" sz="900" spc="-3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ASR5803W</a:t>
                      </a:r>
                      <a:endParaRPr lang="zh-CN" altLang="en-US" sz="900" spc="-3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</a:tr>
              <a:tr h="194945">
                <a:tc>
                  <a:txBody>
                    <a:bodyPr/>
                    <a:lstStyle/>
                    <a:p>
                      <a:pPr marL="71755" algn="l">
                        <a:lnSpc>
                          <a:spcPts val="1010"/>
                        </a:lnSpc>
                        <a:spcBef>
                          <a:spcPts val="300"/>
                        </a:spcBef>
                        <a:buClrTx/>
                        <a:buSzTx/>
                        <a:buFontTx/>
                      </a:pPr>
                      <a:r>
                        <a:rPr sz="900" dirty="0">
                          <a:solidFill>
                            <a:srgbClr val="313130"/>
                          </a:solidFill>
                          <a:uFillTx/>
                          <a:latin typeface="Arial" panose="020B0604020202020204" pitchFamily="34" charset="0"/>
                          <a:cs typeface="Gill Sans MT" panose="020B0502020104020203"/>
                          <a:sym typeface="+mn-ea"/>
                        </a:rPr>
                        <a:t>Wi-Fi</a:t>
                      </a:r>
                      <a:r>
                        <a:rPr lang="en-US" sz="900" dirty="0">
                          <a:solidFill>
                            <a:srgbClr val="313130"/>
                          </a:solidFill>
                          <a:uFillTx/>
                          <a:latin typeface="Arial" panose="020B0604020202020204" pitchFamily="34" charset="0"/>
                          <a:cs typeface="Gill Sans MT" panose="020B0502020104020203"/>
                          <a:sym typeface="+mn-ea"/>
                        </a:rPr>
                        <a:t> </a:t>
                      </a:r>
                      <a:r>
                        <a:rPr sz="900" dirty="0">
                          <a:solidFill>
                            <a:srgbClr val="313130"/>
                          </a:solidFill>
                          <a:uFillTx/>
                          <a:latin typeface="Arial" panose="020B0604020202020204" pitchFamily="34" charset="0"/>
                          <a:cs typeface="Gill Sans MT" panose="020B0502020104020203"/>
                          <a:sym typeface="+mn-ea"/>
                        </a:rPr>
                        <a:t>Frequency</a:t>
                      </a:r>
                      <a:endParaRPr sz="900" dirty="0">
                        <a:solidFill>
                          <a:srgbClr val="313130"/>
                        </a:solidFill>
                        <a:uFillTx/>
                        <a:latin typeface="Arial" panose="020B0604020202020204" pitchFamily="34" charset="0"/>
                        <a:cs typeface="Gill Sans MT" panose="020B0502020104020203"/>
                        <a:sym typeface="+mn-ea"/>
                      </a:endParaRPr>
                    </a:p>
                  </a:txBody>
                  <a:tcPr marL="0" marR="0" marT="0" marB="0" anchor="ctr" anchorCtr="0">
                    <a:lnR w="19050">
                      <a:solidFill>
                        <a:srgbClr val="FFFFFF"/>
                      </a:solidFill>
                      <a:prstDash val="solid"/>
                    </a:lnR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l">
                        <a:lnSpc>
                          <a:spcPts val="1005"/>
                        </a:lnSpc>
                        <a:spcBef>
                          <a:spcPts val="425"/>
                        </a:spcBef>
                        <a:buClrTx/>
                        <a:buSzTx/>
                        <a:buFontTx/>
                        <a:tabLst>
                          <a:tab pos="120650" algn="l"/>
                        </a:tabLst>
                      </a:pPr>
                      <a:r>
                        <a:rPr sz="900" spc="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2.4GHz</a:t>
                      </a:r>
                      <a:r>
                        <a:rPr lang="en-US" sz="900" spc="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, </a:t>
                      </a:r>
                      <a:r>
                        <a:rPr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1~13</a:t>
                      </a:r>
                      <a:r>
                        <a:rPr sz="900" spc="-3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Channel</a:t>
                      </a:r>
                      <a:endParaRPr lang="zh-CN" sz="900" spc="-3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</a:tr>
              <a:tr h="476250">
                <a:tc>
                  <a:txBody>
                    <a:bodyPr/>
                    <a:lstStyle/>
                    <a:p>
                      <a:pPr marL="71755" algn="l">
                        <a:lnSpc>
                          <a:spcPts val="1010"/>
                        </a:lnSpc>
                        <a:spcBef>
                          <a:spcPts val="30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900" spc="-3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Transmit Power</a:t>
                      </a:r>
                      <a:endParaRPr lang="zh-CN" altLang="en-US" sz="900" spc="-3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0" marR="0" marT="0" marB="0" anchor="ctr">
                    <a:lnR w="19050">
                      <a:solidFill>
                        <a:srgbClr val="FFFFFF"/>
                      </a:solidFill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144145" marR="19685" indent="-71755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Char char="•"/>
                        <a:tabLst>
                          <a:tab pos="121285" algn="l"/>
                        </a:tabLst>
                      </a:pPr>
                      <a:r>
                        <a:rPr lang="zh-CN" altLang="en-US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17±2dBm @ 802.11b</a:t>
                      </a:r>
                      <a:endParaRPr lang="zh-CN" altLang="en-US" sz="900" spc="1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Calibri" panose="020F0502020204030204"/>
                        <a:sym typeface="+mn-ea"/>
                      </a:endParaRPr>
                    </a:p>
                    <a:p>
                      <a:pPr marL="144145" marR="19685" indent="-71755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Char char="•"/>
                        <a:tabLst>
                          <a:tab pos="121285" algn="l"/>
                        </a:tabLst>
                      </a:pPr>
                      <a:r>
                        <a:rPr lang="zh-CN" altLang="en-US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15±2dBm @ 802.11g</a:t>
                      </a:r>
                      <a:endParaRPr lang="zh-CN" altLang="en-US" sz="900" spc="1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Calibri" panose="020F0502020204030204"/>
                        <a:sym typeface="+mn-ea"/>
                      </a:endParaRPr>
                    </a:p>
                    <a:p>
                      <a:pPr marL="144145" marR="19685" indent="-71755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Char char="•"/>
                        <a:tabLst>
                          <a:tab pos="121285" algn="l"/>
                        </a:tabLst>
                      </a:pPr>
                      <a:r>
                        <a:rPr lang="zh-CN" altLang="en-US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14±2dBm @ 802.11n</a:t>
                      </a:r>
                      <a:endParaRPr lang="zh-CN" altLang="en-US" sz="900" spc="1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Calibri" panose="020F0502020204030204"/>
                        <a:sym typeface="+mn-ea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</a:tr>
              <a:tr h="1430655">
                <a:tc>
                  <a:txBody>
                    <a:bodyPr/>
                    <a:lstStyle/>
                    <a:p>
                      <a:pPr marL="71755" algn="l">
                        <a:lnSpc>
                          <a:spcPts val="1010"/>
                        </a:lnSpc>
                        <a:spcBef>
                          <a:spcPts val="30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900" spc="-3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Receiver input level sensitivity</a:t>
                      </a:r>
                      <a:endParaRPr lang="zh-CN" altLang="en-US" sz="900" spc="-3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0" marR="0" marT="0" marB="0" anchor="ctr"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144145" marR="19685" indent="-71755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Char char="•"/>
                        <a:tabLst>
                          <a:tab pos="121285" algn="l"/>
                        </a:tabLst>
                      </a:pPr>
                      <a:r>
                        <a:rPr lang="zh-CN" altLang="en-US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&lt;-76dBm at the antenna port,</a:t>
                      </a:r>
                      <a:r>
                        <a:rPr lang="en-US" altLang="zh-CN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 </a:t>
                      </a:r>
                      <a:r>
                        <a:rPr lang="zh-CN" altLang="en-US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QPSK,11Mbps,1024 Byte PSDU @ 802.11b</a:t>
                      </a:r>
                      <a:endParaRPr lang="zh-CN" altLang="en-US" sz="900" spc="1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Calibri" panose="020F0502020204030204"/>
                        <a:sym typeface="+mn-ea"/>
                      </a:endParaRPr>
                    </a:p>
                    <a:p>
                      <a:pPr marL="144145" marR="19685" indent="-71755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Char char="•"/>
                        <a:tabLst>
                          <a:tab pos="121285" algn="l"/>
                        </a:tabLst>
                      </a:pPr>
                      <a:r>
                        <a:rPr lang="zh-CN" altLang="en-US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&lt;-65dBm at the antenna port,</a:t>
                      </a:r>
                      <a:r>
                        <a:rPr lang="en-US" altLang="zh-CN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 </a:t>
                      </a:r>
                      <a:r>
                        <a:rPr lang="zh-CN" altLang="en-US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64QAM,54Mbps,1024 Byte PSDU @ 802.11g</a:t>
                      </a:r>
                      <a:endParaRPr lang="zh-CN" altLang="en-US" sz="900" spc="1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Calibri" panose="020F0502020204030204"/>
                        <a:sym typeface="+mn-ea"/>
                      </a:endParaRPr>
                    </a:p>
                    <a:p>
                      <a:pPr marL="144145" marR="19685" indent="-71755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Char char="•"/>
                        <a:tabLst>
                          <a:tab pos="121285" algn="l"/>
                        </a:tabLst>
                      </a:pPr>
                      <a:r>
                        <a:rPr lang="zh-CN" altLang="en-US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-64dBm at the antenna port,</a:t>
                      </a:r>
                      <a:r>
                        <a:rPr lang="en-US" altLang="zh-CN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 </a:t>
                      </a:r>
                      <a:r>
                        <a:rPr lang="zh-CN" altLang="en-US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64QAM,</a:t>
                      </a:r>
                      <a:r>
                        <a:rPr lang="en-US" altLang="zh-CN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 </a:t>
                      </a:r>
                      <a:r>
                        <a:rPr lang="zh-CN" altLang="en-US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65Mbps,4096 Byte PSDU@ 802.11n(HT20)</a:t>
                      </a:r>
                      <a:endParaRPr lang="zh-CN" altLang="en-US" sz="900" spc="1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Calibri" panose="020F0502020204030204"/>
                        <a:sym typeface="+mn-ea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</a:tr>
              <a:tr h="233680">
                <a:tc>
                  <a:txBody>
                    <a:bodyPr/>
                    <a:p>
                      <a:pPr marL="71755" algn="l">
                        <a:lnSpc>
                          <a:spcPts val="1010"/>
                        </a:lnSpc>
                        <a:spcBef>
                          <a:spcPts val="30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900" spc="-3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WiFi </a:t>
                      </a:r>
                      <a:r>
                        <a:rPr lang="zh-CN" altLang="en-US" sz="900" spc="-3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Antenna</a:t>
                      </a:r>
                      <a:endParaRPr lang="zh-CN" altLang="en-US" sz="900" spc="-3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0" marR="0" marT="58419" marB="0" anchor="ctr"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p>
                      <a:pPr marL="72390" marR="19685" indent="0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  <a:tabLst>
                          <a:tab pos="121285" algn="l"/>
                        </a:tabLst>
                      </a:pPr>
                      <a:r>
                        <a:rPr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External</a:t>
                      </a:r>
                      <a:r>
                        <a:rPr lang="en-US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, </a:t>
                      </a:r>
                      <a:r>
                        <a:rPr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1</a:t>
                      </a:r>
                      <a:r>
                        <a:rPr lang="en-US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 </a:t>
                      </a:r>
                      <a:r>
                        <a:rPr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x 1 SISO </a:t>
                      </a:r>
                      <a:endParaRPr sz="900" spc="1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Calibri" panose="020F0502020204030204"/>
                        <a:sym typeface="+mn-ea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</a:tr>
              <a:tr h="225425">
                <a:tc>
                  <a:txBody>
                    <a:bodyPr/>
                    <a:p>
                      <a:pPr marL="71755" algn="l">
                        <a:lnSpc>
                          <a:spcPts val="1010"/>
                        </a:lnSpc>
                        <a:spcBef>
                          <a:spcPts val="30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900" dirty="0">
                          <a:solidFill>
                            <a:srgbClr val="313130"/>
                          </a:solidFill>
                          <a:uFillTx/>
                          <a:latin typeface="Arial" panose="020B0604020202020204" pitchFamily="34" charset="0"/>
                          <a:cs typeface="Gill Sans MT" panose="020B0502020104020203"/>
                          <a:sym typeface="+mn-ea"/>
                        </a:rPr>
                        <a:t>Protocol</a:t>
                      </a:r>
                      <a:endParaRPr sz="900" dirty="0">
                        <a:solidFill>
                          <a:srgbClr val="313130"/>
                        </a:solidFill>
                        <a:uFillTx/>
                        <a:latin typeface="Arial" panose="020B0604020202020204" pitchFamily="34" charset="0"/>
                        <a:cs typeface="Gill Sans MT" panose="020B0502020104020203"/>
                        <a:sym typeface="+mn-ea"/>
                      </a:endParaRPr>
                    </a:p>
                  </a:txBody>
                  <a:tcPr marL="0" marR="0" marT="58419" marB="0" anchor="ctr"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p>
                      <a:pPr marL="72390" marR="19685" indent="0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  <a:tabLst>
                          <a:tab pos="121285" algn="l"/>
                        </a:tabLst>
                      </a:pPr>
                      <a:r>
                        <a:rPr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802.11b/g/n</a:t>
                      </a:r>
                      <a:endParaRPr sz="900" spc="1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Calibri" panose="020F0502020204030204"/>
                        <a:sym typeface="+mn-ea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</a:tr>
              <a:tr h="549910">
                <a:tc>
                  <a:txBody>
                    <a:bodyPr/>
                    <a:p>
                      <a:pPr marL="71755" algn="l">
                        <a:lnSpc>
                          <a:spcPts val="1010"/>
                        </a:lnSpc>
                        <a:spcBef>
                          <a:spcPts val="30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900" spc="-3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Data Rate</a:t>
                      </a:r>
                      <a:endParaRPr lang="zh-CN" altLang="en-US" sz="900" spc="-3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0" marR="0" marT="58419" marB="0" anchor="ctr"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p>
                      <a:pPr marL="144145" marR="19685" indent="-71755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Char char="•"/>
                        <a:tabLst>
                          <a:tab pos="121285" algn="l"/>
                        </a:tabLst>
                      </a:pPr>
                      <a:r>
                        <a:rPr lang="zh-CN" altLang="en-US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802.11b</a:t>
                      </a:r>
                      <a:r>
                        <a:rPr lang="en-US" altLang="zh-CN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:Up to 11 Mbps</a:t>
                      </a:r>
                      <a:endParaRPr lang="en-US" altLang="zh-CN" sz="900" spc="1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Calibri" panose="020F0502020204030204"/>
                        <a:sym typeface="+mn-ea"/>
                      </a:endParaRPr>
                    </a:p>
                    <a:p>
                      <a:pPr marL="144145" marR="19685" indent="-71755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Char char="•"/>
                        <a:tabLst>
                          <a:tab pos="121285" algn="l"/>
                        </a:tabLst>
                      </a:pPr>
                      <a:r>
                        <a:rPr lang="en-US" altLang="zh-CN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802.11g: Up to 54 Mbps</a:t>
                      </a:r>
                      <a:endParaRPr lang="en-US" altLang="zh-CN" sz="900" spc="1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Calibri" panose="020F0502020204030204"/>
                        <a:sym typeface="+mn-ea"/>
                      </a:endParaRPr>
                    </a:p>
                    <a:p>
                      <a:pPr marL="144145" marR="19685" indent="-71755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Char char="•"/>
                        <a:tabLst>
                          <a:tab pos="121285" algn="l"/>
                        </a:tabLst>
                      </a:pPr>
                      <a:r>
                        <a:rPr lang="en-US" altLang="zh-CN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802.11n: Up to 72.2 Mbps</a:t>
                      </a:r>
                      <a:endParaRPr lang="en-US" altLang="zh-CN" sz="900" spc="1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Calibri" panose="020F0502020204030204"/>
                        <a:sym typeface="+mn-ea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</a:tr>
            </a:tbl>
          </a:graphicData>
        </a:graphic>
      </p:graphicFrame>
      <p:sp>
        <p:nvSpPr>
          <p:cNvPr id="29" name="文本框 28"/>
          <p:cNvSpPr txBox="1"/>
          <p:nvPr/>
        </p:nvSpPr>
        <p:spPr>
          <a:xfrm>
            <a:off x="4103270" y="486407"/>
            <a:ext cx="135953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WLAN Feature</a:t>
            </a:r>
            <a:endParaRPr lang="zh-CN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3957855" y="4201450"/>
            <a:ext cx="108000" cy="108000"/>
          </a:xfrm>
          <a:prstGeom prst="ellipse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3919755" y="567980"/>
            <a:ext cx="108000" cy="108000"/>
          </a:xfrm>
          <a:prstGeom prst="ellips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3" name="object 2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35890" y="4199890"/>
          <a:ext cx="3486150" cy="48501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59155"/>
                <a:gridCol w="2626995"/>
              </a:tblGrid>
              <a:tr h="292100">
                <a:tc>
                  <a:txBody>
                    <a:bodyPr/>
                    <a:p>
                      <a:pPr marL="71755" eaLnBrk="1" fontAlgn="auto" latinLnBrk="0" hangingPunct="1">
                        <a:lnSpc>
                          <a:spcPts val="1010"/>
                        </a:lnSpc>
                        <a:spcBef>
                          <a:spcPts val="300"/>
                        </a:spcBef>
                      </a:pPr>
                      <a:r>
                        <a:rPr sz="900" b="0" spc="-3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Chipset</a:t>
                      </a:r>
                      <a:endParaRPr sz="900" b="0" spc="-3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0" marR="0" marT="0" marB="0" anchor="ctr">
                    <a:lnR w="19050">
                      <a:solidFill>
                        <a:srgbClr val="FFFFFF"/>
                      </a:solidFill>
                      <a:prstDash val="solid"/>
                    </a:lnR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p>
                      <a:pPr marL="72390" marR="19685" indent="0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  <a:tabLst>
                          <a:tab pos="121285" algn="l"/>
                        </a:tabLst>
                      </a:pPr>
                      <a:r>
                        <a:rPr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ASR1803L</a:t>
                      </a:r>
                      <a:r>
                        <a:rPr lang="en-US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 (</a:t>
                      </a:r>
                      <a:r>
                        <a:rPr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512Mbit+128Mbit</a:t>
                      </a:r>
                      <a:r>
                        <a:rPr lang="en-US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)</a:t>
                      </a:r>
                      <a:endParaRPr lang="en-US" sz="900" spc="1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Calibri" panose="020F0502020204030204"/>
                        <a:sym typeface="+mn-ea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662430">
                <a:tc>
                  <a:txBody>
                    <a:bodyPr/>
                    <a:p>
                      <a:pPr marL="71755" algn="l" eaLnBrk="1" fontAlgn="auto" latinLnBrk="0" hangingPunct="1">
                        <a:lnSpc>
                          <a:spcPts val="1010"/>
                        </a:lnSpc>
                        <a:spcBef>
                          <a:spcPts val="30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900" spc="-3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Frequency</a:t>
                      </a:r>
                      <a:endParaRPr sz="900" spc="-3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  <a:p>
                      <a:pPr marL="71755" algn="l" eaLnBrk="1" fontAlgn="auto" latinLnBrk="0" hangingPunct="1">
                        <a:lnSpc>
                          <a:spcPts val="1010"/>
                        </a:lnSpc>
                        <a:spcBef>
                          <a:spcPts val="30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900" spc="-3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Bands</a:t>
                      </a:r>
                      <a:endParaRPr sz="900" spc="-3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0" marR="0" marT="66040" marB="0" anchor="ctr">
                    <a:lnR w="19050">
                      <a:solidFill>
                        <a:srgbClr val="FFFFFF"/>
                      </a:solidFill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p>
                      <a:pPr marL="72390" marR="19685" indent="0" algn="l" defTabSz="914400" eaLnBrk="1" fontAlgn="auto" latinLnBrk="0" hangingPunct="1">
                        <a:lnSpc>
                          <a:spcPct val="135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  <a:tabLst>
                          <a:tab pos="121285" algn="l"/>
                        </a:tabLst>
                      </a:pPr>
                      <a:r>
                        <a:rPr lang="en-US" altLang="zh-CN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XMC1843e-EU：</a:t>
                      </a:r>
                      <a:endParaRPr lang="en-US" altLang="zh-CN" sz="900" spc="1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Calibri" panose="020F0502020204030204"/>
                        <a:sym typeface="+mn-ea"/>
                      </a:endParaRPr>
                    </a:p>
                    <a:p>
                      <a:pPr marL="187325" marR="19685" indent="-114300" algn="l" defTabSz="914400" eaLnBrk="1" fontAlgn="auto" latinLnBrk="0" hangingPunct="1">
                        <a:lnSpc>
                          <a:spcPct val="135000"/>
                        </a:lnSpc>
                        <a:spcBef>
                          <a:spcPts val="0"/>
                        </a:spcBef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121285" algn="l"/>
                        </a:tabLst>
                      </a:pPr>
                      <a:r>
                        <a:rPr lang="en-US" altLang="zh-CN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LTE-FDD：B1/B3/B5/B7/B8/B20/B28</a:t>
                      </a:r>
                      <a:endParaRPr lang="en-US" altLang="zh-CN" sz="900" spc="1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Calibri" panose="020F0502020204030204"/>
                        <a:sym typeface="+mn-ea"/>
                      </a:endParaRPr>
                    </a:p>
                    <a:p>
                      <a:pPr marL="187325" marR="19685" indent="-114300" algn="l" defTabSz="914400" eaLnBrk="1" fontAlgn="auto" latinLnBrk="0" hangingPunct="1">
                        <a:lnSpc>
                          <a:spcPct val="135000"/>
                        </a:lnSpc>
                        <a:spcBef>
                          <a:spcPts val="0"/>
                        </a:spcBef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121285" algn="l"/>
                        </a:tabLst>
                      </a:pPr>
                      <a:r>
                        <a:rPr lang="en-US" altLang="zh-CN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LTE-TDD：B38/B40/B41</a:t>
                      </a:r>
                      <a:endParaRPr lang="en-US" altLang="zh-CN" sz="900" spc="1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Calibri" panose="020F0502020204030204"/>
                        <a:sym typeface="+mn-ea"/>
                      </a:endParaRPr>
                    </a:p>
                    <a:p>
                      <a:pPr marL="187325" marR="19685" indent="-114300" algn="l" defTabSz="914400" eaLnBrk="1" fontAlgn="auto" latinLnBrk="0" hangingPunct="1">
                        <a:lnSpc>
                          <a:spcPct val="135000"/>
                        </a:lnSpc>
                        <a:spcBef>
                          <a:spcPts val="0"/>
                        </a:spcBef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121285" algn="l"/>
                        </a:tabLst>
                      </a:pPr>
                      <a:r>
                        <a:rPr lang="en-US" altLang="zh-CN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WCDMA：B1/B5/B8</a:t>
                      </a:r>
                      <a:endParaRPr lang="en-US" altLang="zh-CN" sz="900" spc="1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Calibri" panose="020F0502020204030204"/>
                        <a:sym typeface="+mn-ea"/>
                      </a:endParaRPr>
                    </a:p>
                    <a:p>
                      <a:pPr marL="187325" marR="19685" indent="-114300" algn="l" defTabSz="914400" eaLnBrk="1" fontAlgn="auto" latinLnBrk="0" hangingPunct="1">
                        <a:lnSpc>
                          <a:spcPct val="135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  <a:tabLst>
                          <a:tab pos="121285" algn="l"/>
                        </a:tabLst>
                      </a:pPr>
                      <a:r>
                        <a:rPr lang="en-US" altLang="zh-CN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XMC1843e-AU：</a:t>
                      </a:r>
                      <a:endParaRPr lang="en-US" altLang="zh-CN" sz="900" spc="1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Calibri" panose="020F0502020204030204"/>
                        <a:sym typeface="+mn-ea"/>
                      </a:endParaRPr>
                    </a:p>
                    <a:p>
                      <a:pPr marL="187325" marR="19685" indent="-114300" algn="l" defTabSz="914400" eaLnBrk="1" fontAlgn="auto" latinLnBrk="0" hangingPunct="1">
                        <a:lnSpc>
                          <a:spcPct val="135000"/>
                        </a:lnSpc>
                        <a:spcBef>
                          <a:spcPts val="0"/>
                        </a:spcBef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121285" algn="l"/>
                        </a:tabLst>
                      </a:pPr>
                      <a:r>
                        <a:rPr lang="en-US" altLang="zh-CN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LTE-FDD：B1\B2\B3\B4\B5\B7\B8\B28\B66</a:t>
                      </a:r>
                      <a:endParaRPr lang="en-US" altLang="zh-CN" sz="900" spc="1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Calibri" panose="020F0502020204030204"/>
                        <a:sym typeface="+mn-ea"/>
                      </a:endParaRPr>
                    </a:p>
                    <a:p>
                      <a:pPr marL="187325" marR="19685" indent="-114300" algn="l" defTabSz="914400" eaLnBrk="1" fontAlgn="auto" latinLnBrk="0" hangingPunct="1">
                        <a:lnSpc>
                          <a:spcPct val="135000"/>
                        </a:lnSpc>
                        <a:spcBef>
                          <a:spcPts val="0"/>
                        </a:spcBef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121285" algn="l"/>
                        </a:tabLst>
                      </a:pPr>
                      <a:r>
                        <a:rPr lang="en-US" altLang="zh-CN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LTE-TDD：B40</a:t>
                      </a:r>
                      <a:endParaRPr lang="en-US" altLang="zh-CN" sz="900" spc="1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Calibri" panose="020F0502020204030204"/>
                        <a:sym typeface="+mn-ea"/>
                      </a:endParaRPr>
                    </a:p>
                    <a:p>
                      <a:pPr marL="187325" marR="19685" indent="-114300" algn="l" defTabSz="914400" eaLnBrk="1" fontAlgn="auto" latinLnBrk="0" hangingPunct="1">
                        <a:lnSpc>
                          <a:spcPct val="135000"/>
                        </a:lnSpc>
                        <a:spcBef>
                          <a:spcPts val="0"/>
                        </a:spcBef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121285" algn="l"/>
                        </a:tabLst>
                      </a:pPr>
                      <a:r>
                        <a:rPr lang="en-US" altLang="zh-CN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WCDMA：B1\B2\B4\B5\B8</a:t>
                      </a:r>
                      <a:endParaRPr lang="en-US" altLang="zh-CN" sz="900" spc="1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Calibri" panose="020F0502020204030204"/>
                        <a:sym typeface="+mn-ea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14325">
                <a:tc>
                  <a:txBody>
                    <a:bodyPr/>
                    <a:p>
                      <a:pPr marL="71755" algn="l" eaLnBrk="1" fontAlgn="auto" latinLnBrk="0" hangingPunct="1">
                        <a:lnSpc>
                          <a:spcPct val="110000"/>
                        </a:lnSpc>
                        <a:spcBef>
                          <a:spcPts val="30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900" spc="-3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Bandwidth</a:t>
                      </a:r>
                      <a:endParaRPr sz="900" spc="-3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0" marR="0" marT="0" marB="0" anchor="ctr">
                    <a:lnR w="19050">
                      <a:solidFill>
                        <a:srgbClr val="FFFFFF"/>
                      </a:solidFill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p>
                      <a:pPr marL="71755" marR="19685" indent="0" algn="l" defTabSz="914400">
                        <a:lnSpc>
                          <a:spcPct val="115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  <a:tabLst>
                          <a:tab pos="121285" algn="l"/>
                        </a:tabLst>
                      </a:pPr>
                      <a:r>
                        <a:rPr lang="en-US" altLang="zh-CN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1.4/3/5/10/15/20 MHz, comply with 3GPP</a:t>
                      </a:r>
                      <a:endParaRPr lang="en-US" altLang="zh-CN" sz="900" spc="1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Calibri" panose="020F0502020204030204"/>
                        <a:sym typeface="+mn-ea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07390">
                <a:tc>
                  <a:txBody>
                    <a:bodyPr/>
                    <a:p>
                      <a:pPr marL="71755" algn="l">
                        <a:lnSpc>
                          <a:spcPts val="1010"/>
                        </a:lnSpc>
                        <a:spcBef>
                          <a:spcPts val="300"/>
                        </a:spcBef>
                        <a:buClrTx/>
                        <a:buSzTx/>
                        <a:buFontTx/>
                      </a:pPr>
                      <a:r>
                        <a:rPr sz="900" b="0" spc="-3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Modulation</a:t>
                      </a:r>
                      <a:endParaRPr sz="900" b="0" spc="-3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0" marR="0" marT="0" marB="0" anchor="ctr">
                    <a:lnR w="19050">
                      <a:solidFill>
                        <a:srgbClr val="FFFFFF"/>
                      </a:solidFill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p>
                      <a:pPr marL="144145" marR="19685" indent="-71755" algn="l" defTabSz="914400">
                        <a:lnSpc>
                          <a:spcPct val="115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Char char="•"/>
                        <a:tabLst>
                          <a:tab pos="121285" algn="l"/>
                        </a:tabLst>
                      </a:pPr>
                      <a:r>
                        <a:rPr lang="en-US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</a:rPr>
                        <a:t>DL: QPSK/16-QAM/64-QAM, comply with 3GPP</a:t>
                      </a:r>
                      <a:endParaRPr lang="en-US" sz="900" spc="1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Calibri" panose="020F0502020204030204"/>
                      </a:endParaRPr>
                    </a:p>
                    <a:p>
                      <a:pPr marL="144145" marR="19685" indent="-71755" algn="l" defTabSz="914400">
                        <a:lnSpc>
                          <a:spcPct val="115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Char char="•"/>
                        <a:tabLst>
                          <a:tab pos="121285" algn="l"/>
                        </a:tabLst>
                      </a:pPr>
                      <a:r>
                        <a:rPr lang="en-US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</a:rPr>
                        <a:t>UL: QPSK/16-QAM, comply with 3GPP</a:t>
                      </a:r>
                      <a:endParaRPr lang="en-US" sz="900" spc="1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Calibri" panose="020F0502020204030204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00355">
                <a:tc>
                  <a:txBody>
                    <a:bodyPr/>
                    <a:p>
                      <a:pPr marL="71755" algn="l" eaLnBrk="1" fontAlgn="auto" latinLnBrk="0" hangingPunct="1">
                        <a:lnSpc>
                          <a:spcPts val="1010"/>
                        </a:lnSpc>
                        <a:spcBef>
                          <a:spcPts val="300"/>
                        </a:spcBef>
                        <a:buClrTx/>
                        <a:buSzTx/>
                        <a:buFontTx/>
                      </a:pPr>
                      <a:r>
                        <a:rPr sz="900" b="0" spc="-3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LTE Antenna</a:t>
                      </a:r>
                      <a:endParaRPr sz="900" b="0" spc="-3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0" marR="0" marT="0" marB="0" anchor="ctr"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p>
                      <a:pPr marL="71755" marR="19685" indent="0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  <a:tabLst>
                          <a:tab pos="121285" algn="l"/>
                        </a:tabLst>
                      </a:pPr>
                      <a:r>
                        <a:rPr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MIMO: 2 * 2 LTE Antennas</a:t>
                      </a:r>
                      <a:endParaRPr sz="900" spc="1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Calibri" panose="020F0502020204030204"/>
                        <a:sym typeface="+mn-ea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12445">
                <a:tc>
                  <a:txBody>
                    <a:bodyPr/>
                    <a:p>
                      <a:pPr marL="71755" algn="l" eaLnBrk="1" fontAlgn="auto" latinLnBrk="0" hangingPunct="1">
                        <a:lnSpc>
                          <a:spcPts val="1010"/>
                        </a:lnSpc>
                        <a:spcBef>
                          <a:spcPts val="30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900" b="0" spc="-3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RF Power</a:t>
                      </a:r>
                      <a:endParaRPr lang="zh-CN" altLang="en-US" sz="900" b="0" spc="-3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  <a:p>
                      <a:pPr marL="71755" algn="l" eaLnBrk="1" fontAlgn="auto" latinLnBrk="0" hangingPunct="1">
                        <a:lnSpc>
                          <a:spcPts val="1010"/>
                        </a:lnSpc>
                        <a:spcBef>
                          <a:spcPts val="30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900" b="0" spc="-3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Level</a:t>
                      </a:r>
                      <a:endParaRPr lang="zh-CN" altLang="en-US" sz="900" b="0" spc="-3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0" marR="0" marT="0" marB="0" anchor="ctr"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p>
                      <a:pPr marL="144145" marR="19685" indent="-71755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Char char="•"/>
                        <a:tabLst>
                          <a:tab pos="121285" algn="l"/>
                        </a:tabLst>
                      </a:pPr>
                      <a:r>
                        <a:rPr lang="en-US" altLang="zh-CN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LTE: Power Class 3 (23 dBm + 2.7/-3.7dB)</a:t>
                      </a:r>
                      <a:endParaRPr lang="en-US" altLang="zh-CN" sz="900" spc="1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Calibri" panose="020F0502020204030204"/>
                        <a:sym typeface="+mn-ea"/>
                      </a:endParaRPr>
                    </a:p>
                    <a:p>
                      <a:pPr marL="144145" marR="19685" indent="-71755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Char char="•"/>
                        <a:tabLst>
                          <a:tab pos="121285" algn="l"/>
                        </a:tabLst>
                      </a:pPr>
                      <a:r>
                        <a:rPr lang="en-US" altLang="zh-CN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UMTS: Power Class 3 (24 dBm +1.7/-3.7dB)</a:t>
                      </a:r>
                      <a:endParaRPr lang="en-US" altLang="zh-CN" sz="900" spc="1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Calibri" panose="020F0502020204030204"/>
                        <a:sym typeface="+mn-ea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85800">
                <a:tc rowSpan="2">
                  <a:txBody>
                    <a:bodyPr/>
                    <a:p>
                      <a:pPr marL="71755" algn="l" eaLnBrk="1" fontAlgn="auto" latinLnBrk="0" hangingPunct="1">
                        <a:lnSpc>
                          <a:spcPts val="1010"/>
                        </a:lnSpc>
                        <a:spcBef>
                          <a:spcPts val="30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900" b="0" spc="-3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Data Rate</a:t>
                      </a:r>
                      <a:endParaRPr lang="zh-CN" altLang="en-US" sz="900" b="0" spc="-3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0" marR="0" marT="0" marB="0" anchor="ctr"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p>
                      <a:pPr marL="71755" marR="19685" indent="0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  <a:tabLst>
                          <a:tab pos="121285" algn="l"/>
                        </a:tabLst>
                      </a:pPr>
                      <a:r>
                        <a:rPr lang="zh-CN" altLang="en-US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4G</a:t>
                      </a:r>
                      <a:r>
                        <a:rPr lang="en-US" altLang="zh-CN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: 3GPP R9 Cat4, </a:t>
                      </a:r>
                      <a:endParaRPr lang="en-US" altLang="zh-CN" sz="900" spc="1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Calibri" panose="020F0502020204030204"/>
                        <a:sym typeface="+mn-ea"/>
                      </a:endParaRPr>
                    </a:p>
                    <a:p>
                      <a:pPr marL="71755" marR="19685" indent="0" algn="l" defTabSz="914400" eaLnBrk="1" fontAlgn="auto" latinLnBrk="0" hangingPunct="1">
                        <a:lnSpc>
                          <a:spcPct val="135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  <a:tabLst>
                          <a:tab pos="121285" algn="l"/>
                        </a:tabLst>
                      </a:pPr>
                      <a:r>
                        <a:rPr lang="en-US" altLang="zh-CN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FDD：DL/UL up to 150Mbps/50Mbps, </a:t>
                      </a:r>
                      <a:endParaRPr lang="en-US" altLang="zh-CN" sz="900" spc="1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Calibri" panose="020F0502020204030204"/>
                        <a:sym typeface="+mn-ea"/>
                      </a:endParaRPr>
                    </a:p>
                    <a:p>
                      <a:pPr marL="71755" marR="19685" indent="0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  <a:tabLst>
                          <a:tab pos="121285" algn="l"/>
                        </a:tabLst>
                      </a:pPr>
                      <a:r>
                        <a:rPr lang="en-US" altLang="zh-CN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TDD：DL/UL up to 110Mbps/10Mbps</a:t>
                      </a:r>
                      <a:endParaRPr lang="en-US" altLang="zh-CN" sz="900" spc="1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Calibri" panose="020F0502020204030204"/>
                        <a:sym typeface="+mn-ea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5285">
                <a:tc vMerge="1">
                  <a:tcPr marL="0" marR="0" marT="0" marB="0" anchor="ctr"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p>
                      <a:pPr marL="71755" marR="19685" indent="0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  <a:tabLst>
                          <a:tab pos="121285" algn="l"/>
                        </a:tabLst>
                      </a:pPr>
                      <a:r>
                        <a:rPr lang="en-US" altLang="zh-CN" sz="900" spc="15" dirty="0">
                          <a:solidFill>
                            <a:srgbClr val="313130"/>
                          </a:solidFill>
                          <a:latin typeface="Arial" panose="020B0604020202020204" pitchFamily="34" charset="0"/>
                          <a:cs typeface="Calibri" panose="020F0502020204030204"/>
                          <a:sym typeface="+mn-ea"/>
                        </a:rPr>
                        <a:t>3G: 3GPP R7 DL/UL up to 21Mbps/5.76Mbps</a:t>
                      </a:r>
                      <a:endParaRPr lang="en-US" altLang="zh-CN" sz="900" spc="15" dirty="0">
                        <a:solidFill>
                          <a:srgbClr val="313130"/>
                        </a:solidFill>
                        <a:latin typeface="Arial" panose="020B0604020202020204" pitchFamily="34" charset="0"/>
                        <a:cs typeface="Calibri" panose="020F0502020204030204"/>
                        <a:sym typeface="+mn-ea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TABLE_BEAUTIFY" val="smartTable{de5061a8-e9b0-427c-812c-1a3c886ea056}"/>
  <p:tag name="TABLE_ENDDRAG_ORIGIN_RECT" val="275*238"/>
  <p:tag name="TABLE_ENDDRAG_RECT" val="10*59*275*238"/>
</p:tagLst>
</file>

<file path=ppt/tags/tag3.xml><?xml version="1.0" encoding="utf-8"?>
<p:tagLst xmlns:p="http://schemas.openxmlformats.org/presentationml/2006/main">
  <p:tag name="KSO_WM_UNIT_TABLE_BEAUTIFY" val="smartTable{c0df9266-9d19-4502-a3f0-24b5bedf5bb9}"/>
  <p:tag name="TABLE_ENDDRAG_ORIGIN_RECT" val="248*364"/>
  <p:tag name="TABLE_ENDDRAG_RECT" val="297*345*248*364"/>
</p:tagLst>
</file>

<file path=ppt/tags/tag4.xml><?xml version="1.0" encoding="utf-8"?>
<p:tagLst xmlns:p="http://schemas.openxmlformats.org/presentationml/2006/main">
  <p:tag name="KSO_WM_UNIT_TABLE_BEAUTIFY" val="smartTable{6f0964ba-a1f6-41f8-83db-abccfd9c6e42}"/>
  <p:tag name="TABLE_ENDDRAG_ORIGIN_RECT" val="248*260"/>
  <p:tag name="TABLE_ENDDRAG_RECT" val="295*59*248*260"/>
</p:tagLst>
</file>

<file path=ppt/tags/tag5.xml><?xml version="1.0" encoding="utf-8"?>
<p:tagLst xmlns:p="http://schemas.openxmlformats.org/presentationml/2006/main">
  <p:tag name="KSO_WM_UNIT_TABLE_BEAUTIFY" val="smartTable{7c5a25c4-df19-4574-a121-e5ac2ad17e4d}"/>
  <p:tag name="TABLE_ENDDRAG_ORIGIN_RECT" val="274*381"/>
  <p:tag name="TABLE_ENDDRAG_RECT" val="10*330*274*381"/>
</p:tagLst>
</file>

<file path=ppt/tags/tag6.xml><?xml version="1.0" encoding="utf-8"?>
<p:tagLst xmlns:p="http://schemas.openxmlformats.org/presentationml/2006/main">
  <p:tag name="COMMONDATA" val="eyJoZGlkIjoiZWZlMWRkOGRkMWFmODcwOTk3NWEyNGY4YzE2OTBhYmUifQ=="/>
  <p:tag name="KSO_WPP_MARK_KEY" val="8f1c52a2-5abb-4bf5-883f-8ab6bb1076bd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08285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2677</Words>
  <Application>WPS Office WWO_base_provider_20221031101348-1857be321c</Application>
  <PresentationFormat>自定义</PresentationFormat>
  <Paragraphs>192</Paragraphs>
  <Slides>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12" baseType="lpstr">
      <vt:lpstr>Arial</vt:lpstr>
      <vt:lpstr>宋体</vt:lpstr>
      <vt:lpstr>Wingdings</vt:lpstr>
      <vt:lpstr>Arial</vt:lpstr>
      <vt:lpstr>Gill Sans MT</vt:lpstr>
      <vt:lpstr>Noto Sans Lao</vt:lpstr>
      <vt:lpstr>Calibri</vt:lpstr>
      <vt:lpstr>汉仪书宋二KW</vt:lpstr>
      <vt:lpstr>Kingsoft Confetti</vt:lpstr>
      <vt:lpstr>Office Theme</vt:lpstr>
      <vt:lpstr>XMC1843E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XMC1843E</dc:title>
  <dc:creator>qc</dc:creator>
  <cp:lastModifiedBy>Shawn</cp:lastModifiedBy>
  <dcterms:created xsi:type="dcterms:W3CDTF">2023-11-15T08:22:32Z</dcterms:created>
  <dcterms:modified xsi:type="dcterms:W3CDTF">2023-11-15T08:22:32Z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1900-01-10T16:00:00Z</vt:filetime>
  </property>
  <property fmtid="{D5CDD505-2E9C-101B-9397-08002B2CF9AE}" pid="3" name="Creator">
    <vt:lpwstr>Adobe InDesign 16.3 (Macintosh)</vt:lpwstr>
  </property>
  <property fmtid="{D5CDD505-2E9C-101B-9397-08002B2CF9AE}" pid="4" name="LastSaved">
    <vt:filetime>1900-01-10T16:00:00Z</vt:filetime>
  </property>
  <property fmtid="{D5CDD505-2E9C-101B-9397-08002B2CF9AE}" pid="5" name="ICV">
    <vt:lpwstr>863C1BA585634751ACD1C811101A5653</vt:lpwstr>
  </property>
  <property fmtid="{D5CDD505-2E9C-101B-9397-08002B2CF9AE}" pid="6" name="KSOProductBuildVer">
    <vt:lpwstr>2052-0.0.0.0</vt:lpwstr>
  </property>
</Properties>
</file>