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
  </p:handoutMasterIdLst>
  <p:sldIdLst>
    <p:sldId id="262" r:id="rId3"/>
    <p:sldId id="263" r:id="rId5"/>
  </p:sldIdLst>
  <p:sldSz cx="7556500" cy="10693400"/>
  <p:notesSz cx="7556500" cy="10693400"/>
  <p:custDataLst>
    <p:tags r:id="rId1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D43"/>
    <a:srgbClr val="F2F2F2"/>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50" d="100"/>
          <a:sy n="150" d="100"/>
        </p:scale>
        <p:origin x="12" y="-3132"/>
      </p:cViewPr>
      <p:guideLst>
        <p:guide orient="horz" pos="2756"/>
        <p:guide pos="2454"/>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handoutMaster" Target="handoutMasters/handoutMaster1.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320"/>
            </a:lvl1pPr>
          </a:lstStyle>
          <a:p>
            <a:endParaRPr lang="zh-CN" altLang="en-US"/>
          </a:p>
        </p:txBody>
      </p:sp>
      <p:sp>
        <p:nvSpPr>
          <p:cNvPr id="3" name="日期占位符 2"/>
          <p:cNvSpPr>
            <a:spLocks noGrp="1"/>
          </p:cNvSpPr>
          <p:nvPr>
            <p:ph type="dt" sz="quarter" idx="1"/>
          </p:nvPr>
        </p:nvSpPr>
        <p:spPr>
          <a:xfrm>
            <a:off x="4280268" y="0"/>
            <a:ext cx="3274483" cy="536527"/>
          </a:xfrm>
          <a:prstGeom prst="rect">
            <a:avLst/>
          </a:prstGeom>
        </p:spPr>
        <p:txBody>
          <a:bodyPr vert="horz" lIns="91440" tIns="45720" rIns="91440" bIns="45720" rtlCol="0"/>
          <a:lstStyle>
            <a:lvl1pPr algn="r">
              <a:defRPr sz="132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4483" cy="536526"/>
          </a:xfrm>
          <a:prstGeom prst="rect">
            <a:avLst/>
          </a:prstGeom>
        </p:spPr>
        <p:txBody>
          <a:bodyPr vert="horz" lIns="91440" tIns="45720" rIns="91440" bIns="45720" rtlCol="0" anchor="b"/>
          <a:lstStyle>
            <a:lvl1pPr algn="l">
              <a:defRPr sz="1320"/>
            </a:lvl1pPr>
          </a:lstStyle>
          <a:p>
            <a:endParaRPr lang="zh-CN" altLang="en-US"/>
          </a:p>
        </p:txBody>
      </p:sp>
      <p:sp>
        <p:nvSpPr>
          <p:cNvPr id="5" name="灯片编号占位符 4"/>
          <p:cNvSpPr>
            <a:spLocks noGrp="1"/>
          </p:cNvSpPr>
          <p:nvPr>
            <p:ph type="sldNum" sz="quarter" idx="3"/>
          </p:nvPr>
        </p:nvSpPr>
        <p:spPr>
          <a:xfrm>
            <a:off x="4280268" y="10156874"/>
            <a:ext cx="3274483" cy="536526"/>
          </a:xfrm>
          <a:prstGeom prst="rect">
            <a:avLst/>
          </a:prstGeom>
        </p:spPr>
        <p:txBody>
          <a:bodyPr vert="horz" lIns="91440" tIns="45720" rIns="91440" bIns="45720" rtlCol="0" anchor="b"/>
          <a:lstStyle>
            <a:lvl1pPr algn="r">
              <a:defRPr sz="132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0268" y="0"/>
            <a:ext cx="3274483" cy="5365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0230" y="1336675"/>
            <a:ext cx="6416040" cy="360902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6199"/>
            <a:ext cx="6045200" cy="421052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156874"/>
            <a:ext cx="3274483" cy="5365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0268" y="10156874"/>
            <a:ext cx="3274483" cy="5365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03488" y="1336675"/>
            <a:ext cx="2549525" cy="3608388"/>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5619115"/>
            <a:ext cx="7560310" cy="5068570"/>
          </a:xfrm>
          <a:custGeom>
            <a:avLst/>
            <a:gdLst/>
            <a:ahLst/>
            <a:cxnLst/>
            <a:rect l="l" t="t" r="r" b="b"/>
            <a:pathLst>
              <a:path w="7560309" h="5112384">
                <a:moveTo>
                  <a:pt x="0" y="5112004"/>
                </a:moveTo>
                <a:lnTo>
                  <a:pt x="7560005" y="5112004"/>
                </a:lnTo>
                <a:lnTo>
                  <a:pt x="7560005" y="0"/>
                </a:lnTo>
                <a:lnTo>
                  <a:pt x="0" y="0"/>
                </a:lnTo>
                <a:lnTo>
                  <a:pt x="0" y="5112004"/>
                </a:lnTo>
                <a:close/>
              </a:path>
            </a:pathLst>
          </a:custGeom>
          <a:solidFill>
            <a:schemeClr val="bg1">
              <a:lumMod val="95000"/>
            </a:schemeClr>
          </a:solidFill>
        </p:spPr>
        <p:txBody>
          <a:bodyPr wrap="square" lIns="0" tIns="0" rIns="0" bIns="0" rtlCol="0"/>
          <a:lstStyle/>
          <a:p/>
        </p:txBody>
      </p:sp>
      <p:sp>
        <p:nvSpPr>
          <p:cNvPr id="11" name="object 11"/>
          <p:cNvSpPr/>
          <p:nvPr userDrawn="1"/>
        </p:nvSpPr>
        <p:spPr>
          <a:xfrm>
            <a:off x="3635999" y="10607042"/>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lstStyle/>
          <a:p/>
        </p:txBody>
      </p:sp>
      <p:sp>
        <p:nvSpPr>
          <p:cNvPr id="12" name="object 12"/>
          <p:cNvSpPr/>
          <p:nvPr userDrawn="1"/>
        </p:nvSpPr>
        <p:spPr>
          <a:xfrm>
            <a:off x="0" y="0"/>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6" name="object 12"/>
          <p:cNvSpPr/>
          <p:nvPr userDrawn="1"/>
        </p:nvSpPr>
        <p:spPr>
          <a:xfrm>
            <a:off x="0" y="10605135"/>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lstStyle/>
          <a:p/>
        </p:txBody>
      </p:sp>
      <p:sp>
        <p:nvSpPr>
          <p:cNvPr id="22" name="object 11"/>
          <p:cNvSpPr/>
          <p:nvPr userDrawn="1"/>
        </p:nvSpPr>
        <p:spPr>
          <a:xfrm flipH="1">
            <a:off x="-31761" y="-6348"/>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lstStyle/>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0" y="9251950"/>
            <a:ext cx="7560310" cy="1441450"/>
          </a:xfrm>
          <a:custGeom>
            <a:avLst/>
            <a:gdLst/>
            <a:ahLst/>
            <a:cxnLst/>
            <a:rect l="l" t="t" r="r" b="b"/>
            <a:pathLst>
              <a:path w="7560309" h="2371090">
                <a:moveTo>
                  <a:pt x="0" y="2370963"/>
                </a:moveTo>
                <a:lnTo>
                  <a:pt x="7559992" y="2370963"/>
                </a:lnTo>
                <a:lnTo>
                  <a:pt x="7559992" y="0"/>
                </a:lnTo>
                <a:lnTo>
                  <a:pt x="0" y="0"/>
                </a:lnTo>
                <a:lnTo>
                  <a:pt x="0" y="2370963"/>
                </a:lnTo>
                <a:close/>
              </a:path>
            </a:pathLst>
          </a:custGeom>
          <a:solidFill>
            <a:schemeClr val="bg1">
              <a:lumMod val="95000"/>
            </a:schemeClr>
          </a:solidFill>
        </p:spPr>
        <p:txBody>
          <a:bodyPr wrap="square" lIns="0" tIns="0" rIns="0" bIns="0" rtlCol="0"/>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sv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enexis.eu/" TargetMode="External"/><Relationship Id="rId3" Type="http://schemas.openxmlformats.org/officeDocument/2006/relationships/image" Target="../media/image2.png"/><Relationship Id="rId2" Type="http://schemas.openxmlformats.org/officeDocument/2006/relationships/image" Target="../media/image1.svg"/><Relationship Id="rId18" Type="http://schemas.openxmlformats.org/officeDocument/2006/relationships/notesSlide" Target="../notesSlides/notesSlide1.xml"/><Relationship Id="rId17" Type="http://schemas.openxmlformats.org/officeDocument/2006/relationships/slideLayout" Target="../slideLayouts/slideLayout3.xml"/><Relationship Id="rId16" Type="http://schemas.openxmlformats.org/officeDocument/2006/relationships/image" Target="../media/image4.svg"/><Relationship Id="rId15" Type="http://schemas.openxmlformats.org/officeDocument/2006/relationships/image" Target="../media/image11.png"/><Relationship Id="rId14" Type="http://schemas.openxmlformats.org/officeDocument/2006/relationships/image" Target="../media/image3.svg"/><Relationship Id="rId13" Type="http://schemas.openxmlformats.org/officeDocument/2006/relationships/image" Target="../media/image10.png"/><Relationship Id="rId12" Type="http://schemas.openxmlformats.org/officeDocument/2006/relationships/image" Target="../media/image9.emf"/><Relationship Id="rId11" Type="http://schemas.openxmlformats.org/officeDocument/2006/relationships/image" Target="../media/image8.png"/><Relationship Id="rId10" Type="http://schemas.openxmlformats.org/officeDocument/2006/relationships/image" Target="../media/image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448310" y="3950335"/>
            <a:ext cx="2025014" cy="381635"/>
          </a:xfrm>
          <a:prstGeom prst="rect">
            <a:avLst/>
          </a:prstGeom>
        </p:spPr>
        <p:txBody>
          <a:bodyPr vert="horz" wrap="square" lIns="0" tIns="12700" rIns="0" bIns="0" rtlCol="0">
            <a:spAutoFit/>
          </a:bodyPr>
          <a:lstStyle/>
          <a:p>
            <a:pPr marL="12700">
              <a:lnSpc>
                <a:spcPct val="100000"/>
              </a:lnSpc>
              <a:spcBef>
                <a:spcPts val="100"/>
              </a:spcBef>
            </a:pPr>
            <a:r>
              <a:rPr lang="en-US" sz="2400" spc="-185" dirty="0">
                <a:solidFill>
                  <a:srgbClr val="FF6900"/>
                </a:solidFill>
                <a:latin typeface="Arial" panose="020B0604020202020204" pitchFamily="34" charset="0"/>
              </a:rPr>
              <a:t>ICT3310D-4G4S</a:t>
            </a:r>
            <a:endParaRPr lang="en-US" sz="2400" spc="-185" dirty="0">
              <a:solidFill>
                <a:srgbClr val="FF6900"/>
              </a:solidFill>
              <a:latin typeface="Arial" panose="020B0604020202020204" pitchFamily="34" charset="0"/>
            </a:endParaRPr>
          </a:p>
        </p:txBody>
      </p:sp>
      <p:sp>
        <p:nvSpPr>
          <p:cNvPr id="10" name="object 10"/>
          <p:cNvSpPr txBox="1"/>
          <p:nvPr/>
        </p:nvSpPr>
        <p:spPr>
          <a:xfrm>
            <a:off x="458470" y="4220210"/>
            <a:ext cx="3994780" cy="311150"/>
          </a:xfrm>
          <a:prstGeom prst="rect">
            <a:avLst/>
          </a:prstGeom>
        </p:spPr>
        <p:txBody>
          <a:bodyPr vert="horz" wrap="square" lIns="0" tIns="127000" rIns="0" bIns="0" rtlCol="0">
            <a:spAutoFit/>
          </a:bodyPr>
          <a:lstStyle/>
          <a:p>
            <a:pPr marL="12700">
              <a:lnSpc>
                <a:spcPct val="100000"/>
              </a:lnSpc>
              <a:spcBef>
                <a:spcPts val="1000"/>
              </a:spcBef>
            </a:pPr>
            <a:r>
              <a:rPr lang="en-US" sz="1200" dirty="0" smtClean="0">
                <a:solidFill>
                  <a:srgbClr val="414042"/>
                </a:solidFill>
                <a:latin typeface="Arial" panose="020B0604020202020204" pitchFamily="34" charset="0"/>
                <a:cs typeface="Arial" panose="020B0604020202020204"/>
              </a:rPr>
              <a:t>1*XPON+4GE+4POTS+USB 3.0 ONU  </a:t>
            </a:r>
            <a:endParaRPr lang="en-US" sz="1200" dirty="0">
              <a:solidFill>
                <a:srgbClr val="414042"/>
              </a:solidFill>
              <a:latin typeface="Arial" panose="020B0604020202020204" pitchFamily="34" charset="0"/>
              <a:cs typeface="Arial" panose="020B0604020202020204"/>
            </a:endParaRPr>
          </a:p>
        </p:txBody>
      </p:sp>
      <p:pic>
        <p:nvPicPr>
          <p:cNvPr id="3" name="图片 2" desc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528435" y="4812030"/>
            <a:ext cx="648335" cy="458470"/>
          </a:xfrm>
          <a:prstGeom prst="rect">
            <a:avLst/>
          </a:prstGeom>
        </p:spPr>
      </p:pic>
      <p:sp>
        <p:nvSpPr>
          <p:cNvPr id="7" name="object 3"/>
          <p:cNvSpPr txBox="1"/>
          <p:nvPr/>
        </p:nvSpPr>
        <p:spPr>
          <a:xfrm>
            <a:off x="458470" y="5796915"/>
            <a:ext cx="6803390" cy="748665"/>
          </a:xfrm>
          <a:prstGeom prst="rect">
            <a:avLst/>
          </a:prstGeom>
        </p:spPr>
        <p:txBody>
          <a:bodyPr vert="horz" wrap="square" lIns="0" tIns="79375" rIns="0" bIns="0" rtlCol="0">
            <a:spAutoFit/>
          </a:bodyPr>
          <a:lstStyle/>
          <a:p>
            <a:pPr marL="12700">
              <a:lnSpc>
                <a:spcPct val="100000"/>
              </a:lnSpc>
              <a:spcBef>
                <a:spcPts val="625"/>
              </a:spcBef>
            </a:pPr>
            <a:r>
              <a:rPr sz="1000" b="1" spc="-25" dirty="0">
                <a:solidFill>
                  <a:srgbClr val="FF6900"/>
                </a:solidFill>
                <a:latin typeface="Arial" panose="020B0604020202020204" pitchFamily="34" charset="0"/>
                <a:cs typeface="Gill Sans MT" panose="020B0502020104020203"/>
              </a:rPr>
              <a:t>Introduction:</a:t>
            </a:r>
            <a:endParaRPr sz="1000">
              <a:solidFill>
                <a:srgbClr val="FF6900"/>
              </a:solidFill>
              <a:latin typeface="Arial" panose="020B0604020202020204" pitchFamily="34" charset="0"/>
              <a:cs typeface="Gill Sans MT" panose="020B0502020104020203"/>
            </a:endParaRPr>
          </a:p>
          <a:p>
            <a:pPr marL="18415" marR="5080" algn="just">
              <a:lnSpc>
                <a:spcPct val="108000"/>
              </a:lnSpc>
              <a:spcBef>
                <a:spcPts val="360"/>
              </a:spcBef>
            </a:pPr>
            <a:r>
              <a:rPr sz="850" dirty="0">
                <a:solidFill>
                  <a:srgbClr val="313130"/>
                </a:solidFill>
                <a:latin typeface="Arial" panose="020B0604020202020204" pitchFamily="34" charset="0"/>
              </a:rPr>
              <a:t>ICT3310D series product is a broadband access device designed to meet the needs of users for multiple business integration.</a:t>
            </a:r>
            <a:endParaRPr sz="850" dirty="0">
              <a:solidFill>
                <a:srgbClr val="313130"/>
              </a:solidFill>
              <a:latin typeface="Arial" panose="020B0604020202020204" pitchFamily="34" charset="0"/>
            </a:endParaRPr>
          </a:p>
          <a:p>
            <a:pPr marL="18415" marR="5080" algn="just">
              <a:lnSpc>
                <a:spcPct val="108000"/>
              </a:lnSpc>
              <a:spcBef>
                <a:spcPts val="360"/>
              </a:spcBef>
            </a:pPr>
            <a:r>
              <a:rPr sz="850" dirty="0">
                <a:solidFill>
                  <a:srgbClr val="313130"/>
                </a:solidFill>
                <a:latin typeface="Arial" panose="020B0604020202020204" pitchFamily="34" charset="0"/>
              </a:rPr>
              <a:t>ICT3310D-4G4S product is based on the PON technology mature and stable, high cost performance, combined with LAN switch technology and high quality VoIP technology, high reliability, easy management and good Quality of Service (QoS) guarantees, etc.</a:t>
            </a:r>
            <a:endParaRPr sz="850" dirty="0">
              <a:solidFill>
                <a:srgbClr val="313130"/>
              </a:solidFill>
              <a:latin typeface="Arial" panose="020B0604020202020204" pitchFamily="34" charset="0"/>
            </a:endParaRPr>
          </a:p>
        </p:txBody>
      </p:sp>
      <p:sp>
        <p:nvSpPr>
          <p:cNvPr id="11" name="object 5"/>
          <p:cNvSpPr txBox="1"/>
          <p:nvPr/>
        </p:nvSpPr>
        <p:spPr>
          <a:xfrm>
            <a:off x="448310" y="4538345"/>
            <a:ext cx="2973705" cy="544830"/>
          </a:xfrm>
          <a:prstGeom prst="rect">
            <a:avLst/>
          </a:prstGeom>
        </p:spPr>
        <p:txBody>
          <a:bodyPr vert="horz" wrap="square" lIns="0" tIns="84455" rIns="0" bIns="0" rtlCol="0">
            <a:spAutoFit/>
          </a:bodyPr>
          <a:lstStyle/>
          <a:p>
            <a:pPr marL="12700">
              <a:lnSpc>
                <a:spcPct val="100000"/>
              </a:lnSpc>
              <a:spcBef>
                <a:spcPts val="665"/>
              </a:spcBef>
            </a:pPr>
            <a:r>
              <a:rPr sz="1000" b="1" spc="-75" dirty="0">
                <a:solidFill>
                  <a:srgbClr val="FF6900"/>
                </a:solidFill>
                <a:latin typeface="Arial" panose="020B0604020202020204" pitchFamily="34" charset="0"/>
                <a:cs typeface="Gill Sans MT" panose="020B0502020104020203"/>
              </a:rPr>
              <a:t>Key </a:t>
            </a:r>
            <a:r>
              <a:rPr sz="1000" b="1" spc="-30" dirty="0">
                <a:solidFill>
                  <a:srgbClr val="FF6900"/>
                </a:solidFill>
                <a:latin typeface="Arial" panose="020B0604020202020204" pitchFamily="34" charset="0"/>
                <a:cs typeface="Gill Sans MT" panose="020B0502020104020203"/>
              </a:rPr>
              <a:t>Features:</a:t>
            </a:r>
            <a:r>
              <a:rPr lang="en-US" sz="1000" b="1" spc="-30" dirty="0">
                <a:solidFill>
                  <a:srgbClr val="FF6900"/>
                </a:solidFill>
                <a:latin typeface="Arial" panose="020B0604020202020204" pitchFamily="34" charset="0"/>
                <a:cs typeface="Gill Sans MT" panose="020B0502020104020203"/>
              </a:rPr>
              <a:t> </a:t>
            </a:r>
            <a:endParaRPr sz="1000">
              <a:solidFill>
                <a:srgbClr val="FF6900"/>
              </a:solidFill>
              <a:latin typeface="Arial" panose="020B0604020202020204" pitchFamily="34" charset="0"/>
              <a:cs typeface="Gill Sans MT" panose="020B0502020104020203"/>
            </a:endParaRPr>
          </a:p>
          <a:p>
            <a:pPr marL="142875" indent="-122555">
              <a:lnSpc>
                <a:spcPct val="70000"/>
              </a:lnSpc>
              <a:spcBef>
                <a:spcPts val="485"/>
              </a:spcBef>
              <a:buChar char="•"/>
              <a:tabLst>
                <a:tab pos="143510" algn="l"/>
              </a:tabLst>
            </a:pPr>
            <a:endParaRPr lang="en-US" sz="850" spc="15" dirty="0">
              <a:solidFill>
                <a:schemeClr val="tx1">
                  <a:lumMod val="85000"/>
                  <a:lumOff val="15000"/>
                </a:schemeClr>
              </a:solidFill>
              <a:latin typeface="Arial" panose="020B0604020202020204" pitchFamily="34" charset="0"/>
              <a:cs typeface="Calibri" panose="020F0502020204030204"/>
            </a:endParaRPr>
          </a:p>
          <a:p>
            <a:pPr marL="20320" indent="0">
              <a:lnSpc>
                <a:spcPct val="70000"/>
              </a:lnSpc>
              <a:spcBef>
                <a:spcPts val="485"/>
              </a:spcBef>
              <a:buNone/>
              <a:tabLst>
                <a:tab pos="143510" algn="l"/>
              </a:tabLst>
            </a:pPr>
            <a:endParaRPr lang="en-US" sz="850" spc="15" dirty="0">
              <a:solidFill>
                <a:schemeClr val="tx1">
                  <a:lumMod val="85000"/>
                  <a:lumOff val="15000"/>
                </a:schemeClr>
              </a:solidFill>
              <a:latin typeface="Arial" panose="020B0604020202020204" pitchFamily="34" charset="0"/>
              <a:cs typeface="Calibri" panose="020F0502020204030204"/>
            </a:endParaRPr>
          </a:p>
        </p:txBody>
      </p:sp>
      <p:pic>
        <p:nvPicPr>
          <p:cNvPr id="29" name="图片 28" descr="LOGO（源文件）绿色"/>
          <p:cNvPicPr>
            <a:picLocks noChangeAspect="1"/>
          </p:cNvPicPr>
          <p:nvPr userDrawn="1"/>
        </p:nvPicPr>
        <p:blipFill>
          <a:blip r:embed="rId3"/>
          <a:stretch>
            <a:fillRect/>
          </a:stretch>
        </p:blipFill>
        <p:spPr>
          <a:xfrm>
            <a:off x="448310" y="351790"/>
            <a:ext cx="964675" cy="576000"/>
          </a:xfrm>
          <a:prstGeom prst="rect">
            <a:avLst/>
          </a:prstGeom>
        </p:spPr>
      </p:pic>
      <p:sp>
        <p:nvSpPr>
          <p:cNvPr id="32" name="object 8"/>
          <p:cNvSpPr txBox="1"/>
          <p:nvPr/>
        </p:nvSpPr>
        <p:spPr>
          <a:xfrm>
            <a:off x="448310" y="6764020"/>
            <a:ext cx="1520825" cy="231775"/>
          </a:xfrm>
          <a:prstGeom prst="rect">
            <a:avLst/>
          </a:prstGeom>
        </p:spPr>
        <p:txBody>
          <a:bodyPr vert="horz" wrap="square" lIns="0" tIns="78105" rIns="0" bIns="0" rtlCol="0">
            <a:spAutoFit/>
          </a:bodyPr>
          <a:lstStyle/>
          <a:p>
            <a:pPr marL="12700">
              <a:lnSpc>
                <a:spcPct val="100000"/>
              </a:lnSpc>
              <a:spcBef>
                <a:spcPts val="615"/>
              </a:spcBef>
            </a:pPr>
            <a:r>
              <a:rPr lang="en-US" sz="1000" b="1" spc="-55" dirty="0">
                <a:solidFill>
                  <a:srgbClr val="FF6900"/>
                </a:solidFill>
                <a:latin typeface="Arial" panose="020B0604020202020204" pitchFamily="34" charset="0"/>
                <a:cs typeface="Gill Sans MT" panose="020B0502020104020203"/>
              </a:rPr>
              <a:t>Appli</a:t>
            </a:r>
            <a:r>
              <a:rPr sz="1000" b="1" spc="-10" dirty="0">
                <a:solidFill>
                  <a:srgbClr val="FF6900"/>
                </a:solidFill>
                <a:latin typeface="Arial" panose="020B0604020202020204" pitchFamily="34" charset="0"/>
                <a:cs typeface="Gill Sans MT" panose="020B0502020104020203"/>
              </a:rPr>
              <a:t>cation</a:t>
            </a:r>
            <a:r>
              <a:rPr lang="en-US" sz="1000" b="1" spc="-10" dirty="0">
                <a:solidFill>
                  <a:srgbClr val="FF6900"/>
                </a:solidFill>
                <a:latin typeface="Arial" panose="020B0604020202020204" pitchFamily="34" charset="0"/>
                <a:cs typeface="Gill Sans MT" panose="020B0502020104020203"/>
              </a:rPr>
              <a:t> Chart</a:t>
            </a:r>
            <a:r>
              <a:rPr sz="1000" b="1" spc="-10" dirty="0">
                <a:solidFill>
                  <a:srgbClr val="FF6900"/>
                </a:solidFill>
                <a:latin typeface="Arial" panose="020B0604020202020204" pitchFamily="34" charset="0"/>
                <a:cs typeface="Gill Sans MT" panose="020B0502020104020203"/>
              </a:rPr>
              <a:t>:</a:t>
            </a:r>
            <a:endParaRPr sz="850">
              <a:latin typeface="Arial" panose="020B0604020202020204" pitchFamily="34" charset="0"/>
              <a:cs typeface="Calibri" panose="020F0502020204030204"/>
            </a:endParaRPr>
          </a:p>
        </p:txBody>
      </p:sp>
      <p:sp>
        <p:nvSpPr>
          <p:cNvPr id="4" name="object 8"/>
          <p:cNvSpPr txBox="1"/>
          <p:nvPr/>
        </p:nvSpPr>
        <p:spPr>
          <a:xfrm>
            <a:off x="440055" y="10476865"/>
            <a:ext cx="2033270" cy="204470"/>
          </a:xfrm>
          <a:prstGeom prst="rect">
            <a:avLst/>
          </a:prstGeom>
        </p:spPr>
        <p:txBody>
          <a:bodyPr vert="horz" wrap="square" lIns="0" tIns="12700" rIns="0" bIns="0" rtlCol="0">
            <a:spAutoFit/>
          </a:bodyPr>
          <a:lstStyle/>
          <a:p>
            <a:pPr marL="12700">
              <a:lnSpc>
                <a:spcPct val="100000"/>
              </a:lnSpc>
              <a:spcBef>
                <a:spcPts val="100"/>
              </a:spcBef>
            </a:pPr>
            <a:r>
              <a:rPr lang="en-US" sz="650" spc="-45" dirty="0">
                <a:solidFill>
                  <a:srgbClr val="808285"/>
                </a:solidFill>
                <a:latin typeface="Arial" panose="020B0604020202020204" pitchFamily="34" charset="0"/>
                <a:cs typeface="Arial" panose="020B0604020202020204"/>
              </a:rPr>
              <a:t>VSOL</a:t>
            </a:r>
            <a:r>
              <a:rPr sz="650" spc="-45" dirty="0">
                <a:solidFill>
                  <a:srgbClr val="808285"/>
                </a:solidFill>
                <a:latin typeface="Arial" panose="020B0604020202020204" pitchFamily="34" charset="0"/>
                <a:cs typeface="Arial" panose="020B0604020202020204"/>
              </a:rPr>
              <a:t> </a:t>
            </a:r>
            <a:r>
              <a:rPr sz="650" spc="-15" dirty="0">
                <a:solidFill>
                  <a:srgbClr val="808285"/>
                </a:solidFill>
                <a:latin typeface="Arial" panose="020B0604020202020204" pitchFamily="34" charset="0"/>
                <a:cs typeface="Arial" panose="020B0604020202020204"/>
              </a:rPr>
              <a:t>product</a:t>
            </a:r>
            <a:r>
              <a:rPr sz="650" spc="-40" dirty="0">
                <a:solidFill>
                  <a:srgbClr val="808285"/>
                </a:solidFill>
                <a:latin typeface="Arial" panose="020B0604020202020204" pitchFamily="34" charset="0"/>
                <a:cs typeface="Arial" panose="020B0604020202020204"/>
              </a:rPr>
              <a:t> </a:t>
            </a:r>
            <a:r>
              <a:rPr sz="650" spc="-25" dirty="0">
                <a:solidFill>
                  <a:srgbClr val="808285"/>
                </a:solidFill>
                <a:latin typeface="Arial" panose="020B0604020202020204" pitchFamily="34" charset="0"/>
                <a:cs typeface="Arial" panose="020B0604020202020204"/>
              </a:rPr>
              <a:t>datasheet</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30" dirty="0">
                <a:solidFill>
                  <a:srgbClr val="808285"/>
                </a:solidFill>
                <a:latin typeface="Arial" panose="020B0604020202020204" pitchFamily="34" charset="0"/>
                <a:cs typeface="Arial" panose="020B0604020202020204"/>
              </a:rPr>
              <a:t>Updated:</a:t>
            </a:r>
            <a:r>
              <a:rPr sz="650" spc="-75" dirty="0">
                <a:solidFill>
                  <a:srgbClr val="808285"/>
                </a:solidFill>
                <a:latin typeface="Arial" panose="020B0604020202020204" pitchFamily="34" charset="0"/>
                <a:cs typeface="Arial" panose="020B0604020202020204"/>
              </a:rPr>
              <a:t> </a:t>
            </a:r>
            <a:r>
              <a:rPr lang="en-US" sz="650" spc="-75" dirty="0">
                <a:solidFill>
                  <a:srgbClr val="808285"/>
                </a:solidFill>
                <a:latin typeface="Arial" panose="020B0604020202020204" pitchFamily="34" charset="0"/>
                <a:cs typeface="Arial" panose="020B0604020202020204"/>
              </a:rPr>
              <a:t>24 </a:t>
            </a:r>
            <a:r>
              <a:rPr sz="650" spc="-70" dirty="0">
                <a:solidFill>
                  <a:srgbClr val="808285"/>
                </a:solidFill>
                <a:latin typeface="Arial" panose="020B0604020202020204" pitchFamily="34" charset="0"/>
                <a:cs typeface="Arial" panose="020B0604020202020204"/>
              </a:rPr>
              <a:t>-1</a:t>
            </a:r>
            <a:r>
              <a:rPr lang="en-US" sz="650" spc="-70" dirty="0">
                <a:solidFill>
                  <a:srgbClr val="808285"/>
                </a:solidFill>
                <a:latin typeface="Arial" panose="020B0604020202020204" pitchFamily="34" charset="0"/>
                <a:cs typeface="Arial" panose="020B0604020202020204"/>
              </a:rPr>
              <a:t>1 </a:t>
            </a:r>
            <a:r>
              <a:rPr sz="650" spc="-70" dirty="0">
                <a:solidFill>
                  <a:srgbClr val="808285"/>
                </a:solidFill>
                <a:latin typeface="Arial" panose="020B0604020202020204" pitchFamily="34" charset="0"/>
                <a:cs typeface="Arial" panose="020B0604020202020204"/>
              </a:rPr>
              <a:t>-</a:t>
            </a:r>
            <a:r>
              <a:rPr lang="en-US" sz="650" spc="-7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2021</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Rev.</a:t>
            </a:r>
            <a:r>
              <a:rPr lang="en-US" sz="650" spc="-70" dirty="0">
                <a:solidFill>
                  <a:srgbClr val="808285"/>
                </a:solidFill>
                <a:latin typeface="Arial" panose="020B0604020202020204" pitchFamily="34" charset="0"/>
                <a:cs typeface="Arial" panose="020B0604020202020204"/>
              </a:rPr>
              <a:t>2.0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00" dirty="0">
                <a:solidFill>
                  <a:srgbClr val="808285"/>
                </a:solidFill>
                <a:uFillTx/>
                <a:latin typeface="Arial" panose="020B0604020202020204" pitchFamily="34" charset="0"/>
                <a:cs typeface="Arial" panose="020B0604020202020204"/>
                <a:hlinkClick r:id="rId4"/>
              </a:rPr>
              <a:t>www.vsolcn.com</a:t>
            </a:r>
            <a:endParaRPr sz="600" dirty="0">
              <a:solidFill>
                <a:srgbClr val="808285"/>
              </a:solidFill>
              <a:uFillTx/>
              <a:latin typeface="Arial" panose="020B0604020202020204" pitchFamily="34" charset="0"/>
              <a:cs typeface="Arial" panose="020B0604020202020204"/>
              <a:hlinkClick r:id="rId4"/>
            </a:endParaRPr>
          </a:p>
        </p:txBody>
      </p:sp>
      <p:pic>
        <p:nvPicPr>
          <p:cNvPr id="5" name="图片 4"/>
          <p:cNvPicPr>
            <a:picLocks noChangeAspect="1"/>
          </p:cNvPicPr>
          <p:nvPr/>
        </p:nvPicPr>
        <p:blipFill>
          <a:blip r:embed="rId5"/>
          <a:stretch>
            <a:fillRect/>
          </a:stretch>
        </p:blipFill>
        <p:spPr>
          <a:xfrm>
            <a:off x="1208722" y="1348105"/>
            <a:ext cx="4945842" cy="2648198"/>
          </a:xfrm>
          <a:prstGeom prst="rect">
            <a:avLst/>
          </a:prstGeom>
        </p:spPr>
      </p:pic>
      <p:pic>
        <p:nvPicPr>
          <p:cNvPr id="73749" name="图片 278216" descr="图片313"/>
          <p:cNvPicPr>
            <a:picLocks noChangeAspect="1"/>
          </p:cNvPicPr>
          <p:nvPr/>
        </p:nvPicPr>
        <p:blipFill>
          <a:blip r:embed="rId6"/>
          <a:stretch>
            <a:fillRect/>
          </a:stretch>
        </p:blipFill>
        <p:spPr>
          <a:xfrm>
            <a:off x="3633470" y="4839970"/>
            <a:ext cx="409575" cy="430530"/>
          </a:xfrm>
          <a:prstGeom prst="rect">
            <a:avLst/>
          </a:prstGeom>
          <a:noFill/>
          <a:ln w="9525">
            <a:noFill/>
          </a:ln>
        </p:spPr>
      </p:pic>
      <p:sp>
        <p:nvSpPr>
          <p:cNvPr id="34" name="文本框 33"/>
          <p:cNvSpPr txBox="1"/>
          <p:nvPr/>
        </p:nvSpPr>
        <p:spPr>
          <a:xfrm>
            <a:off x="1977708" y="5332730"/>
            <a:ext cx="794385" cy="276860"/>
          </a:xfrm>
          <a:prstGeom prst="rect">
            <a:avLst/>
          </a:prstGeom>
          <a:noFill/>
        </p:spPr>
        <p:txBody>
          <a:bodyPr wrap="square" lIns="0" tIns="0" rIns="0" bIns="0" rtlCol="0" anchor="t">
            <a:spAutoFit/>
          </a:bodyPr>
          <a:lstStyle/>
          <a:p>
            <a:pPr algn="ctr"/>
            <a:r>
              <a:rPr lang="en-US" altLang="zh-CN" sz="900" dirty="0" smtClean="0">
                <a:solidFill>
                  <a:srgbClr val="1C1C1C"/>
                </a:solidFill>
                <a:latin typeface="Arial" panose="020B0604020202020204" pitchFamily="34" charset="0"/>
                <a:ea typeface="微软雅黑" panose="020B0503020204020204" charset="-122"/>
                <a:sym typeface="+mn-ea"/>
              </a:rPr>
              <a:t>HD Voice</a:t>
            </a:r>
            <a:endParaRPr lang="en-US" altLang="zh-CN" sz="900" dirty="0" smtClean="0">
              <a:solidFill>
                <a:srgbClr val="1C1C1C"/>
              </a:solidFill>
              <a:latin typeface="Arial" panose="020B0604020202020204" pitchFamily="34" charset="0"/>
              <a:ea typeface="微软雅黑" panose="020B0503020204020204" charset="-122"/>
              <a:sym typeface="+mn-ea"/>
            </a:endParaRPr>
          </a:p>
          <a:p>
            <a:pPr algn="ctr"/>
            <a:r>
              <a:rPr lang="en-US" altLang="zh-CN" sz="900" dirty="0" smtClean="0">
                <a:solidFill>
                  <a:srgbClr val="1C1C1C"/>
                </a:solidFill>
                <a:latin typeface="Arial" panose="020B0604020202020204" pitchFamily="34" charset="0"/>
                <a:ea typeface="微软雅黑" panose="020B0503020204020204" charset="-122"/>
                <a:sym typeface="+mn-ea"/>
              </a:rPr>
              <a:t>SIP Protocol</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sp>
        <p:nvSpPr>
          <p:cNvPr id="8" name="文本框 7"/>
          <p:cNvSpPr txBox="1"/>
          <p:nvPr/>
        </p:nvSpPr>
        <p:spPr>
          <a:xfrm>
            <a:off x="3373120" y="5318125"/>
            <a:ext cx="1045210" cy="276860"/>
          </a:xfrm>
          <a:prstGeom prst="rect">
            <a:avLst/>
          </a:prstGeom>
          <a:noFill/>
        </p:spPr>
        <p:txBody>
          <a:bodyPr wrap="square" lIns="0" tIns="0" rIns="0" bIns="0" rtlCol="0" anchor="t">
            <a:spAutoFit/>
          </a:bodyPr>
          <a:lstStyle/>
          <a:p>
            <a:pPr algn="ctr"/>
            <a:r>
              <a:rPr lang="en-US" altLang="zh-CN" sz="900" dirty="0" smtClean="0">
                <a:solidFill>
                  <a:srgbClr val="1C1C1C"/>
                </a:solidFill>
                <a:latin typeface="Arial" panose="020B0604020202020204" pitchFamily="34" charset="0"/>
                <a:ea typeface="微软雅黑" panose="020B0503020204020204" charset="-122"/>
                <a:sym typeface="+mn-ea"/>
              </a:rPr>
              <a:t>NAT, Firewall,</a:t>
            </a:r>
            <a:endParaRPr lang="en-US" altLang="zh-CN" sz="900" dirty="0" smtClean="0">
              <a:solidFill>
                <a:srgbClr val="1C1C1C"/>
              </a:solidFill>
              <a:latin typeface="Arial" panose="020B0604020202020204" pitchFamily="34" charset="0"/>
              <a:ea typeface="微软雅黑" panose="020B0503020204020204" charset="-122"/>
              <a:sym typeface="+mn-ea"/>
            </a:endParaRPr>
          </a:p>
          <a:p>
            <a:pPr algn="ctr"/>
            <a:r>
              <a:rPr lang="en-US" altLang="zh-CN" sz="900" dirty="0" smtClean="0">
                <a:solidFill>
                  <a:srgbClr val="1C1C1C"/>
                </a:solidFill>
                <a:latin typeface="Arial" panose="020B0604020202020204" pitchFamily="34" charset="0"/>
                <a:ea typeface="微软雅黑" panose="020B0503020204020204" charset="-122"/>
                <a:sym typeface="+mn-ea"/>
              </a:rPr>
              <a:t>IPsec&amp;L2TP VPN</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sp>
        <p:nvSpPr>
          <p:cNvPr id="39" name="文本框 38"/>
          <p:cNvSpPr txBox="1"/>
          <p:nvPr/>
        </p:nvSpPr>
        <p:spPr>
          <a:xfrm>
            <a:off x="4858544" y="5301456"/>
            <a:ext cx="1102519" cy="276860"/>
          </a:xfrm>
          <a:prstGeom prst="rect">
            <a:avLst/>
          </a:prstGeom>
          <a:noFill/>
        </p:spPr>
        <p:txBody>
          <a:bodyPr wrap="square" lIns="0" tIns="0" rIns="0" bIns="0" rtlCol="0" anchor="t">
            <a:spAutoFit/>
          </a:bodyPr>
          <a:lstStyle/>
          <a:p>
            <a:pPr algn="ctr"/>
            <a:r>
              <a:rPr lang="en-US" altLang="zh-CN" sz="900" dirty="0" smtClean="0">
                <a:solidFill>
                  <a:srgbClr val="1C1C1C"/>
                </a:solidFill>
                <a:latin typeface="Arial" panose="020B0604020202020204" pitchFamily="34" charset="0"/>
                <a:ea typeface="微软雅黑" panose="020B0503020204020204" charset="-122"/>
                <a:sym typeface="+mn-ea"/>
              </a:rPr>
              <a:t>O&amp;M Mode:</a:t>
            </a:r>
            <a:endParaRPr lang="en-US" altLang="zh-CN" sz="900" dirty="0" smtClean="0">
              <a:solidFill>
                <a:srgbClr val="1C1C1C"/>
              </a:solidFill>
              <a:latin typeface="Arial" panose="020B0604020202020204" pitchFamily="34" charset="0"/>
              <a:ea typeface="微软雅黑" panose="020B0503020204020204" charset="-122"/>
              <a:sym typeface="+mn-ea"/>
            </a:endParaRPr>
          </a:p>
          <a:p>
            <a:pPr algn="ctr"/>
            <a:r>
              <a:rPr lang="en-US" altLang="zh-CN" sz="900" dirty="0" smtClean="0">
                <a:solidFill>
                  <a:srgbClr val="1C1C1C"/>
                </a:solidFill>
                <a:latin typeface="Arial" panose="020B0604020202020204" pitchFamily="34" charset="0"/>
                <a:ea typeface="微软雅黑" panose="020B0503020204020204" charset="-122"/>
                <a:sym typeface="+mn-ea"/>
              </a:rPr>
              <a:t>EMS/Web/SNMP/CLI</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sp>
        <p:nvSpPr>
          <p:cNvPr id="110" name="Freeform 110"/>
          <p:cNvSpPr>
            <a:spLocks noEditPoints="1"/>
          </p:cNvSpPr>
          <p:nvPr/>
        </p:nvSpPr>
        <p:spPr bwMode="auto">
          <a:xfrm>
            <a:off x="5184775" y="4898390"/>
            <a:ext cx="316865" cy="353695"/>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rgbClr val="0070C0"/>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46" name="Freeform 13"/>
          <p:cNvSpPr>
            <a:spLocks noEditPoints="1"/>
          </p:cNvSpPr>
          <p:nvPr/>
        </p:nvSpPr>
        <p:spPr bwMode="auto">
          <a:xfrm>
            <a:off x="2157095" y="4793774"/>
            <a:ext cx="343535" cy="498158"/>
          </a:xfrm>
          <a:custGeom>
            <a:avLst/>
            <a:gdLst>
              <a:gd name="T0" fmla="*/ 474 w 700"/>
              <a:gd name="T1" fmla="*/ 694 h 1018"/>
              <a:gd name="T2" fmla="*/ 568 w 700"/>
              <a:gd name="T3" fmla="*/ 554 h 1018"/>
              <a:gd name="T4" fmla="*/ 555 w 700"/>
              <a:gd name="T5" fmla="*/ 136 h 1018"/>
              <a:gd name="T6" fmla="*/ 436 w 700"/>
              <a:gd name="T7" fmla="*/ 18 h 1018"/>
              <a:gd name="T8" fmla="*/ 284 w 700"/>
              <a:gd name="T9" fmla="*/ 11 h 1018"/>
              <a:gd name="T10" fmla="*/ 154 w 700"/>
              <a:gd name="T11" fmla="*/ 117 h 1018"/>
              <a:gd name="T12" fmla="*/ 128 w 700"/>
              <a:gd name="T13" fmla="*/ 532 h 1018"/>
              <a:gd name="T14" fmla="*/ 209 w 700"/>
              <a:gd name="T15" fmla="*/ 681 h 1018"/>
              <a:gd name="T16" fmla="*/ 350 w 700"/>
              <a:gd name="T17" fmla="*/ 732 h 1018"/>
              <a:gd name="T18" fmla="*/ 241 w 700"/>
              <a:gd name="T19" fmla="*/ 376 h 1018"/>
              <a:gd name="T20" fmla="*/ 252 w 700"/>
              <a:gd name="T21" fmla="*/ 338 h 1018"/>
              <a:gd name="T22" fmla="*/ 191 w 700"/>
              <a:gd name="T23" fmla="*/ 254 h 1018"/>
              <a:gd name="T24" fmla="*/ 252 w 700"/>
              <a:gd name="T25" fmla="*/ 235 h 1018"/>
              <a:gd name="T26" fmla="*/ 241 w 700"/>
              <a:gd name="T27" fmla="*/ 196 h 1018"/>
              <a:gd name="T28" fmla="*/ 208 w 700"/>
              <a:gd name="T29" fmla="*/ 152 h 1018"/>
              <a:gd name="T30" fmla="*/ 283 w 700"/>
              <a:gd name="T31" fmla="*/ 78 h 1018"/>
              <a:gd name="T32" fmla="*/ 378 w 700"/>
              <a:gd name="T33" fmla="*/ 66 h 1018"/>
              <a:gd name="T34" fmla="*/ 471 w 700"/>
              <a:gd name="T35" fmla="*/ 119 h 1018"/>
              <a:gd name="T36" fmla="*/ 477 w 700"/>
              <a:gd name="T37" fmla="*/ 191 h 1018"/>
              <a:gd name="T38" fmla="*/ 445 w 700"/>
              <a:gd name="T39" fmla="*/ 223 h 1018"/>
              <a:gd name="T40" fmla="*/ 471 w 700"/>
              <a:gd name="T41" fmla="*/ 254 h 1018"/>
              <a:gd name="T42" fmla="*/ 459 w 700"/>
              <a:gd name="T43" fmla="*/ 324 h 1018"/>
              <a:gd name="T44" fmla="*/ 448 w 700"/>
              <a:gd name="T45" fmla="*/ 363 h 1018"/>
              <a:gd name="T46" fmla="*/ 509 w 700"/>
              <a:gd name="T47" fmla="*/ 445 h 1018"/>
              <a:gd name="T48" fmla="*/ 448 w 700"/>
              <a:gd name="T49" fmla="*/ 464 h 1018"/>
              <a:gd name="T50" fmla="*/ 459 w 700"/>
              <a:gd name="T51" fmla="*/ 504 h 1018"/>
              <a:gd name="T52" fmla="*/ 502 w 700"/>
              <a:gd name="T53" fmla="*/ 557 h 1018"/>
              <a:gd name="T54" fmla="*/ 426 w 700"/>
              <a:gd name="T55" fmla="*/ 649 h 1018"/>
              <a:gd name="T56" fmla="*/ 318 w 700"/>
              <a:gd name="T57" fmla="*/ 665 h 1018"/>
              <a:gd name="T58" fmla="*/ 219 w 700"/>
              <a:gd name="T59" fmla="*/ 598 h 1018"/>
              <a:gd name="T60" fmla="*/ 223 w 700"/>
              <a:gd name="T61" fmla="*/ 510 h 1018"/>
              <a:gd name="T62" fmla="*/ 255 w 700"/>
              <a:gd name="T63" fmla="*/ 477 h 1018"/>
              <a:gd name="T64" fmla="*/ 229 w 700"/>
              <a:gd name="T65" fmla="*/ 446 h 1018"/>
              <a:gd name="T66" fmla="*/ 372 w 700"/>
              <a:gd name="T67" fmla="*/ 595 h 1018"/>
              <a:gd name="T68" fmla="*/ 379 w 700"/>
              <a:gd name="T69" fmla="*/ 147 h 1018"/>
              <a:gd name="T70" fmla="*/ 344 w 700"/>
              <a:gd name="T71" fmla="*/ 128 h 1018"/>
              <a:gd name="T72" fmla="*/ 318 w 700"/>
              <a:gd name="T73" fmla="*/ 573 h 1018"/>
              <a:gd name="T74" fmla="*/ 344 w 700"/>
              <a:gd name="T75" fmla="*/ 604 h 1018"/>
              <a:gd name="T76" fmla="*/ 499 w 700"/>
              <a:gd name="T77" fmla="*/ 826 h 1018"/>
              <a:gd name="T78" fmla="*/ 658 w 700"/>
              <a:gd name="T79" fmla="*/ 675 h 1018"/>
              <a:gd name="T80" fmla="*/ 699 w 700"/>
              <a:gd name="T81" fmla="*/ 503 h 1018"/>
              <a:gd name="T82" fmla="*/ 668 w 700"/>
              <a:gd name="T83" fmla="*/ 477 h 1018"/>
              <a:gd name="T84" fmla="*/ 636 w 700"/>
              <a:gd name="T85" fmla="*/ 510 h 1018"/>
              <a:gd name="T86" fmla="*/ 619 w 700"/>
              <a:gd name="T87" fmla="*/ 607 h 1018"/>
              <a:gd name="T88" fmla="*/ 562 w 700"/>
              <a:gd name="T89" fmla="*/ 702 h 1018"/>
              <a:gd name="T90" fmla="*/ 474 w 700"/>
              <a:gd name="T91" fmla="*/ 767 h 1018"/>
              <a:gd name="T92" fmla="*/ 364 w 700"/>
              <a:gd name="T93" fmla="*/ 795 h 1018"/>
              <a:gd name="T94" fmla="*/ 265 w 700"/>
              <a:gd name="T95" fmla="*/ 782 h 1018"/>
              <a:gd name="T96" fmla="*/ 168 w 700"/>
              <a:gd name="T97" fmla="*/ 729 h 1018"/>
              <a:gd name="T98" fmla="*/ 98 w 700"/>
              <a:gd name="T99" fmla="*/ 646 h 1018"/>
              <a:gd name="T100" fmla="*/ 65 w 700"/>
              <a:gd name="T101" fmla="*/ 539 h 1018"/>
              <a:gd name="T102" fmla="*/ 50 w 700"/>
              <a:gd name="T103" fmla="*/ 483 h 1018"/>
              <a:gd name="T104" fmla="*/ 9 w 700"/>
              <a:gd name="T105" fmla="*/ 487 h 1018"/>
              <a:gd name="T106" fmla="*/ 11 w 700"/>
              <a:gd name="T107" fmla="*/ 595 h 1018"/>
              <a:gd name="T108" fmla="*/ 131 w 700"/>
              <a:gd name="T109" fmla="*/ 781 h 1018"/>
              <a:gd name="T110" fmla="*/ 127 w 700"/>
              <a:gd name="T111" fmla="*/ 955 h 1018"/>
              <a:gd name="T112" fmla="*/ 95 w 700"/>
              <a:gd name="T113" fmla="*/ 986 h 1018"/>
              <a:gd name="T114" fmla="*/ 121 w 700"/>
              <a:gd name="T115" fmla="*/ 1017 h 1018"/>
              <a:gd name="T116" fmla="*/ 599 w 700"/>
              <a:gd name="T117" fmla="*/ 1004 h 1018"/>
              <a:gd name="T118" fmla="*/ 595 w 700"/>
              <a:gd name="T119" fmla="*/ 963 h 1018"/>
              <a:gd name="T120" fmla="*/ 318 w 700"/>
              <a:gd name="T121" fmla="*/ 85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1018">
                <a:moveTo>
                  <a:pt x="350" y="732"/>
                </a:moveTo>
                <a:lnTo>
                  <a:pt x="350" y="732"/>
                </a:lnTo>
                <a:lnTo>
                  <a:pt x="373" y="731"/>
                </a:lnTo>
                <a:lnTo>
                  <a:pt x="394" y="727"/>
                </a:lnTo>
                <a:lnTo>
                  <a:pt x="416" y="722"/>
                </a:lnTo>
                <a:lnTo>
                  <a:pt x="436" y="714"/>
                </a:lnTo>
                <a:lnTo>
                  <a:pt x="456" y="705"/>
                </a:lnTo>
                <a:lnTo>
                  <a:pt x="474" y="694"/>
                </a:lnTo>
                <a:lnTo>
                  <a:pt x="491" y="681"/>
                </a:lnTo>
                <a:lnTo>
                  <a:pt x="507" y="666"/>
                </a:lnTo>
                <a:lnTo>
                  <a:pt x="522" y="651"/>
                </a:lnTo>
                <a:lnTo>
                  <a:pt x="535" y="634"/>
                </a:lnTo>
                <a:lnTo>
                  <a:pt x="546" y="615"/>
                </a:lnTo>
                <a:lnTo>
                  <a:pt x="555" y="595"/>
                </a:lnTo>
                <a:lnTo>
                  <a:pt x="563" y="575"/>
                </a:lnTo>
                <a:lnTo>
                  <a:pt x="568" y="554"/>
                </a:lnTo>
                <a:lnTo>
                  <a:pt x="572" y="532"/>
                </a:lnTo>
                <a:lnTo>
                  <a:pt x="573" y="510"/>
                </a:lnTo>
                <a:lnTo>
                  <a:pt x="573" y="223"/>
                </a:lnTo>
                <a:lnTo>
                  <a:pt x="573" y="223"/>
                </a:lnTo>
                <a:lnTo>
                  <a:pt x="572" y="201"/>
                </a:lnTo>
                <a:lnTo>
                  <a:pt x="568" y="178"/>
                </a:lnTo>
                <a:lnTo>
                  <a:pt x="563" y="157"/>
                </a:lnTo>
                <a:lnTo>
                  <a:pt x="555" y="136"/>
                </a:lnTo>
                <a:lnTo>
                  <a:pt x="546" y="117"/>
                </a:lnTo>
                <a:lnTo>
                  <a:pt x="535" y="99"/>
                </a:lnTo>
                <a:lnTo>
                  <a:pt x="522" y="81"/>
                </a:lnTo>
                <a:lnTo>
                  <a:pt x="507" y="65"/>
                </a:lnTo>
                <a:lnTo>
                  <a:pt x="491" y="51"/>
                </a:lnTo>
                <a:lnTo>
                  <a:pt x="474" y="39"/>
                </a:lnTo>
                <a:lnTo>
                  <a:pt x="456" y="27"/>
                </a:lnTo>
                <a:lnTo>
                  <a:pt x="436" y="18"/>
                </a:lnTo>
                <a:lnTo>
                  <a:pt x="416" y="11"/>
                </a:lnTo>
                <a:lnTo>
                  <a:pt x="394" y="5"/>
                </a:lnTo>
                <a:lnTo>
                  <a:pt x="373" y="1"/>
                </a:lnTo>
                <a:lnTo>
                  <a:pt x="350" y="0"/>
                </a:lnTo>
                <a:lnTo>
                  <a:pt x="350" y="0"/>
                </a:lnTo>
                <a:lnTo>
                  <a:pt x="327" y="1"/>
                </a:lnTo>
                <a:lnTo>
                  <a:pt x="305" y="5"/>
                </a:lnTo>
                <a:lnTo>
                  <a:pt x="284" y="11"/>
                </a:lnTo>
                <a:lnTo>
                  <a:pt x="264" y="18"/>
                </a:lnTo>
                <a:lnTo>
                  <a:pt x="244" y="27"/>
                </a:lnTo>
                <a:lnTo>
                  <a:pt x="226" y="39"/>
                </a:lnTo>
                <a:lnTo>
                  <a:pt x="209" y="51"/>
                </a:lnTo>
                <a:lnTo>
                  <a:pt x="193" y="65"/>
                </a:lnTo>
                <a:lnTo>
                  <a:pt x="178" y="81"/>
                </a:lnTo>
                <a:lnTo>
                  <a:pt x="165" y="99"/>
                </a:lnTo>
                <a:lnTo>
                  <a:pt x="154" y="117"/>
                </a:lnTo>
                <a:lnTo>
                  <a:pt x="144" y="136"/>
                </a:lnTo>
                <a:lnTo>
                  <a:pt x="137" y="157"/>
                </a:lnTo>
                <a:lnTo>
                  <a:pt x="132" y="178"/>
                </a:lnTo>
                <a:lnTo>
                  <a:pt x="128" y="201"/>
                </a:lnTo>
                <a:lnTo>
                  <a:pt x="127" y="223"/>
                </a:lnTo>
                <a:lnTo>
                  <a:pt x="127" y="510"/>
                </a:lnTo>
                <a:lnTo>
                  <a:pt x="127" y="510"/>
                </a:lnTo>
                <a:lnTo>
                  <a:pt x="128" y="532"/>
                </a:lnTo>
                <a:lnTo>
                  <a:pt x="132" y="554"/>
                </a:lnTo>
                <a:lnTo>
                  <a:pt x="137" y="575"/>
                </a:lnTo>
                <a:lnTo>
                  <a:pt x="144" y="595"/>
                </a:lnTo>
                <a:lnTo>
                  <a:pt x="154" y="615"/>
                </a:lnTo>
                <a:lnTo>
                  <a:pt x="165" y="634"/>
                </a:lnTo>
                <a:lnTo>
                  <a:pt x="178" y="651"/>
                </a:lnTo>
                <a:lnTo>
                  <a:pt x="193" y="666"/>
                </a:lnTo>
                <a:lnTo>
                  <a:pt x="209" y="681"/>
                </a:lnTo>
                <a:lnTo>
                  <a:pt x="226" y="694"/>
                </a:lnTo>
                <a:lnTo>
                  <a:pt x="244" y="705"/>
                </a:lnTo>
                <a:lnTo>
                  <a:pt x="264" y="714"/>
                </a:lnTo>
                <a:lnTo>
                  <a:pt x="284" y="722"/>
                </a:lnTo>
                <a:lnTo>
                  <a:pt x="305" y="727"/>
                </a:lnTo>
                <a:lnTo>
                  <a:pt x="327" y="731"/>
                </a:lnTo>
                <a:lnTo>
                  <a:pt x="350" y="732"/>
                </a:lnTo>
                <a:lnTo>
                  <a:pt x="350" y="732"/>
                </a:lnTo>
                <a:close/>
                <a:moveTo>
                  <a:pt x="223" y="445"/>
                </a:moveTo>
                <a:lnTo>
                  <a:pt x="191" y="445"/>
                </a:lnTo>
                <a:lnTo>
                  <a:pt x="191" y="382"/>
                </a:lnTo>
                <a:lnTo>
                  <a:pt x="223" y="382"/>
                </a:lnTo>
                <a:lnTo>
                  <a:pt x="223" y="382"/>
                </a:lnTo>
                <a:lnTo>
                  <a:pt x="229" y="381"/>
                </a:lnTo>
                <a:lnTo>
                  <a:pt x="235" y="380"/>
                </a:lnTo>
                <a:lnTo>
                  <a:pt x="241" y="376"/>
                </a:lnTo>
                <a:lnTo>
                  <a:pt x="245" y="372"/>
                </a:lnTo>
                <a:lnTo>
                  <a:pt x="250" y="368"/>
                </a:lnTo>
                <a:lnTo>
                  <a:pt x="252" y="363"/>
                </a:lnTo>
                <a:lnTo>
                  <a:pt x="254" y="356"/>
                </a:lnTo>
                <a:lnTo>
                  <a:pt x="255" y="350"/>
                </a:lnTo>
                <a:lnTo>
                  <a:pt x="255" y="350"/>
                </a:lnTo>
                <a:lnTo>
                  <a:pt x="254" y="343"/>
                </a:lnTo>
                <a:lnTo>
                  <a:pt x="252" y="338"/>
                </a:lnTo>
                <a:lnTo>
                  <a:pt x="250" y="333"/>
                </a:lnTo>
                <a:lnTo>
                  <a:pt x="245" y="327"/>
                </a:lnTo>
                <a:lnTo>
                  <a:pt x="241" y="324"/>
                </a:lnTo>
                <a:lnTo>
                  <a:pt x="235" y="321"/>
                </a:lnTo>
                <a:lnTo>
                  <a:pt x="229" y="319"/>
                </a:lnTo>
                <a:lnTo>
                  <a:pt x="223" y="319"/>
                </a:lnTo>
                <a:lnTo>
                  <a:pt x="191" y="319"/>
                </a:lnTo>
                <a:lnTo>
                  <a:pt x="191" y="254"/>
                </a:lnTo>
                <a:lnTo>
                  <a:pt x="223" y="254"/>
                </a:lnTo>
                <a:lnTo>
                  <a:pt x="223" y="254"/>
                </a:lnTo>
                <a:lnTo>
                  <a:pt x="229" y="254"/>
                </a:lnTo>
                <a:lnTo>
                  <a:pt x="235" y="252"/>
                </a:lnTo>
                <a:lnTo>
                  <a:pt x="241" y="249"/>
                </a:lnTo>
                <a:lnTo>
                  <a:pt x="245" y="246"/>
                </a:lnTo>
                <a:lnTo>
                  <a:pt x="250" y="240"/>
                </a:lnTo>
                <a:lnTo>
                  <a:pt x="252" y="235"/>
                </a:lnTo>
                <a:lnTo>
                  <a:pt x="254" y="230"/>
                </a:lnTo>
                <a:lnTo>
                  <a:pt x="255" y="223"/>
                </a:lnTo>
                <a:lnTo>
                  <a:pt x="255" y="223"/>
                </a:lnTo>
                <a:lnTo>
                  <a:pt x="254" y="217"/>
                </a:lnTo>
                <a:lnTo>
                  <a:pt x="252" y="210"/>
                </a:lnTo>
                <a:lnTo>
                  <a:pt x="250" y="205"/>
                </a:lnTo>
                <a:lnTo>
                  <a:pt x="245" y="201"/>
                </a:lnTo>
                <a:lnTo>
                  <a:pt x="241" y="196"/>
                </a:lnTo>
                <a:lnTo>
                  <a:pt x="235" y="193"/>
                </a:lnTo>
                <a:lnTo>
                  <a:pt x="229" y="192"/>
                </a:lnTo>
                <a:lnTo>
                  <a:pt x="223" y="191"/>
                </a:lnTo>
                <a:lnTo>
                  <a:pt x="194" y="191"/>
                </a:lnTo>
                <a:lnTo>
                  <a:pt x="194" y="191"/>
                </a:lnTo>
                <a:lnTo>
                  <a:pt x="197" y="178"/>
                </a:lnTo>
                <a:lnTo>
                  <a:pt x="202" y="165"/>
                </a:lnTo>
                <a:lnTo>
                  <a:pt x="208" y="152"/>
                </a:lnTo>
                <a:lnTo>
                  <a:pt x="214" y="140"/>
                </a:lnTo>
                <a:lnTo>
                  <a:pt x="222" y="130"/>
                </a:lnTo>
                <a:lnTo>
                  <a:pt x="229" y="119"/>
                </a:lnTo>
                <a:lnTo>
                  <a:pt x="239" y="109"/>
                </a:lnTo>
                <a:lnTo>
                  <a:pt x="249" y="101"/>
                </a:lnTo>
                <a:lnTo>
                  <a:pt x="259" y="92"/>
                </a:lnTo>
                <a:lnTo>
                  <a:pt x="271" y="85"/>
                </a:lnTo>
                <a:lnTo>
                  <a:pt x="283" y="78"/>
                </a:lnTo>
                <a:lnTo>
                  <a:pt x="296" y="74"/>
                </a:lnTo>
                <a:lnTo>
                  <a:pt x="309" y="70"/>
                </a:lnTo>
                <a:lnTo>
                  <a:pt x="322" y="66"/>
                </a:lnTo>
                <a:lnTo>
                  <a:pt x="335" y="64"/>
                </a:lnTo>
                <a:lnTo>
                  <a:pt x="350" y="64"/>
                </a:lnTo>
                <a:lnTo>
                  <a:pt x="350" y="64"/>
                </a:lnTo>
                <a:lnTo>
                  <a:pt x="364" y="64"/>
                </a:lnTo>
                <a:lnTo>
                  <a:pt x="378" y="66"/>
                </a:lnTo>
                <a:lnTo>
                  <a:pt x="391" y="70"/>
                </a:lnTo>
                <a:lnTo>
                  <a:pt x="404" y="74"/>
                </a:lnTo>
                <a:lnTo>
                  <a:pt x="417" y="78"/>
                </a:lnTo>
                <a:lnTo>
                  <a:pt x="429" y="85"/>
                </a:lnTo>
                <a:lnTo>
                  <a:pt x="441" y="92"/>
                </a:lnTo>
                <a:lnTo>
                  <a:pt x="451" y="101"/>
                </a:lnTo>
                <a:lnTo>
                  <a:pt x="461" y="109"/>
                </a:lnTo>
                <a:lnTo>
                  <a:pt x="471" y="119"/>
                </a:lnTo>
                <a:lnTo>
                  <a:pt x="478" y="130"/>
                </a:lnTo>
                <a:lnTo>
                  <a:pt x="486" y="140"/>
                </a:lnTo>
                <a:lnTo>
                  <a:pt x="492" y="152"/>
                </a:lnTo>
                <a:lnTo>
                  <a:pt x="497" y="165"/>
                </a:lnTo>
                <a:lnTo>
                  <a:pt x="503" y="178"/>
                </a:lnTo>
                <a:lnTo>
                  <a:pt x="506" y="191"/>
                </a:lnTo>
                <a:lnTo>
                  <a:pt x="477" y="191"/>
                </a:lnTo>
                <a:lnTo>
                  <a:pt x="477" y="191"/>
                </a:lnTo>
                <a:lnTo>
                  <a:pt x="471" y="192"/>
                </a:lnTo>
                <a:lnTo>
                  <a:pt x="465" y="193"/>
                </a:lnTo>
                <a:lnTo>
                  <a:pt x="459" y="196"/>
                </a:lnTo>
                <a:lnTo>
                  <a:pt x="455" y="201"/>
                </a:lnTo>
                <a:lnTo>
                  <a:pt x="450" y="205"/>
                </a:lnTo>
                <a:lnTo>
                  <a:pt x="448" y="210"/>
                </a:lnTo>
                <a:lnTo>
                  <a:pt x="446" y="217"/>
                </a:lnTo>
                <a:lnTo>
                  <a:pt x="445" y="223"/>
                </a:lnTo>
                <a:lnTo>
                  <a:pt x="445" y="223"/>
                </a:lnTo>
                <a:lnTo>
                  <a:pt x="446" y="230"/>
                </a:lnTo>
                <a:lnTo>
                  <a:pt x="448" y="235"/>
                </a:lnTo>
                <a:lnTo>
                  <a:pt x="450" y="240"/>
                </a:lnTo>
                <a:lnTo>
                  <a:pt x="455" y="246"/>
                </a:lnTo>
                <a:lnTo>
                  <a:pt x="459" y="249"/>
                </a:lnTo>
                <a:lnTo>
                  <a:pt x="465" y="252"/>
                </a:lnTo>
                <a:lnTo>
                  <a:pt x="471" y="254"/>
                </a:lnTo>
                <a:lnTo>
                  <a:pt x="477" y="254"/>
                </a:lnTo>
                <a:lnTo>
                  <a:pt x="509" y="254"/>
                </a:lnTo>
                <a:lnTo>
                  <a:pt x="509" y="319"/>
                </a:lnTo>
                <a:lnTo>
                  <a:pt x="477" y="319"/>
                </a:lnTo>
                <a:lnTo>
                  <a:pt x="477" y="319"/>
                </a:lnTo>
                <a:lnTo>
                  <a:pt x="471" y="319"/>
                </a:lnTo>
                <a:lnTo>
                  <a:pt x="465" y="321"/>
                </a:lnTo>
                <a:lnTo>
                  <a:pt x="459" y="324"/>
                </a:lnTo>
                <a:lnTo>
                  <a:pt x="455" y="327"/>
                </a:lnTo>
                <a:lnTo>
                  <a:pt x="450" y="333"/>
                </a:lnTo>
                <a:lnTo>
                  <a:pt x="448" y="338"/>
                </a:lnTo>
                <a:lnTo>
                  <a:pt x="446" y="343"/>
                </a:lnTo>
                <a:lnTo>
                  <a:pt x="445" y="350"/>
                </a:lnTo>
                <a:lnTo>
                  <a:pt x="445" y="350"/>
                </a:lnTo>
                <a:lnTo>
                  <a:pt x="446" y="356"/>
                </a:lnTo>
                <a:lnTo>
                  <a:pt x="448" y="363"/>
                </a:lnTo>
                <a:lnTo>
                  <a:pt x="450" y="368"/>
                </a:lnTo>
                <a:lnTo>
                  <a:pt x="455" y="372"/>
                </a:lnTo>
                <a:lnTo>
                  <a:pt x="459" y="376"/>
                </a:lnTo>
                <a:lnTo>
                  <a:pt x="465" y="380"/>
                </a:lnTo>
                <a:lnTo>
                  <a:pt x="471" y="381"/>
                </a:lnTo>
                <a:lnTo>
                  <a:pt x="477" y="382"/>
                </a:lnTo>
                <a:lnTo>
                  <a:pt x="509" y="382"/>
                </a:lnTo>
                <a:lnTo>
                  <a:pt x="509" y="445"/>
                </a:lnTo>
                <a:lnTo>
                  <a:pt x="477" y="445"/>
                </a:lnTo>
                <a:lnTo>
                  <a:pt x="477" y="445"/>
                </a:lnTo>
                <a:lnTo>
                  <a:pt x="471" y="446"/>
                </a:lnTo>
                <a:lnTo>
                  <a:pt x="465" y="448"/>
                </a:lnTo>
                <a:lnTo>
                  <a:pt x="459" y="451"/>
                </a:lnTo>
                <a:lnTo>
                  <a:pt x="455" y="455"/>
                </a:lnTo>
                <a:lnTo>
                  <a:pt x="450" y="459"/>
                </a:lnTo>
                <a:lnTo>
                  <a:pt x="448" y="464"/>
                </a:lnTo>
                <a:lnTo>
                  <a:pt x="446" y="471"/>
                </a:lnTo>
                <a:lnTo>
                  <a:pt x="445" y="477"/>
                </a:lnTo>
                <a:lnTo>
                  <a:pt x="445" y="477"/>
                </a:lnTo>
                <a:lnTo>
                  <a:pt x="446" y="484"/>
                </a:lnTo>
                <a:lnTo>
                  <a:pt x="448" y="489"/>
                </a:lnTo>
                <a:lnTo>
                  <a:pt x="450" y="496"/>
                </a:lnTo>
                <a:lnTo>
                  <a:pt x="455" y="500"/>
                </a:lnTo>
                <a:lnTo>
                  <a:pt x="459" y="504"/>
                </a:lnTo>
                <a:lnTo>
                  <a:pt x="465" y="506"/>
                </a:lnTo>
                <a:lnTo>
                  <a:pt x="471" y="508"/>
                </a:lnTo>
                <a:lnTo>
                  <a:pt x="477" y="510"/>
                </a:lnTo>
                <a:lnTo>
                  <a:pt x="509" y="510"/>
                </a:lnTo>
                <a:lnTo>
                  <a:pt x="509" y="510"/>
                </a:lnTo>
                <a:lnTo>
                  <a:pt x="508" y="526"/>
                </a:lnTo>
                <a:lnTo>
                  <a:pt x="506" y="541"/>
                </a:lnTo>
                <a:lnTo>
                  <a:pt x="502" y="557"/>
                </a:lnTo>
                <a:lnTo>
                  <a:pt x="496" y="571"/>
                </a:lnTo>
                <a:lnTo>
                  <a:pt x="490" y="585"/>
                </a:lnTo>
                <a:lnTo>
                  <a:pt x="481" y="598"/>
                </a:lnTo>
                <a:lnTo>
                  <a:pt x="473" y="610"/>
                </a:lnTo>
                <a:lnTo>
                  <a:pt x="462" y="621"/>
                </a:lnTo>
                <a:lnTo>
                  <a:pt x="451" y="632"/>
                </a:lnTo>
                <a:lnTo>
                  <a:pt x="438" y="640"/>
                </a:lnTo>
                <a:lnTo>
                  <a:pt x="426" y="649"/>
                </a:lnTo>
                <a:lnTo>
                  <a:pt x="412" y="655"/>
                </a:lnTo>
                <a:lnTo>
                  <a:pt x="398" y="661"/>
                </a:lnTo>
                <a:lnTo>
                  <a:pt x="382" y="665"/>
                </a:lnTo>
                <a:lnTo>
                  <a:pt x="367" y="667"/>
                </a:lnTo>
                <a:lnTo>
                  <a:pt x="350" y="668"/>
                </a:lnTo>
                <a:lnTo>
                  <a:pt x="350" y="668"/>
                </a:lnTo>
                <a:lnTo>
                  <a:pt x="333" y="667"/>
                </a:lnTo>
                <a:lnTo>
                  <a:pt x="318" y="665"/>
                </a:lnTo>
                <a:lnTo>
                  <a:pt x="302" y="661"/>
                </a:lnTo>
                <a:lnTo>
                  <a:pt x="288" y="655"/>
                </a:lnTo>
                <a:lnTo>
                  <a:pt x="274" y="649"/>
                </a:lnTo>
                <a:lnTo>
                  <a:pt x="261" y="640"/>
                </a:lnTo>
                <a:lnTo>
                  <a:pt x="249" y="632"/>
                </a:lnTo>
                <a:lnTo>
                  <a:pt x="238" y="621"/>
                </a:lnTo>
                <a:lnTo>
                  <a:pt x="227" y="610"/>
                </a:lnTo>
                <a:lnTo>
                  <a:pt x="219" y="598"/>
                </a:lnTo>
                <a:lnTo>
                  <a:pt x="210" y="585"/>
                </a:lnTo>
                <a:lnTo>
                  <a:pt x="203" y="571"/>
                </a:lnTo>
                <a:lnTo>
                  <a:pt x="198" y="557"/>
                </a:lnTo>
                <a:lnTo>
                  <a:pt x="194" y="541"/>
                </a:lnTo>
                <a:lnTo>
                  <a:pt x="192" y="526"/>
                </a:lnTo>
                <a:lnTo>
                  <a:pt x="191" y="510"/>
                </a:lnTo>
                <a:lnTo>
                  <a:pt x="223" y="510"/>
                </a:lnTo>
                <a:lnTo>
                  <a:pt x="223" y="510"/>
                </a:lnTo>
                <a:lnTo>
                  <a:pt x="229" y="508"/>
                </a:lnTo>
                <a:lnTo>
                  <a:pt x="235" y="506"/>
                </a:lnTo>
                <a:lnTo>
                  <a:pt x="241" y="504"/>
                </a:lnTo>
                <a:lnTo>
                  <a:pt x="245" y="500"/>
                </a:lnTo>
                <a:lnTo>
                  <a:pt x="250" y="496"/>
                </a:lnTo>
                <a:lnTo>
                  <a:pt x="252" y="489"/>
                </a:lnTo>
                <a:lnTo>
                  <a:pt x="254" y="484"/>
                </a:lnTo>
                <a:lnTo>
                  <a:pt x="255" y="477"/>
                </a:lnTo>
                <a:lnTo>
                  <a:pt x="255" y="477"/>
                </a:lnTo>
                <a:lnTo>
                  <a:pt x="254" y="471"/>
                </a:lnTo>
                <a:lnTo>
                  <a:pt x="252" y="464"/>
                </a:lnTo>
                <a:lnTo>
                  <a:pt x="250" y="459"/>
                </a:lnTo>
                <a:lnTo>
                  <a:pt x="245" y="455"/>
                </a:lnTo>
                <a:lnTo>
                  <a:pt x="241" y="451"/>
                </a:lnTo>
                <a:lnTo>
                  <a:pt x="235" y="448"/>
                </a:lnTo>
                <a:lnTo>
                  <a:pt x="229" y="446"/>
                </a:lnTo>
                <a:lnTo>
                  <a:pt x="223" y="445"/>
                </a:lnTo>
                <a:lnTo>
                  <a:pt x="223" y="445"/>
                </a:lnTo>
                <a:close/>
                <a:moveTo>
                  <a:pt x="350" y="605"/>
                </a:moveTo>
                <a:lnTo>
                  <a:pt x="350" y="605"/>
                </a:lnTo>
                <a:lnTo>
                  <a:pt x="356" y="604"/>
                </a:lnTo>
                <a:lnTo>
                  <a:pt x="362" y="602"/>
                </a:lnTo>
                <a:lnTo>
                  <a:pt x="368" y="599"/>
                </a:lnTo>
                <a:lnTo>
                  <a:pt x="372" y="595"/>
                </a:lnTo>
                <a:lnTo>
                  <a:pt x="376" y="590"/>
                </a:lnTo>
                <a:lnTo>
                  <a:pt x="379" y="585"/>
                </a:lnTo>
                <a:lnTo>
                  <a:pt x="382" y="579"/>
                </a:lnTo>
                <a:lnTo>
                  <a:pt x="382" y="573"/>
                </a:lnTo>
                <a:lnTo>
                  <a:pt x="382" y="160"/>
                </a:lnTo>
                <a:lnTo>
                  <a:pt x="382" y="160"/>
                </a:lnTo>
                <a:lnTo>
                  <a:pt x="382" y="153"/>
                </a:lnTo>
                <a:lnTo>
                  <a:pt x="379" y="147"/>
                </a:lnTo>
                <a:lnTo>
                  <a:pt x="376" y="142"/>
                </a:lnTo>
                <a:lnTo>
                  <a:pt x="372" y="137"/>
                </a:lnTo>
                <a:lnTo>
                  <a:pt x="368" y="133"/>
                </a:lnTo>
                <a:lnTo>
                  <a:pt x="362" y="130"/>
                </a:lnTo>
                <a:lnTo>
                  <a:pt x="356" y="128"/>
                </a:lnTo>
                <a:lnTo>
                  <a:pt x="350" y="128"/>
                </a:lnTo>
                <a:lnTo>
                  <a:pt x="350" y="128"/>
                </a:lnTo>
                <a:lnTo>
                  <a:pt x="344" y="128"/>
                </a:lnTo>
                <a:lnTo>
                  <a:pt x="338" y="130"/>
                </a:lnTo>
                <a:lnTo>
                  <a:pt x="332" y="133"/>
                </a:lnTo>
                <a:lnTo>
                  <a:pt x="328" y="137"/>
                </a:lnTo>
                <a:lnTo>
                  <a:pt x="324" y="142"/>
                </a:lnTo>
                <a:lnTo>
                  <a:pt x="320" y="147"/>
                </a:lnTo>
                <a:lnTo>
                  <a:pt x="318" y="153"/>
                </a:lnTo>
                <a:lnTo>
                  <a:pt x="318" y="160"/>
                </a:lnTo>
                <a:lnTo>
                  <a:pt x="318" y="573"/>
                </a:lnTo>
                <a:lnTo>
                  <a:pt x="318" y="573"/>
                </a:lnTo>
                <a:lnTo>
                  <a:pt x="318" y="579"/>
                </a:lnTo>
                <a:lnTo>
                  <a:pt x="320" y="585"/>
                </a:lnTo>
                <a:lnTo>
                  <a:pt x="324" y="590"/>
                </a:lnTo>
                <a:lnTo>
                  <a:pt x="328" y="595"/>
                </a:lnTo>
                <a:lnTo>
                  <a:pt x="332" y="599"/>
                </a:lnTo>
                <a:lnTo>
                  <a:pt x="338" y="602"/>
                </a:lnTo>
                <a:lnTo>
                  <a:pt x="344" y="604"/>
                </a:lnTo>
                <a:lnTo>
                  <a:pt x="350" y="605"/>
                </a:lnTo>
                <a:lnTo>
                  <a:pt x="350" y="605"/>
                </a:lnTo>
                <a:close/>
                <a:moveTo>
                  <a:pt x="573" y="955"/>
                </a:moveTo>
                <a:lnTo>
                  <a:pt x="445" y="955"/>
                </a:lnTo>
                <a:lnTo>
                  <a:pt x="445" y="845"/>
                </a:lnTo>
                <a:lnTo>
                  <a:pt x="445" y="845"/>
                </a:lnTo>
                <a:lnTo>
                  <a:pt x="473" y="837"/>
                </a:lnTo>
                <a:lnTo>
                  <a:pt x="499" y="826"/>
                </a:lnTo>
                <a:lnTo>
                  <a:pt x="523" y="812"/>
                </a:lnTo>
                <a:lnTo>
                  <a:pt x="547" y="798"/>
                </a:lnTo>
                <a:lnTo>
                  <a:pt x="569" y="781"/>
                </a:lnTo>
                <a:lnTo>
                  <a:pt x="591" y="763"/>
                </a:lnTo>
                <a:lnTo>
                  <a:pt x="610" y="743"/>
                </a:lnTo>
                <a:lnTo>
                  <a:pt x="627" y="722"/>
                </a:lnTo>
                <a:lnTo>
                  <a:pt x="643" y="698"/>
                </a:lnTo>
                <a:lnTo>
                  <a:pt x="658" y="675"/>
                </a:lnTo>
                <a:lnTo>
                  <a:pt x="670" y="649"/>
                </a:lnTo>
                <a:lnTo>
                  <a:pt x="681" y="623"/>
                </a:lnTo>
                <a:lnTo>
                  <a:pt x="688" y="595"/>
                </a:lnTo>
                <a:lnTo>
                  <a:pt x="695" y="567"/>
                </a:lnTo>
                <a:lnTo>
                  <a:pt x="698" y="539"/>
                </a:lnTo>
                <a:lnTo>
                  <a:pt x="700" y="510"/>
                </a:lnTo>
                <a:lnTo>
                  <a:pt x="700" y="510"/>
                </a:lnTo>
                <a:lnTo>
                  <a:pt x="699" y="503"/>
                </a:lnTo>
                <a:lnTo>
                  <a:pt x="697" y="497"/>
                </a:lnTo>
                <a:lnTo>
                  <a:pt x="695" y="491"/>
                </a:lnTo>
                <a:lnTo>
                  <a:pt x="691" y="487"/>
                </a:lnTo>
                <a:lnTo>
                  <a:pt x="686" y="483"/>
                </a:lnTo>
                <a:lnTo>
                  <a:pt x="680" y="479"/>
                </a:lnTo>
                <a:lnTo>
                  <a:pt x="675" y="478"/>
                </a:lnTo>
                <a:lnTo>
                  <a:pt x="668" y="477"/>
                </a:lnTo>
                <a:lnTo>
                  <a:pt x="668" y="477"/>
                </a:lnTo>
                <a:lnTo>
                  <a:pt x="662" y="478"/>
                </a:lnTo>
                <a:lnTo>
                  <a:pt x="655" y="479"/>
                </a:lnTo>
                <a:lnTo>
                  <a:pt x="650" y="483"/>
                </a:lnTo>
                <a:lnTo>
                  <a:pt x="646" y="487"/>
                </a:lnTo>
                <a:lnTo>
                  <a:pt x="641" y="491"/>
                </a:lnTo>
                <a:lnTo>
                  <a:pt x="639" y="497"/>
                </a:lnTo>
                <a:lnTo>
                  <a:pt x="637" y="503"/>
                </a:lnTo>
                <a:lnTo>
                  <a:pt x="636" y="510"/>
                </a:lnTo>
                <a:lnTo>
                  <a:pt x="636" y="510"/>
                </a:lnTo>
                <a:lnTo>
                  <a:pt x="636" y="523"/>
                </a:lnTo>
                <a:lnTo>
                  <a:pt x="635" y="539"/>
                </a:lnTo>
                <a:lnTo>
                  <a:pt x="633" y="552"/>
                </a:lnTo>
                <a:lnTo>
                  <a:pt x="631" y="566"/>
                </a:lnTo>
                <a:lnTo>
                  <a:pt x="627" y="580"/>
                </a:lnTo>
                <a:lnTo>
                  <a:pt x="623" y="594"/>
                </a:lnTo>
                <a:lnTo>
                  <a:pt x="619" y="607"/>
                </a:lnTo>
                <a:lnTo>
                  <a:pt x="613" y="620"/>
                </a:lnTo>
                <a:lnTo>
                  <a:pt x="608" y="633"/>
                </a:lnTo>
                <a:lnTo>
                  <a:pt x="602" y="646"/>
                </a:lnTo>
                <a:lnTo>
                  <a:pt x="595" y="658"/>
                </a:lnTo>
                <a:lnTo>
                  <a:pt x="588" y="669"/>
                </a:lnTo>
                <a:lnTo>
                  <a:pt x="579" y="680"/>
                </a:lnTo>
                <a:lnTo>
                  <a:pt x="570" y="691"/>
                </a:lnTo>
                <a:lnTo>
                  <a:pt x="562" y="702"/>
                </a:lnTo>
                <a:lnTo>
                  <a:pt x="552" y="711"/>
                </a:lnTo>
                <a:lnTo>
                  <a:pt x="543" y="721"/>
                </a:lnTo>
                <a:lnTo>
                  <a:pt x="532" y="729"/>
                </a:lnTo>
                <a:lnTo>
                  <a:pt x="521" y="738"/>
                </a:lnTo>
                <a:lnTo>
                  <a:pt x="510" y="747"/>
                </a:lnTo>
                <a:lnTo>
                  <a:pt x="499" y="754"/>
                </a:lnTo>
                <a:lnTo>
                  <a:pt x="487" y="761"/>
                </a:lnTo>
                <a:lnTo>
                  <a:pt x="474" y="767"/>
                </a:lnTo>
                <a:lnTo>
                  <a:pt x="461" y="772"/>
                </a:lnTo>
                <a:lnTo>
                  <a:pt x="448" y="778"/>
                </a:lnTo>
                <a:lnTo>
                  <a:pt x="435" y="782"/>
                </a:lnTo>
                <a:lnTo>
                  <a:pt x="421" y="786"/>
                </a:lnTo>
                <a:lnTo>
                  <a:pt x="407" y="790"/>
                </a:lnTo>
                <a:lnTo>
                  <a:pt x="393" y="792"/>
                </a:lnTo>
                <a:lnTo>
                  <a:pt x="379" y="794"/>
                </a:lnTo>
                <a:lnTo>
                  <a:pt x="364" y="795"/>
                </a:lnTo>
                <a:lnTo>
                  <a:pt x="350" y="795"/>
                </a:lnTo>
                <a:lnTo>
                  <a:pt x="350" y="795"/>
                </a:lnTo>
                <a:lnTo>
                  <a:pt x="335" y="795"/>
                </a:lnTo>
                <a:lnTo>
                  <a:pt x="320" y="794"/>
                </a:lnTo>
                <a:lnTo>
                  <a:pt x="307" y="792"/>
                </a:lnTo>
                <a:lnTo>
                  <a:pt x="293" y="790"/>
                </a:lnTo>
                <a:lnTo>
                  <a:pt x="279" y="786"/>
                </a:lnTo>
                <a:lnTo>
                  <a:pt x="265" y="782"/>
                </a:lnTo>
                <a:lnTo>
                  <a:pt x="252" y="778"/>
                </a:lnTo>
                <a:lnTo>
                  <a:pt x="239" y="772"/>
                </a:lnTo>
                <a:lnTo>
                  <a:pt x="226" y="767"/>
                </a:lnTo>
                <a:lnTo>
                  <a:pt x="213" y="761"/>
                </a:lnTo>
                <a:lnTo>
                  <a:pt x="201" y="754"/>
                </a:lnTo>
                <a:lnTo>
                  <a:pt x="190" y="747"/>
                </a:lnTo>
                <a:lnTo>
                  <a:pt x="179" y="738"/>
                </a:lnTo>
                <a:lnTo>
                  <a:pt x="168" y="729"/>
                </a:lnTo>
                <a:lnTo>
                  <a:pt x="157" y="721"/>
                </a:lnTo>
                <a:lnTo>
                  <a:pt x="148" y="711"/>
                </a:lnTo>
                <a:lnTo>
                  <a:pt x="138" y="702"/>
                </a:lnTo>
                <a:lnTo>
                  <a:pt x="129" y="691"/>
                </a:lnTo>
                <a:lnTo>
                  <a:pt x="121" y="680"/>
                </a:lnTo>
                <a:lnTo>
                  <a:pt x="112" y="669"/>
                </a:lnTo>
                <a:lnTo>
                  <a:pt x="105" y="658"/>
                </a:lnTo>
                <a:lnTo>
                  <a:pt x="98" y="646"/>
                </a:lnTo>
                <a:lnTo>
                  <a:pt x="92" y="633"/>
                </a:lnTo>
                <a:lnTo>
                  <a:pt x="87" y="620"/>
                </a:lnTo>
                <a:lnTo>
                  <a:pt x="81" y="607"/>
                </a:lnTo>
                <a:lnTo>
                  <a:pt x="77" y="594"/>
                </a:lnTo>
                <a:lnTo>
                  <a:pt x="73" y="580"/>
                </a:lnTo>
                <a:lnTo>
                  <a:pt x="69" y="566"/>
                </a:lnTo>
                <a:lnTo>
                  <a:pt x="67" y="552"/>
                </a:lnTo>
                <a:lnTo>
                  <a:pt x="65" y="539"/>
                </a:lnTo>
                <a:lnTo>
                  <a:pt x="64" y="523"/>
                </a:lnTo>
                <a:lnTo>
                  <a:pt x="64" y="510"/>
                </a:lnTo>
                <a:lnTo>
                  <a:pt x="64" y="510"/>
                </a:lnTo>
                <a:lnTo>
                  <a:pt x="63" y="503"/>
                </a:lnTo>
                <a:lnTo>
                  <a:pt x="61" y="497"/>
                </a:lnTo>
                <a:lnTo>
                  <a:pt x="59" y="491"/>
                </a:lnTo>
                <a:lnTo>
                  <a:pt x="54" y="487"/>
                </a:lnTo>
                <a:lnTo>
                  <a:pt x="50" y="483"/>
                </a:lnTo>
                <a:lnTo>
                  <a:pt x="45" y="479"/>
                </a:lnTo>
                <a:lnTo>
                  <a:pt x="38" y="478"/>
                </a:lnTo>
                <a:lnTo>
                  <a:pt x="32" y="477"/>
                </a:lnTo>
                <a:lnTo>
                  <a:pt x="32" y="477"/>
                </a:lnTo>
                <a:lnTo>
                  <a:pt x="25" y="478"/>
                </a:lnTo>
                <a:lnTo>
                  <a:pt x="20" y="479"/>
                </a:lnTo>
                <a:lnTo>
                  <a:pt x="15" y="483"/>
                </a:lnTo>
                <a:lnTo>
                  <a:pt x="9" y="487"/>
                </a:lnTo>
                <a:lnTo>
                  <a:pt x="5" y="491"/>
                </a:lnTo>
                <a:lnTo>
                  <a:pt x="3" y="497"/>
                </a:lnTo>
                <a:lnTo>
                  <a:pt x="1" y="503"/>
                </a:lnTo>
                <a:lnTo>
                  <a:pt x="0" y="510"/>
                </a:lnTo>
                <a:lnTo>
                  <a:pt x="0" y="510"/>
                </a:lnTo>
                <a:lnTo>
                  <a:pt x="2" y="539"/>
                </a:lnTo>
                <a:lnTo>
                  <a:pt x="5" y="567"/>
                </a:lnTo>
                <a:lnTo>
                  <a:pt x="11" y="595"/>
                </a:lnTo>
                <a:lnTo>
                  <a:pt x="19" y="623"/>
                </a:lnTo>
                <a:lnTo>
                  <a:pt x="30" y="649"/>
                </a:lnTo>
                <a:lnTo>
                  <a:pt x="41" y="675"/>
                </a:lnTo>
                <a:lnTo>
                  <a:pt x="57" y="698"/>
                </a:lnTo>
                <a:lnTo>
                  <a:pt x="73" y="722"/>
                </a:lnTo>
                <a:lnTo>
                  <a:pt x="90" y="743"/>
                </a:lnTo>
                <a:lnTo>
                  <a:pt x="109" y="763"/>
                </a:lnTo>
                <a:lnTo>
                  <a:pt x="131" y="781"/>
                </a:lnTo>
                <a:lnTo>
                  <a:pt x="153" y="798"/>
                </a:lnTo>
                <a:lnTo>
                  <a:pt x="177" y="812"/>
                </a:lnTo>
                <a:lnTo>
                  <a:pt x="201" y="826"/>
                </a:lnTo>
                <a:lnTo>
                  <a:pt x="227" y="837"/>
                </a:lnTo>
                <a:lnTo>
                  <a:pt x="255" y="845"/>
                </a:lnTo>
                <a:lnTo>
                  <a:pt x="255" y="955"/>
                </a:lnTo>
                <a:lnTo>
                  <a:pt x="127" y="955"/>
                </a:lnTo>
                <a:lnTo>
                  <a:pt x="127" y="955"/>
                </a:lnTo>
                <a:lnTo>
                  <a:pt x="121" y="955"/>
                </a:lnTo>
                <a:lnTo>
                  <a:pt x="114" y="957"/>
                </a:lnTo>
                <a:lnTo>
                  <a:pt x="109" y="960"/>
                </a:lnTo>
                <a:lnTo>
                  <a:pt x="105" y="963"/>
                </a:lnTo>
                <a:lnTo>
                  <a:pt x="100" y="969"/>
                </a:lnTo>
                <a:lnTo>
                  <a:pt x="98" y="974"/>
                </a:lnTo>
                <a:lnTo>
                  <a:pt x="96" y="979"/>
                </a:lnTo>
                <a:lnTo>
                  <a:pt x="95" y="986"/>
                </a:lnTo>
                <a:lnTo>
                  <a:pt x="95" y="986"/>
                </a:lnTo>
                <a:lnTo>
                  <a:pt x="96" y="992"/>
                </a:lnTo>
                <a:lnTo>
                  <a:pt x="98" y="999"/>
                </a:lnTo>
                <a:lnTo>
                  <a:pt x="100" y="1004"/>
                </a:lnTo>
                <a:lnTo>
                  <a:pt x="105" y="1008"/>
                </a:lnTo>
                <a:lnTo>
                  <a:pt x="109" y="1013"/>
                </a:lnTo>
                <a:lnTo>
                  <a:pt x="114" y="1016"/>
                </a:lnTo>
                <a:lnTo>
                  <a:pt x="121" y="1017"/>
                </a:lnTo>
                <a:lnTo>
                  <a:pt x="127" y="1018"/>
                </a:lnTo>
                <a:lnTo>
                  <a:pt x="573" y="1018"/>
                </a:lnTo>
                <a:lnTo>
                  <a:pt x="573" y="1018"/>
                </a:lnTo>
                <a:lnTo>
                  <a:pt x="579" y="1017"/>
                </a:lnTo>
                <a:lnTo>
                  <a:pt x="585" y="1016"/>
                </a:lnTo>
                <a:lnTo>
                  <a:pt x="591" y="1013"/>
                </a:lnTo>
                <a:lnTo>
                  <a:pt x="595" y="1008"/>
                </a:lnTo>
                <a:lnTo>
                  <a:pt x="599" y="1004"/>
                </a:lnTo>
                <a:lnTo>
                  <a:pt x="602" y="999"/>
                </a:lnTo>
                <a:lnTo>
                  <a:pt x="604" y="992"/>
                </a:lnTo>
                <a:lnTo>
                  <a:pt x="605" y="986"/>
                </a:lnTo>
                <a:lnTo>
                  <a:pt x="605" y="986"/>
                </a:lnTo>
                <a:lnTo>
                  <a:pt x="604" y="979"/>
                </a:lnTo>
                <a:lnTo>
                  <a:pt x="602" y="974"/>
                </a:lnTo>
                <a:lnTo>
                  <a:pt x="599" y="969"/>
                </a:lnTo>
                <a:lnTo>
                  <a:pt x="595" y="963"/>
                </a:lnTo>
                <a:lnTo>
                  <a:pt x="591" y="960"/>
                </a:lnTo>
                <a:lnTo>
                  <a:pt x="585" y="957"/>
                </a:lnTo>
                <a:lnTo>
                  <a:pt x="579" y="955"/>
                </a:lnTo>
                <a:lnTo>
                  <a:pt x="573" y="955"/>
                </a:lnTo>
                <a:lnTo>
                  <a:pt x="573" y="955"/>
                </a:lnTo>
                <a:close/>
                <a:moveTo>
                  <a:pt x="382" y="955"/>
                </a:moveTo>
                <a:lnTo>
                  <a:pt x="318" y="955"/>
                </a:lnTo>
                <a:lnTo>
                  <a:pt x="318" y="857"/>
                </a:lnTo>
                <a:lnTo>
                  <a:pt x="318" y="857"/>
                </a:lnTo>
                <a:lnTo>
                  <a:pt x="334" y="858"/>
                </a:lnTo>
                <a:lnTo>
                  <a:pt x="350" y="859"/>
                </a:lnTo>
                <a:lnTo>
                  <a:pt x="350" y="859"/>
                </a:lnTo>
                <a:lnTo>
                  <a:pt x="366" y="858"/>
                </a:lnTo>
                <a:lnTo>
                  <a:pt x="382" y="857"/>
                </a:lnTo>
                <a:lnTo>
                  <a:pt x="382" y="955"/>
                </a:lnTo>
                <a:close/>
              </a:path>
            </a:pathLst>
          </a:custGeom>
          <a:solidFill>
            <a:srgbClr val="0070C0"/>
          </a:solidFill>
          <a:ln>
            <a:noFill/>
          </a:ln>
        </p:spPr>
        <p:txBody>
          <a:bodyPr vert="horz" wrap="square" lIns="68580" tIns="34290" rIns="68580" bIns="34290" numCol="1" anchor="t" anchorCtr="0" compatLnSpc="1"/>
          <a:lstStyle/>
          <a:p>
            <a:endParaRPr lang="zh-CN" altLang="en-US" sz="1350">
              <a:solidFill>
                <a:schemeClr val="tx2"/>
              </a:solidFill>
            </a:endParaRPr>
          </a:p>
        </p:txBody>
      </p:sp>
      <p:pic>
        <p:nvPicPr>
          <p:cNvPr id="13" name="图片 12" descr="32313536393037323b32313536393038373bcacad3a6d0d4"/>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015" y="4846955"/>
            <a:ext cx="396240" cy="396240"/>
          </a:xfrm>
          <a:prstGeom prst="rect">
            <a:avLst/>
          </a:prstGeom>
        </p:spPr>
      </p:pic>
      <p:sp>
        <p:nvSpPr>
          <p:cNvPr id="24" name="文本框 23"/>
          <p:cNvSpPr txBox="1"/>
          <p:nvPr/>
        </p:nvSpPr>
        <p:spPr>
          <a:xfrm>
            <a:off x="223520" y="5228590"/>
            <a:ext cx="1268730" cy="460375"/>
          </a:xfrm>
          <a:prstGeom prst="rect">
            <a:avLst/>
          </a:prstGeom>
          <a:noFill/>
        </p:spPr>
        <p:txBody>
          <a:bodyPr wrap="square" rtlCol="0" anchor="t">
            <a:spAutoFit/>
          </a:bodyPr>
          <a:lstStyle/>
          <a:p>
            <a:pPr algn="ctr"/>
            <a:r>
              <a:rPr lang="en-US" altLang="zh-CN" sz="800">
                <a:latin typeface="Arial" panose="020B0604020202020204" pitchFamily="34" charset="0"/>
                <a:cs typeface="Arial" panose="020B0604020202020204" pitchFamily="34" charset="0"/>
              </a:rPr>
              <a:t>XPON Mode</a:t>
            </a:r>
            <a:endParaRPr lang="en-US" altLang="zh-CN" sz="800">
              <a:latin typeface="Arial" panose="020B0604020202020204" pitchFamily="34" charset="0"/>
              <a:cs typeface="Arial" panose="020B0604020202020204" pitchFamily="34" charset="0"/>
            </a:endParaRPr>
          </a:p>
          <a:p>
            <a:pPr algn="ctr"/>
            <a:r>
              <a:rPr lang="en-US" sz="800" dirty="0">
                <a:solidFill>
                  <a:srgbClr val="313130"/>
                </a:solidFill>
                <a:latin typeface="Arial" panose="020B0604020202020204" pitchFamily="34" charset="0"/>
                <a:sym typeface="+mn-ea"/>
              </a:rPr>
              <a:t>A</a:t>
            </a:r>
            <a:r>
              <a:rPr sz="800" dirty="0">
                <a:solidFill>
                  <a:srgbClr val="313130"/>
                </a:solidFill>
                <a:latin typeface="Arial" panose="020B0604020202020204" pitchFamily="34" charset="0"/>
                <a:sym typeface="+mn-ea"/>
              </a:rPr>
              <a:t>utomatically </a:t>
            </a:r>
            <a:r>
              <a:rPr lang="en-US" sz="800" dirty="0">
                <a:solidFill>
                  <a:srgbClr val="313130"/>
                </a:solidFill>
                <a:latin typeface="Arial" panose="020B0604020202020204" pitchFamily="34" charset="0"/>
                <a:sym typeface="+mn-ea"/>
              </a:rPr>
              <a:t>Access to EPON/GPON</a:t>
            </a:r>
            <a:endParaRPr lang="zh-CN" altLang="en-US" sz="800" dirty="0">
              <a:solidFill>
                <a:srgbClr val="313130"/>
              </a:solidFill>
              <a:latin typeface="Arial" panose="020B0604020202020204" pitchFamily="34" charset="0"/>
              <a:sym typeface="+mn-ea"/>
            </a:endParaRPr>
          </a:p>
        </p:txBody>
      </p:sp>
      <p:pic>
        <p:nvPicPr>
          <p:cNvPr id="22" name="图片 21"/>
          <p:cNvPicPr>
            <a:picLocks noChangeAspect="1"/>
          </p:cNvPicPr>
          <p:nvPr/>
        </p:nvPicPr>
        <p:blipFill>
          <a:blip r:embed="rId9">
            <a:clrChange>
              <a:clrFrom>
                <a:srgbClr val="F5F6F7">
                  <a:alpha val="100000"/>
                </a:srgbClr>
              </a:clrFrom>
              <a:clrTo>
                <a:srgbClr val="F5F6F7">
                  <a:alpha val="100000"/>
                  <a:alpha val="0"/>
                </a:srgbClr>
              </a:clrTo>
            </a:clrChange>
          </a:blip>
          <a:srcRect t="17621" b="13993"/>
          <a:stretch>
            <a:fillRect/>
          </a:stretch>
        </p:blipFill>
        <p:spPr>
          <a:xfrm>
            <a:off x="3064510" y="7988935"/>
            <a:ext cx="2186305" cy="782955"/>
          </a:xfrm>
          <a:prstGeom prst="rect">
            <a:avLst/>
          </a:prstGeom>
        </p:spPr>
      </p:pic>
      <p:pic>
        <p:nvPicPr>
          <p:cNvPr id="23" name="图片 240532" descr="图片684"/>
          <p:cNvPicPr>
            <a:picLocks noChangeAspect="1"/>
          </p:cNvPicPr>
          <p:nvPr/>
        </p:nvPicPr>
        <p:blipFill>
          <a:blip r:embed="rId10"/>
          <a:stretch>
            <a:fillRect/>
          </a:stretch>
        </p:blipFill>
        <p:spPr>
          <a:xfrm>
            <a:off x="3424555" y="9049385"/>
            <a:ext cx="610870" cy="322580"/>
          </a:xfrm>
          <a:prstGeom prst="rect">
            <a:avLst/>
          </a:prstGeom>
          <a:noFill/>
          <a:ln w="9525">
            <a:noFill/>
          </a:ln>
        </p:spPr>
      </p:pic>
      <p:sp>
        <p:nvSpPr>
          <p:cNvPr id="80" name="Freeform 379"/>
          <p:cNvSpPr>
            <a:spLocks noEditPoints="1"/>
          </p:cNvSpPr>
          <p:nvPr/>
        </p:nvSpPr>
        <p:spPr bwMode="auto">
          <a:xfrm>
            <a:off x="4079875" y="9020810"/>
            <a:ext cx="363220" cy="289560"/>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rgbClr val="709CBA"/>
          </a:solidFill>
          <a:ln>
            <a:noFill/>
          </a:ln>
        </p:spPr>
        <p:txBody>
          <a:bodyPr lIns="60222" tIns="30111" rIns="60222" bIns="30111"/>
          <a:lstStyle/>
          <a:p>
            <a:pPr>
              <a:defRPr/>
            </a:pPr>
            <a:endParaRPr lang="zh-CN" altLang="en-US" sz="1185">
              <a:solidFill>
                <a:prstClr val="black"/>
              </a:solidFill>
              <a:cs typeface="+mn-ea"/>
              <a:sym typeface="+mn-lt"/>
            </a:endParaRPr>
          </a:p>
        </p:txBody>
      </p:sp>
      <p:cxnSp>
        <p:nvCxnSpPr>
          <p:cNvPr id="14" name="直接连接符 13"/>
          <p:cNvCxnSpPr/>
          <p:nvPr/>
        </p:nvCxnSpPr>
        <p:spPr>
          <a:xfrm>
            <a:off x="3696970" y="8606155"/>
            <a:ext cx="0" cy="50990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277995" y="8625840"/>
            <a:ext cx="4445" cy="3841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27" name="图片 26" descr="图片155"/>
          <p:cNvPicPr>
            <a:picLocks noChangeAspect="1"/>
          </p:cNvPicPr>
          <p:nvPr/>
        </p:nvPicPr>
        <p:blipFill>
          <a:blip r:embed="rId11"/>
          <a:stretch>
            <a:fillRect/>
          </a:stretch>
        </p:blipFill>
        <p:spPr>
          <a:xfrm flipH="1">
            <a:off x="2198370" y="8371205"/>
            <a:ext cx="340995" cy="381000"/>
          </a:xfrm>
          <a:prstGeom prst="rect">
            <a:avLst/>
          </a:prstGeom>
          <a:noFill/>
          <a:ln w="9525">
            <a:noFill/>
          </a:ln>
        </p:spPr>
      </p:pic>
      <p:cxnSp>
        <p:nvCxnSpPr>
          <p:cNvPr id="15" name="直接连接符 14"/>
          <p:cNvCxnSpPr/>
          <p:nvPr/>
        </p:nvCxnSpPr>
        <p:spPr>
          <a:xfrm>
            <a:off x="2539365" y="8596630"/>
            <a:ext cx="899795" cy="0"/>
          </a:xfrm>
          <a:prstGeom prst="line">
            <a:avLst/>
          </a:prstGeom>
          <a:ln>
            <a:solidFill>
              <a:srgbClr val="FF69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499235" y="8591550"/>
            <a:ext cx="720090" cy="0"/>
          </a:xfrm>
          <a:prstGeom prst="line">
            <a:avLst/>
          </a:prstGeom>
          <a:ln>
            <a:solidFill>
              <a:srgbClr val="FF69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178050" y="8793480"/>
            <a:ext cx="423545" cy="138430"/>
          </a:xfrm>
          <a:prstGeom prst="rect">
            <a:avLst/>
          </a:prstGeom>
          <a:noFill/>
        </p:spPr>
        <p:txBody>
          <a:bodyPr wrap="square" lIns="0" tIns="0" rIns="0" bIns="0" rtlCol="0" anchor="t">
            <a:spAutoFit/>
          </a:bodyPr>
          <a:lstStyle/>
          <a:p>
            <a:r>
              <a:rPr lang="en-US" altLang="zh-CN" sz="900" dirty="0" smtClean="0">
                <a:solidFill>
                  <a:srgbClr val="1C1C1C"/>
                </a:solidFill>
                <a:latin typeface="Arial" panose="020B0604020202020204" pitchFamily="34" charset="0"/>
                <a:ea typeface="微软雅黑" panose="020B0503020204020204" charset="-122"/>
                <a:sym typeface="+mn-ea"/>
              </a:rPr>
              <a:t>Spliter</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sp>
        <p:nvSpPr>
          <p:cNvPr id="33" name="文本框 32"/>
          <p:cNvSpPr txBox="1"/>
          <p:nvPr/>
        </p:nvSpPr>
        <p:spPr>
          <a:xfrm>
            <a:off x="3424555" y="9418320"/>
            <a:ext cx="537845" cy="138430"/>
          </a:xfrm>
          <a:prstGeom prst="rect">
            <a:avLst/>
          </a:prstGeom>
          <a:noFill/>
        </p:spPr>
        <p:txBody>
          <a:bodyPr wrap="square" lIns="0" tIns="0" rIns="0" bIns="0" rtlCol="0" anchor="t">
            <a:spAutoFit/>
          </a:bodyPr>
          <a:lstStyle/>
          <a:p>
            <a:r>
              <a:rPr lang="en-US" altLang="zh-CN" sz="900" dirty="0" smtClean="0">
                <a:solidFill>
                  <a:srgbClr val="1C1C1C"/>
                </a:solidFill>
                <a:latin typeface="Arial" panose="020B0604020202020204" pitchFamily="34" charset="0"/>
                <a:ea typeface="微软雅黑" panose="020B0503020204020204" charset="-122"/>
                <a:sym typeface="+mn-ea"/>
              </a:rPr>
              <a:t>IP Phone</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sp>
        <p:nvSpPr>
          <p:cNvPr id="40" name="文本框 39"/>
          <p:cNvSpPr txBox="1"/>
          <p:nvPr/>
        </p:nvSpPr>
        <p:spPr>
          <a:xfrm>
            <a:off x="4079875" y="9412605"/>
            <a:ext cx="405130" cy="138430"/>
          </a:xfrm>
          <a:prstGeom prst="rect">
            <a:avLst/>
          </a:prstGeom>
          <a:noFill/>
        </p:spPr>
        <p:txBody>
          <a:bodyPr wrap="square" lIns="0" tIns="0" rIns="0" bIns="0" rtlCol="0" anchor="t">
            <a:spAutoFit/>
          </a:bodyPr>
          <a:lstStyle/>
          <a:p>
            <a:pPr algn="ctr"/>
            <a:r>
              <a:rPr lang="en-US" altLang="zh-CN" sz="900" dirty="0" smtClean="0">
                <a:solidFill>
                  <a:srgbClr val="1C1C1C"/>
                </a:solidFill>
                <a:latin typeface="Arial" panose="020B0604020202020204" pitchFamily="34" charset="0"/>
                <a:ea typeface="微软雅黑" panose="020B0503020204020204" charset="-122"/>
                <a:sym typeface="+mn-ea"/>
              </a:rPr>
              <a:t>PC</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cxnSp>
        <p:nvCxnSpPr>
          <p:cNvPr id="41" name="直接箭头连接符 40"/>
          <p:cNvCxnSpPr>
            <a:stCxn id="36" idx="0"/>
          </p:cNvCxnSpPr>
          <p:nvPr/>
        </p:nvCxnSpPr>
        <p:spPr>
          <a:xfrm flipH="1" flipV="1">
            <a:off x="4632960" y="8631555"/>
            <a:ext cx="5080" cy="417830"/>
          </a:xfrm>
          <a:prstGeom prst="straightConnector1">
            <a:avLst/>
          </a:prstGeom>
          <a:ln>
            <a:solidFill>
              <a:srgbClr val="0070C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492625" y="9418320"/>
            <a:ext cx="423545" cy="138430"/>
          </a:xfrm>
          <a:prstGeom prst="rect">
            <a:avLst/>
          </a:prstGeom>
          <a:noFill/>
        </p:spPr>
        <p:txBody>
          <a:bodyPr wrap="square" lIns="0" tIns="0" rIns="0" bIns="0" rtlCol="0" anchor="t">
            <a:spAutoFit/>
          </a:bodyPr>
          <a:lstStyle/>
          <a:p>
            <a:r>
              <a:rPr lang="en-US" altLang="zh-CN" sz="900" dirty="0" smtClean="0">
                <a:solidFill>
                  <a:srgbClr val="1C1C1C"/>
                </a:solidFill>
                <a:latin typeface="Arial" panose="020B0604020202020204" pitchFamily="34" charset="0"/>
                <a:ea typeface="微软雅黑" panose="020B0503020204020204" charset="-122"/>
                <a:sym typeface="+mn-ea"/>
              </a:rPr>
              <a:t>USB3.0</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pic>
        <p:nvPicPr>
          <p:cNvPr id="20" name="图片 19"/>
          <p:cNvPicPr>
            <a:picLocks noChangeAspect="1"/>
          </p:cNvPicPr>
          <p:nvPr/>
        </p:nvPicPr>
        <p:blipFill>
          <a:blip r:embed="rId12" cstate="screen"/>
          <a:stretch>
            <a:fillRect/>
          </a:stretch>
        </p:blipFill>
        <p:spPr>
          <a:xfrm>
            <a:off x="1183973" y="8335457"/>
            <a:ext cx="350705" cy="378027"/>
          </a:xfrm>
          <a:prstGeom prst="rect">
            <a:avLst/>
          </a:prstGeom>
        </p:spPr>
      </p:pic>
      <p:sp>
        <p:nvSpPr>
          <p:cNvPr id="2" name="文本框 1"/>
          <p:cNvSpPr txBox="1"/>
          <p:nvPr/>
        </p:nvSpPr>
        <p:spPr>
          <a:xfrm>
            <a:off x="1461770" y="8273415"/>
            <a:ext cx="451485" cy="245110"/>
          </a:xfrm>
          <a:prstGeom prst="rect">
            <a:avLst/>
          </a:prstGeom>
          <a:noFill/>
        </p:spPr>
        <p:txBody>
          <a:bodyPr wrap="square" rtlCol="0">
            <a:spAutoFit/>
          </a:bodyPr>
          <a:lstStyle/>
          <a:p>
            <a:r>
              <a:rPr lang="en-US" altLang="zh-CN" sz="1000" dirty="0">
                <a:solidFill>
                  <a:schemeClr val="tx1">
                    <a:lumMod val="50000"/>
                    <a:lumOff val="50000"/>
                  </a:schemeClr>
                </a:solidFill>
              </a:rPr>
              <a:t>OLT</a:t>
            </a:r>
            <a:endParaRPr lang="en-US" altLang="zh-CN" sz="1000" dirty="0">
              <a:solidFill>
                <a:schemeClr val="tx1">
                  <a:lumMod val="50000"/>
                  <a:lumOff val="50000"/>
                </a:schemeClr>
              </a:solidFill>
            </a:endParaRPr>
          </a:p>
        </p:txBody>
      </p:sp>
      <p:grpSp>
        <p:nvGrpSpPr>
          <p:cNvPr id="6" name="组合 251"/>
          <p:cNvGrpSpPr/>
          <p:nvPr/>
        </p:nvGrpSpPr>
        <p:grpSpPr bwMode="auto">
          <a:xfrm>
            <a:off x="897255" y="7540625"/>
            <a:ext cx="965835" cy="590550"/>
            <a:chOff x="1240776" y="1956725"/>
            <a:chExt cx="896599" cy="422048"/>
          </a:xfrm>
        </p:grpSpPr>
        <p:grpSp>
          <p:nvGrpSpPr>
            <p:cNvPr id="12" name="Group 203"/>
            <p:cNvGrpSpPr/>
            <p:nvPr/>
          </p:nvGrpSpPr>
          <p:grpSpPr bwMode="auto">
            <a:xfrm>
              <a:off x="1240776" y="1956725"/>
              <a:ext cx="896599" cy="422048"/>
              <a:chOff x="1196" y="371"/>
              <a:chExt cx="783" cy="592"/>
            </a:xfrm>
          </p:grpSpPr>
          <p:sp>
            <p:nvSpPr>
              <p:cNvPr id="18" name="Freeform 204"/>
              <p:cNvSpPr>
                <a:spLocks noEditPoints="1"/>
              </p:cNvSpPr>
              <p:nvPr/>
            </p:nvSpPr>
            <p:spPr bwMode="auto">
              <a:xfrm>
                <a:off x="1196" y="371"/>
                <a:ext cx="704" cy="489"/>
              </a:xfrm>
              <a:custGeom>
                <a:avLst/>
                <a:gdLst>
                  <a:gd name="T0" fmla="*/ 895 w 390"/>
                  <a:gd name="T1" fmla="*/ 153 h 317"/>
                  <a:gd name="T2" fmla="*/ 525 w 390"/>
                  <a:gd name="T3" fmla="*/ 93 h 317"/>
                  <a:gd name="T4" fmla="*/ 280 w 390"/>
                  <a:gd name="T5" fmla="*/ 253 h 317"/>
                  <a:gd name="T6" fmla="*/ 361 w 390"/>
                  <a:gd name="T7" fmla="*/ 508 h 317"/>
                  <a:gd name="T8" fmla="*/ 713 w 390"/>
                  <a:gd name="T9" fmla="*/ 575 h 317"/>
                  <a:gd name="T10" fmla="*/ 1000 w 390"/>
                  <a:gd name="T11" fmla="*/ 398 h 317"/>
                  <a:gd name="T12" fmla="*/ 895 w 390"/>
                  <a:gd name="T13" fmla="*/ 153 h 317"/>
                  <a:gd name="T14" fmla="*/ 939 w 390"/>
                  <a:gd name="T15" fmla="*/ 376 h 317"/>
                  <a:gd name="T16" fmla="*/ 681 w 390"/>
                  <a:gd name="T17" fmla="*/ 540 h 317"/>
                  <a:gd name="T18" fmla="*/ 361 w 390"/>
                  <a:gd name="T19" fmla="*/ 477 h 317"/>
                  <a:gd name="T20" fmla="*/ 292 w 390"/>
                  <a:gd name="T21" fmla="*/ 247 h 317"/>
                  <a:gd name="T22" fmla="*/ 511 w 390"/>
                  <a:gd name="T23" fmla="*/ 105 h 317"/>
                  <a:gd name="T24" fmla="*/ 850 w 390"/>
                  <a:gd name="T25" fmla="*/ 159 h 317"/>
                  <a:gd name="T26" fmla="*/ 939 w 390"/>
                  <a:gd name="T27" fmla="*/ 376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0" h="317">
                    <a:moveTo>
                      <a:pt x="275" y="64"/>
                    </a:moveTo>
                    <a:cubicBezTo>
                      <a:pt x="252" y="0"/>
                      <a:pt x="213" y="12"/>
                      <a:pt x="161" y="39"/>
                    </a:cubicBezTo>
                    <a:cubicBezTo>
                      <a:pt x="65" y="33"/>
                      <a:pt x="86" y="106"/>
                      <a:pt x="86" y="106"/>
                    </a:cubicBezTo>
                    <a:cubicBezTo>
                      <a:pt x="0" y="190"/>
                      <a:pt x="111" y="213"/>
                      <a:pt x="111" y="213"/>
                    </a:cubicBezTo>
                    <a:cubicBezTo>
                      <a:pt x="140" y="317"/>
                      <a:pt x="219" y="242"/>
                      <a:pt x="219" y="242"/>
                    </a:cubicBezTo>
                    <a:cubicBezTo>
                      <a:pt x="325" y="275"/>
                      <a:pt x="307" y="167"/>
                      <a:pt x="307" y="167"/>
                    </a:cubicBezTo>
                    <a:cubicBezTo>
                      <a:pt x="390" y="98"/>
                      <a:pt x="275" y="64"/>
                      <a:pt x="275" y="64"/>
                    </a:cubicBezTo>
                    <a:close/>
                    <a:moveTo>
                      <a:pt x="288" y="158"/>
                    </a:moveTo>
                    <a:cubicBezTo>
                      <a:pt x="288" y="158"/>
                      <a:pt x="307" y="257"/>
                      <a:pt x="209" y="227"/>
                    </a:cubicBezTo>
                    <a:cubicBezTo>
                      <a:pt x="209" y="227"/>
                      <a:pt x="136" y="294"/>
                      <a:pt x="111" y="200"/>
                    </a:cubicBezTo>
                    <a:cubicBezTo>
                      <a:pt x="111" y="200"/>
                      <a:pt x="11" y="179"/>
                      <a:pt x="90" y="104"/>
                    </a:cubicBezTo>
                    <a:cubicBezTo>
                      <a:pt x="90" y="104"/>
                      <a:pt x="69" y="39"/>
                      <a:pt x="157" y="44"/>
                    </a:cubicBezTo>
                    <a:cubicBezTo>
                      <a:pt x="202" y="18"/>
                      <a:pt x="238" y="8"/>
                      <a:pt x="261" y="67"/>
                    </a:cubicBezTo>
                    <a:cubicBezTo>
                      <a:pt x="261" y="67"/>
                      <a:pt x="363" y="96"/>
                      <a:pt x="288" y="158"/>
                    </a:cubicBezTo>
                    <a:close/>
                  </a:path>
                </a:pathLst>
              </a:custGeom>
              <a:solidFill>
                <a:srgbClr val="5D7695"/>
              </a:solidFill>
              <a:ln w="9525">
                <a:solidFill>
                  <a:srgbClr val="666699"/>
                </a:solidFill>
                <a:round/>
              </a:ln>
            </p:spPr>
            <p:txBody>
              <a:bodyPr/>
              <a:lstStyle/>
              <a:p>
                <a:pPr>
                  <a:buNone/>
                </a:pPr>
                <a:endParaRPr lang="zh-CN" altLang="en-US" sz="2400"/>
              </a:p>
            </p:txBody>
          </p:sp>
          <p:sp>
            <p:nvSpPr>
              <p:cNvPr id="26" name="Freeform 205"/>
              <p:cNvSpPr/>
              <p:nvPr/>
            </p:nvSpPr>
            <p:spPr bwMode="auto">
              <a:xfrm>
                <a:off x="1212" y="387"/>
                <a:ext cx="767" cy="576"/>
              </a:xfrm>
              <a:custGeom>
                <a:avLst/>
                <a:gdLst>
                  <a:gd name="T0" fmla="*/ 1169 w 357"/>
                  <a:gd name="T1" fmla="*/ 236 h 288"/>
                  <a:gd name="T2" fmla="*/ 1298 w 357"/>
                  <a:gd name="T3" fmla="*/ 604 h 288"/>
                  <a:gd name="T4" fmla="*/ 928 w 357"/>
                  <a:gd name="T5" fmla="*/ 884 h 288"/>
                  <a:gd name="T6" fmla="*/ 466 w 357"/>
                  <a:gd name="T7" fmla="*/ 772 h 288"/>
                  <a:gd name="T8" fmla="*/ 370 w 357"/>
                  <a:gd name="T9" fmla="*/ 384 h 288"/>
                  <a:gd name="T10" fmla="*/ 683 w 357"/>
                  <a:gd name="T11" fmla="*/ 140 h 288"/>
                  <a:gd name="T12" fmla="*/ 1169 w 357"/>
                  <a:gd name="T13" fmla="*/ 23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288">
                    <a:moveTo>
                      <a:pt x="253" y="59"/>
                    </a:moveTo>
                    <a:cubicBezTo>
                      <a:pt x="253" y="59"/>
                      <a:pt x="357" y="88"/>
                      <a:pt x="281" y="151"/>
                    </a:cubicBezTo>
                    <a:cubicBezTo>
                      <a:pt x="281" y="151"/>
                      <a:pt x="300" y="250"/>
                      <a:pt x="201" y="221"/>
                    </a:cubicBezTo>
                    <a:cubicBezTo>
                      <a:pt x="201" y="221"/>
                      <a:pt x="127" y="288"/>
                      <a:pt x="101" y="193"/>
                    </a:cubicBezTo>
                    <a:cubicBezTo>
                      <a:pt x="101" y="193"/>
                      <a:pt x="0" y="172"/>
                      <a:pt x="80" y="96"/>
                    </a:cubicBezTo>
                    <a:cubicBezTo>
                      <a:pt x="80" y="96"/>
                      <a:pt x="59" y="31"/>
                      <a:pt x="148" y="35"/>
                    </a:cubicBezTo>
                    <a:cubicBezTo>
                      <a:pt x="194" y="10"/>
                      <a:pt x="230" y="0"/>
                      <a:pt x="253" y="59"/>
                    </a:cubicBezTo>
                  </a:path>
                </a:pathLst>
              </a:custGeom>
              <a:solidFill>
                <a:srgbClr val="006699"/>
              </a:solidFill>
              <a:ln w="9525">
                <a:solidFill>
                  <a:srgbClr val="666699"/>
                </a:solidFill>
                <a:round/>
              </a:ln>
            </p:spPr>
            <p:txBody>
              <a:bodyPr/>
              <a:lstStyle/>
              <a:p>
                <a:pPr>
                  <a:buNone/>
                </a:pPr>
                <a:endParaRPr lang="zh-CN" altLang="en-US" sz="2400"/>
              </a:p>
            </p:txBody>
          </p:sp>
          <p:sp>
            <p:nvSpPr>
              <p:cNvPr id="28" name="Freeform 209"/>
              <p:cNvSpPr/>
              <p:nvPr/>
            </p:nvSpPr>
            <p:spPr bwMode="auto">
              <a:xfrm>
                <a:off x="1634" y="513"/>
                <a:ext cx="12" cy="20"/>
              </a:xfrm>
              <a:custGeom>
                <a:avLst/>
                <a:gdLst>
                  <a:gd name="T0" fmla="*/ 8 w 6"/>
                  <a:gd name="T1" fmla="*/ 36 h 10"/>
                  <a:gd name="T2" fmla="*/ 4 w 6"/>
                  <a:gd name="T3" fmla="*/ 36 h 10"/>
                  <a:gd name="T4" fmla="*/ 0 w 6"/>
                  <a:gd name="T5" fmla="*/ 32 h 10"/>
                  <a:gd name="T6" fmla="*/ 12 w 6"/>
                  <a:gd name="T7" fmla="*/ 4 h 10"/>
                  <a:gd name="T8" fmla="*/ 20 w 6"/>
                  <a:gd name="T9" fmla="*/ 4 h 10"/>
                  <a:gd name="T10" fmla="*/ 24 w 6"/>
                  <a:gd name="T11" fmla="*/ 8 h 10"/>
                  <a:gd name="T12" fmla="*/ 8 w 6"/>
                  <a:gd name="T13" fmla="*/ 3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2" y="9"/>
                    </a:moveTo>
                    <a:cubicBezTo>
                      <a:pt x="2" y="10"/>
                      <a:pt x="1" y="10"/>
                      <a:pt x="1" y="9"/>
                    </a:cubicBezTo>
                    <a:cubicBezTo>
                      <a:pt x="0" y="9"/>
                      <a:pt x="0" y="8"/>
                      <a:pt x="0" y="8"/>
                    </a:cubicBezTo>
                    <a:cubicBezTo>
                      <a:pt x="3" y="1"/>
                      <a:pt x="3" y="1"/>
                      <a:pt x="3" y="1"/>
                    </a:cubicBezTo>
                    <a:cubicBezTo>
                      <a:pt x="3" y="0"/>
                      <a:pt x="4" y="0"/>
                      <a:pt x="5" y="1"/>
                    </a:cubicBezTo>
                    <a:cubicBezTo>
                      <a:pt x="6" y="1"/>
                      <a:pt x="6" y="2"/>
                      <a:pt x="6" y="2"/>
                    </a:cubicBezTo>
                    <a:lnTo>
                      <a:pt x="2" y="9"/>
                    </a:lnTo>
                    <a:close/>
                  </a:path>
                </a:pathLst>
              </a:custGeom>
              <a:solidFill>
                <a:srgbClr val="D3DBE4"/>
              </a:solidFill>
              <a:ln w="9525">
                <a:solidFill>
                  <a:srgbClr val="666699"/>
                </a:solidFill>
                <a:round/>
              </a:ln>
            </p:spPr>
            <p:txBody>
              <a:bodyPr/>
              <a:lstStyle/>
              <a:p>
                <a:pPr>
                  <a:buNone/>
                </a:pPr>
                <a:endParaRPr lang="zh-CN" altLang="en-US" sz="2400"/>
              </a:p>
            </p:txBody>
          </p:sp>
        </p:grpSp>
        <p:sp>
          <p:nvSpPr>
            <p:cNvPr id="30" name="TextBox 253"/>
            <p:cNvSpPr txBox="1">
              <a:spLocks noChangeArrowheads="1"/>
            </p:cNvSpPr>
            <p:nvPr/>
          </p:nvSpPr>
          <p:spPr bwMode="auto">
            <a:xfrm>
              <a:off x="1269282" y="2059287"/>
              <a:ext cx="818326" cy="16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hangingPunct="1">
                <a:buNone/>
              </a:pPr>
              <a:r>
                <a:rPr lang="en-US" altLang="zh-CN" sz="900" dirty="0">
                  <a:solidFill>
                    <a:schemeClr val="bg1"/>
                  </a:solidFill>
                  <a:latin typeface="微软雅黑" panose="020B0503020204020204" charset="-122"/>
                  <a:ea typeface="微软雅黑" panose="020B0503020204020204" charset="-122"/>
                </a:rPr>
                <a:t>Internet</a:t>
              </a:r>
              <a:endParaRPr lang="en-US" altLang="zh-CN" sz="900" b="1" dirty="0">
                <a:solidFill>
                  <a:schemeClr val="bg1"/>
                </a:solidFill>
                <a:latin typeface="微软雅黑" panose="020B0503020204020204" charset="-122"/>
                <a:ea typeface="微软雅黑" panose="020B0503020204020204" charset="-122"/>
              </a:endParaRPr>
            </a:p>
          </p:txBody>
        </p:sp>
      </p:grpSp>
      <p:cxnSp>
        <p:nvCxnSpPr>
          <p:cNvPr id="35" name="直接连接符 34"/>
          <p:cNvCxnSpPr>
            <a:endCxn id="20" idx="0"/>
          </p:cNvCxnSpPr>
          <p:nvPr/>
        </p:nvCxnSpPr>
        <p:spPr bwMode="auto">
          <a:xfrm flipH="1">
            <a:off x="1359535" y="8043545"/>
            <a:ext cx="6350" cy="292100"/>
          </a:xfrm>
          <a:prstGeom prst="line">
            <a:avLst/>
          </a:prstGeom>
          <a:noFill/>
          <a:ln w="12700" cap="flat" cmpd="sng" algn="ctr">
            <a:solidFill>
              <a:srgbClr val="000000">
                <a:lumMod val="65000"/>
                <a:lumOff val="35000"/>
              </a:srgbClr>
            </a:solidFill>
            <a:prstDash val="solid"/>
            <a:round/>
            <a:headEnd type="none" w="med" len="med"/>
            <a:tailEnd type="none" w="med" len="med"/>
          </a:ln>
          <a:effectLst/>
        </p:spPr>
      </p:cxnSp>
      <p:pic>
        <p:nvPicPr>
          <p:cNvPr id="36" name="图片 35" descr="32303230323035353b32303231323130383b555342bdd3bfda"/>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92625" y="9049385"/>
            <a:ext cx="290830" cy="290830"/>
          </a:xfrm>
          <a:prstGeom prst="rect">
            <a:avLst/>
          </a:prstGeom>
        </p:spPr>
      </p:pic>
      <p:cxnSp>
        <p:nvCxnSpPr>
          <p:cNvPr id="19" name="直接箭头连接符 18"/>
          <p:cNvCxnSpPr/>
          <p:nvPr/>
        </p:nvCxnSpPr>
        <p:spPr>
          <a:xfrm flipH="1" flipV="1">
            <a:off x="4854575" y="8631555"/>
            <a:ext cx="273685" cy="495300"/>
          </a:xfrm>
          <a:prstGeom prst="straightConnector1">
            <a:avLst/>
          </a:prstGeom>
          <a:ln>
            <a:solidFill>
              <a:srgbClr val="0070C0"/>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7" name="图片 36" descr="343435383135303b333634393839393bb5e7d4b4"/>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38090" y="9039860"/>
            <a:ext cx="270510" cy="270510"/>
          </a:xfrm>
          <a:prstGeom prst="rect">
            <a:avLst/>
          </a:prstGeom>
        </p:spPr>
      </p:pic>
      <p:sp>
        <p:nvSpPr>
          <p:cNvPr id="43" name="文本框 42"/>
          <p:cNvSpPr txBox="1"/>
          <p:nvPr/>
        </p:nvSpPr>
        <p:spPr>
          <a:xfrm>
            <a:off x="5038090" y="9396730"/>
            <a:ext cx="423545" cy="138430"/>
          </a:xfrm>
          <a:prstGeom prst="rect">
            <a:avLst/>
          </a:prstGeom>
          <a:noFill/>
        </p:spPr>
        <p:txBody>
          <a:bodyPr wrap="square" lIns="0" tIns="0" rIns="0" bIns="0" rtlCol="0" anchor="t">
            <a:spAutoFit/>
          </a:bodyPr>
          <a:lstStyle/>
          <a:p>
            <a:r>
              <a:rPr lang="en-US" altLang="zh-CN" sz="900" dirty="0" smtClean="0">
                <a:solidFill>
                  <a:srgbClr val="1C1C1C"/>
                </a:solidFill>
                <a:latin typeface="Arial" panose="020B0604020202020204" pitchFamily="34" charset="0"/>
                <a:ea typeface="微软雅黑" panose="020B0503020204020204" charset="-122"/>
                <a:sym typeface="+mn-ea"/>
              </a:rPr>
              <a:t>12V DC</a:t>
            </a:r>
            <a:endParaRPr lang="en-US" altLang="zh-CN" sz="900" dirty="0" smtClean="0">
              <a:solidFill>
                <a:srgbClr val="1C1C1C"/>
              </a:solidFill>
              <a:latin typeface="Arial" panose="020B0604020202020204" pitchFamily="34" charset="0"/>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custDataLst>
              <p:tags r:id="rId1"/>
            </p:custDataLst>
          </p:nvPr>
        </p:nvGraphicFramePr>
        <p:xfrm>
          <a:off x="358140" y="9554845"/>
          <a:ext cx="6838950" cy="649605"/>
        </p:xfrm>
        <a:graphic>
          <a:graphicData uri="http://schemas.openxmlformats.org/drawingml/2006/table">
            <a:tbl>
              <a:tblPr firstRow="1" bandRow="1">
                <a:tableStyleId>{2D5ABB26-0587-4C30-8999-92F81FD0307C}</a:tableStyleId>
              </a:tblPr>
              <a:tblGrid>
                <a:gridCol w="1621155"/>
                <a:gridCol w="2513965"/>
                <a:gridCol w="2703830"/>
              </a:tblGrid>
              <a:tr h="327025">
                <a:tc>
                  <a:txBody>
                    <a:bodyPr/>
                    <a:lstStyle/>
                    <a:p>
                      <a:pPr marL="215900" algn="l" eaLnBrk="1" fontAlgn="auto" latinLnBrk="0" hangingPunct="1">
                        <a:lnSpc>
                          <a:spcPct val="100000"/>
                        </a:lnSpc>
                        <a:spcBef>
                          <a:spcPts val="140"/>
                        </a:spcBef>
                        <a:buClrTx/>
                        <a:buSzTx/>
                        <a:buFontTx/>
                      </a:pPr>
                      <a:r>
                        <a:rPr sz="1000" spc="25" dirty="0">
                          <a:solidFill>
                            <a:srgbClr val="414042"/>
                          </a:solidFill>
                          <a:latin typeface="Arial" panose="020B0604020202020204" pitchFamily="34" charset="0"/>
                          <a:cs typeface="Arial" panose="020B0604020202020204" pitchFamily="34" charset="0"/>
                          <a:sym typeface="+mn-ea"/>
                        </a:rPr>
                        <a:t>Product Name</a:t>
                      </a:r>
                      <a:endParaRPr sz="1000" spc="25" dirty="0">
                        <a:solidFill>
                          <a:srgbClr val="414042"/>
                        </a:solidFill>
                        <a:latin typeface="Arial" panose="020B0604020202020204" pitchFamily="34" charset="0"/>
                        <a:cs typeface="Arial" panose="020B0604020202020204" pitchFamily="34" charset="0"/>
                        <a:sym typeface="+mn-ea"/>
                      </a:endParaRPr>
                    </a:p>
                  </a:txBody>
                  <a:tcPr marL="0" marR="0" marT="1778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pPr>
                      <a:r>
                        <a:rPr sz="1000" spc="25" dirty="0">
                          <a:solidFill>
                            <a:srgbClr val="414042"/>
                          </a:solidFill>
                          <a:latin typeface="Arial" panose="020B0604020202020204" pitchFamily="34" charset="0"/>
                          <a:cs typeface="Arial" panose="020B0604020202020204" pitchFamily="34" charset="0"/>
                          <a:sym typeface="+mn-ea"/>
                        </a:rPr>
                        <a:t>Product </a:t>
                      </a:r>
                      <a:r>
                        <a:rPr lang="en-US" sz="1000" spc="25" dirty="0">
                          <a:solidFill>
                            <a:srgbClr val="414042"/>
                          </a:solidFill>
                          <a:latin typeface="Arial" panose="020B0604020202020204" pitchFamily="34" charset="0"/>
                          <a:cs typeface="Arial" panose="020B0604020202020204" pitchFamily="34" charset="0"/>
                          <a:sym typeface="+mn-ea"/>
                        </a:rPr>
                        <a:t>D</a:t>
                      </a:r>
                      <a:r>
                        <a:rPr sz="1000" spc="25" dirty="0">
                          <a:solidFill>
                            <a:srgbClr val="414042"/>
                          </a:solidFill>
                          <a:latin typeface="Arial" panose="020B0604020202020204" pitchFamily="34" charset="0"/>
                          <a:cs typeface="Arial" panose="020B0604020202020204" pitchFamily="34" charset="0"/>
                          <a:sym typeface="+mn-ea"/>
                        </a:rPr>
                        <a:t>escription</a:t>
                      </a:r>
                      <a:endParaRPr sz="1000" spc="25" dirty="0">
                        <a:solidFill>
                          <a:srgbClr val="414042"/>
                        </a:solidFill>
                        <a:latin typeface="Arial" panose="020B0604020202020204" pitchFamily="34" charset="0"/>
                        <a:cs typeface="Arial" panose="020B0604020202020204" pitchFamily="34" charset="0"/>
                        <a:sym typeface="+mn-ea"/>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spcBef>
                          <a:spcPts val="140"/>
                        </a:spcBef>
                      </a:pPr>
                      <a:r>
                        <a:rPr sz="1000" dirty="0">
                          <a:solidFill>
                            <a:srgbClr val="414042"/>
                          </a:solidFill>
                          <a:latin typeface="Arial" panose="020B0604020202020204" pitchFamily="34" charset="0"/>
                          <a:cs typeface="Arial" panose="020B0604020202020204" pitchFamily="34" charset="0"/>
                        </a:rPr>
                        <a:t>Accessories</a:t>
                      </a:r>
                      <a:endParaRPr sz="1000" dirty="0">
                        <a:solidFill>
                          <a:srgbClr val="414042"/>
                        </a:solidFill>
                        <a:latin typeface="Arial" panose="020B0604020202020204" pitchFamily="34" charset="0"/>
                        <a:cs typeface="Arial" panose="020B0604020202020204" pitchFamily="34" charset="0"/>
                      </a:endParaRPr>
                    </a:p>
                  </a:txBody>
                  <a:tcPr marL="0" marR="0" marT="1778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r>
              <a:tr h="322580">
                <a:tc>
                  <a:txBody>
                    <a:bodyPr/>
                    <a:lstStyle/>
                    <a:p>
                      <a:pPr marL="215900" algn="l" eaLnBrk="1" fontAlgn="auto" latinLnBrk="0" hangingPunct="1">
                        <a:lnSpc>
                          <a:spcPct val="100000"/>
                        </a:lnSpc>
                      </a:pPr>
                      <a:r>
                        <a:rPr lang="en-US" altLang="zh-CN" sz="1000" dirty="0" smtClean="0">
                          <a:solidFill>
                            <a:srgbClr val="414042"/>
                          </a:solidFill>
                          <a:latin typeface="Arial" panose="020B0604020202020204" pitchFamily="34" charset="0"/>
                          <a:cs typeface="Arial" panose="020B0604020202020204" pitchFamily="34" charset="0"/>
                        </a:rPr>
                        <a:t>ICT3310D-4G4S</a:t>
                      </a:r>
                      <a:endParaRPr lang="en-US" altLang="zh-CN" sz="1000" dirty="0">
                        <a:solidFill>
                          <a:srgbClr val="414042"/>
                        </a:solidFill>
                        <a:latin typeface="Arial" panose="020B0604020202020204" pitchFamily="34" charset="0"/>
                        <a:cs typeface="Arial" panose="020B0604020202020204" pitchFamily="34" charset="0"/>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pPr>
                      <a:r>
                        <a:rPr lang="en-US" sz="1000" dirty="0" smtClean="0">
                          <a:solidFill>
                            <a:srgbClr val="414042"/>
                          </a:solidFill>
                          <a:latin typeface="Arial" panose="020B0604020202020204" pitchFamily="34" charset="0"/>
                          <a:cs typeface="Arial" panose="020B0604020202020204" pitchFamily="34" charset="0"/>
                        </a:rPr>
                        <a:t>4</a:t>
                      </a:r>
                      <a:r>
                        <a:rPr sz="1000" dirty="0" smtClean="0">
                          <a:solidFill>
                            <a:srgbClr val="414042"/>
                          </a:solidFill>
                          <a:latin typeface="Arial" panose="020B0604020202020204" pitchFamily="34" charset="0"/>
                          <a:cs typeface="Arial" panose="020B0604020202020204" pitchFamily="34" charset="0"/>
                        </a:rPr>
                        <a:t>GE+</a:t>
                      </a:r>
                      <a:r>
                        <a:rPr lang="en-US" sz="1000" dirty="0" smtClean="0">
                          <a:solidFill>
                            <a:srgbClr val="414042"/>
                          </a:solidFill>
                          <a:latin typeface="Arial" panose="020B0604020202020204" pitchFamily="34" charset="0"/>
                          <a:cs typeface="Arial" panose="020B0604020202020204" pitchFamily="34" charset="0"/>
                        </a:rPr>
                        <a:t>4POTS+USB 3.0</a:t>
                      </a:r>
                      <a:endParaRPr lang="en-US" sz="1000" dirty="0">
                        <a:solidFill>
                          <a:srgbClr val="414042"/>
                        </a:solidFill>
                        <a:latin typeface="Arial" panose="020B0604020202020204" pitchFamily="34" charset="0"/>
                        <a:cs typeface="Arial" panose="020B0604020202020204" pitchFamily="34" charset="0"/>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buClrTx/>
                        <a:buSzTx/>
                        <a:buFontTx/>
                        <a:buNone/>
                      </a:pPr>
                      <a:r>
                        <a:rPr lang="en-US" altLang="zh-CN" sz="1000" dirty="0">
                          <a:solidFill>
                            <a:srgbClr val="414042"/>
                          </a:solidFill>
                          <a:latin typeface="Arial" panose="020B0604020202020204" pitchFamily="34" charset="0"/>
                          <a:cs typeface="Arial" panose="020B0604020202020204" pitchFamily="34" charset="0"/>
                          <a:sym typeface="+mn-ea"/>
                        </a:rPr>
                        <a:t>12V/1.5A DC Adapter</a:t>
                      </a:r>
                      <a:endParaRPr lang="en-US" altLang="zh-CN" sz="1000" dirty="0">
                        <a:solidFill>
                          <a:srgbClr val="414042"/>
                        </a:solidFill>
                        <a:latin typeface="Arial" panose="020B0604020202020204" pitchFamily="34" charset="0"/>
                        <a:cs typeface="Arial" panose="020B0604020202020204" pitchFamily="34" charset="0"/>
                        <a:sym typeface="+mn-ea"/>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r>
            </a:tbl>
          </a:graphicData>
        </a:graphic>
      </p:graphicFrame>
      <p:sp>
        <p:nvSpPr>
          <p:cNvPr id="21" name="object 21"/>
          <p:cNvSpPr txBox="1"/>
          <p:nvPr/>
        </p:nvSpPr>
        <p:spPr>
          <a:xfrm>
            <a:off x="358140" y="10375902"/>
            <a:ext cx="5841365" cy="142875"/>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808285"/>
                </a:solidFill>
                <a:latin typeface="Arial" panose="020B0604020202020204" pitchFamily="34" charset="0"/>
                <a:cs typeface="Arial" panose="020B0604020202020204"/>
              </a:rPr>
              <a:t>Official Website</a:t>
            </a:r>
            <a:r>
              <a:rPr lang="en-US" sz="850" dirty="0">
                <a:solidFill>
                  <a:srgbClr val="808285"/>
                </a:solidFill>
                <a:latin typeface="Arial" panose="020B0604020202020204" pitchFamily="34" charset="0"/>
                <a:cs typeface="Arial" panose="020B0604020202020204"/>
              </a:rPr>
              <a:t>: </a:t>
            </a:r>
            <a:r>
              <a:rPr sz="850" dirty="0">
                <a:solidFill>
                  <a:srgbClr val="808285"/>
                </a:solidFill>
                <a:latin typeface="Arial" panose="020B0604020202020204" pitchFamily="34" charset="0"/>
                <a:cs typeface="Arial" panose="020B0604020202020204"/>
              </a:rPr>
              <a:t>https://www.vsolcn.com/</a:t>
            </a:r>
            <a:r>
              <a:rPr lang="en-US" sz="850" dirty="0">
                <a:solidFill>
                  <a:srgbClr val="808285"/>
                </a:solidFill>
                <a:latin typeface="Arial" panose="020B0604020202020204" pitchFamily="34" charset="0"/>
                <a:cs typeface="Arial" panose="020B0604020202020204"/>
              </a:rPr>
              <a:t>                                              E-mail: sales@ftthcpe.com  support@ftthcpe.com</a:t>
            </a:r>
            <a:endParaRPr lang="en-US" sz="850" dirty="0">
              <a:solidFill>
                <a:srgbClr val="808285"/>
              </a:solidFill>
              <a:latin typeface="Arial" panose="020B0604020202020204" pitchFamily="34" charset="0"/>
              <a:cs typeface="Arial" panose="020B0604020202020204"/>
            </a:endParaRPr>
          </a:p>
        </p:txBody>
      </p:sp>
      <p:graphicFrame>
        <p:nvGraphicFramePr>
          <p:cNvPr id="5" name="object 2"/>
          <p:cNvGraphicFramePr>
            <a:graphicFrameLocks noGrp="1"/>
          </p:cNvGraphicFramePr>
          <p:nvPr>
            <p:custDataLst>
              <p:tags r:id="rId2"/>
            </p:custDataLst>
          </p:nvPr>
        </p:nvGraphicFramePr>
        <p:xfrm>
          <a:off x="178435" y="663444"/>
          <a:ext cx="3480435" cy="2566571"/>
        </p:xfrm>
        <a:graphic>
          <a:graphicData uri="http://schemas.openxmlformats.org/drawingml/2006/table">
            <a:tbl>
              <a:tblPr firstRow="1" bandRow="1">
                <a:tableStyleId>{2D5ABB26-0587-4C30-8999-92F81FD0307C}</a:tableStyleId>
              </a:tblPr>
              <a:tblGrid>
                <a:gridCol w="873760"/>
                <a:gridCol w="2606675"/>
              </a:tblGrid>
              <a:tr h="228256">
                <a:tc>
                  <a:txBody>
                    <a:bodyPr/>
                    <a:lstStyle/>
                    <a:p>
                      <a:pPr marL="71755" eaLnBrk="1" fontAlgn="auto" latinLnBrk="0" hangingPunct="1">
                        <a:lnSpc>
                          <a:spcPts val="1010"/>
                        </a:lnSpc>
                        <a:spcBef>
                          <a:spcPts val="300"/>
                        </a:spcBef>
                      </a:pPr>
                      <a:r>
                        <a:rPr sz="900" b="0" spc="-35" dirty="0">
                          <a:solidFill>
                            <a:srgbClr val="313130"/>
                          </a:solidFill>
                          <a:latin typeface="Arial" panose="020B0604020202020204" pitchFamily="34" charset="0"/>
                          <a:cs typeface="Arial" panose="020B0604020202020204" pitchFamily="34" charset="0"/>
                          <a:sym typeface="+mn-ea"/>
                        </a:rPr>
                        <a:t>Dimension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5" dirty="0" smtClean="0">
                          <a:solidFill>
                            <a:srgbClr val="313130"/>
                          </a:solidFill>
                          <a:latin typeface="Arial" panose="020B0604020202020204" pitchFamily="34" charset="0"/>
                          <a:ea typeface="+mn-ea"/>
                          <a:cs typeface="Calibri" panose="020F0502020204030204"/>
                          <a:sym typeface="+mn-ea"/>
                        </a:rPr>
                        <a:t>205</a:t>
                      </a:r>
                      <a:r>
                        <a:rPr sz="900" spc="15" dirty="0" smtClean="0">
                          <a:solidFill>
                            <a:srgbClr val="313130"/>
                          </a:solidFill>
                          <a:latin typeface="Arial" panose="020B0604020202020204" pitchFamily="34" charset="0"/>
                          <a:ea typeface="+mn-ea"/>
                          <a:cs typeface="Calibri" panose="020F0502020204030204"/>
                          <a:sym typeface="+mn-ea"/>
                        </a:rPr>
                        <a:t>mm×</a:t>
                      </a:r>
                      <a:r>
                        <a:rPr lang="en-US" sz="900" spc="15" dirty="0" smtClean="0">
                          <a:solidFill>
                            <a:srgbClr val="313130"/>
                          </a:solidFill>
                          <a:latin typeface="Arial" panose="020B0604020202020204" pitchFamily="34" charset="0"/>
                          <a:ea typeface="+mn-ea"/>
                          <a:cs typeface="Calibri" panose="020F0502020204030204"/>
                          <a:sym typeface="+mn-ea"/>
                        </a:rPr>
                        <a:t>140</a:t>
                      </a:r>
                      <a:r>
                        <a:rPr sz="900" spc="15" dirty="0" smtClean="0">
                          <a:solidFill>
                            <a:srgbClr val="313130"/>
                          </a:solidFill>
                          <a:latin typeface="Arial" panose="020B0604020202020204" pitchFamily="34" charset="0"/>
                          <a:ea typeface="+mn-ea"/>
                          <a:cs typeface="Calibri" panose="020F0502020204030204"/>
                          <a:sym typeface="+mn-ea"/>
                        </a:rPr>
                        <a:t>mm×</a:t>
                      </a:r>
                      <a:r>
                        <a:rPr lang="en-US" sz="900" spc="15" dirty="0" smtClean="0">
                          <a:solidFill>
                            <a:srgbClr val="313130"/>
                          </a:solidFill>
                          <a:latin typeface="Arial" panose="020B0604020202020204" pitchFamily="34" charset="0"/>
                          <a:ea typeface="+mn-ea"/>
                          <a:cs typeface="Calibri" panose="020F0502020204030204"/>
                          <a:sym typeface="+mn-ea"/>
                        </a:rPr>
                        <a:t>37</a:t>
                      </a:r>
                      <a:r>
                        <a:rPr sz="900" spc="15" dirty="0" smtClean="0">
                          <a:solidFill>
                            <a:srgbClr val="313130"/>
                          </a:solidFill>
                          <a:latin typeface="Arial" panose="020B0604020202020204" pitchFamily="34" charset="0"/>
                          <a:ea typeface="+mn-ea"/>
                          <a:cs typeface="Calibri" panose="020F0502020204030204"/>
                          <a:sym typeface="+mn-ea"/>
                        </a:rPr>
                        <a:t>m(L×W×H</a:t>
                      </a:r>
                      <a:r>
                        <a:rPr sz="900" spc="15" dirty="0">
                          <a:solidFill>
                            <a:srgbClr val="313130"/>
                          </a:solidFill>
                          <a:latin typeface="Arial" panose="020B0604020202020204" pitchFamily="34" charset="0"/>
                          <a:ea typeface="+mn-ea"/>
                          <a:cs typeface="Calibri" panose="020F0502020204030204"/>
                          <a:sym typeface="+mn-ea"/>
                        </a:rPr>
                        <a:t>)</a:t>
                      </a:r>
                      <a:endParaRPr sz="900" spc="15" dirty="0">
                        <a:solidFill>
                          <a:srgbClr val="313130"/>
                        </a:solidFill>
                        <a:latin typeface="Arial" panose="020B0604020202020204" pitchFamily="34" charset="0"/>
                        <a:ea typeface="+mn-ea"/>
                        <a:cs typeface="Calibri" panose="020F0502020204030204"/>
                        <a:sym typeface="+mn-ea"/>
                      </a:endParaRPr>
                    </a:p>
                  </a:txBody>
                  <a:tcPr marL="0" marR="0" marT="54610" marB="0" anchor="ctr">
                    <a:lnL w="19050">
                      <a:solidFill>
                        <a:srgbClr val="FFFFFF"/>
                      </a:solidFill>
                      <a:prstDash val="solid"/>
                    </a:lnL>
                    <a:lnB w="19050">
                      <a:solidFill>
                        <a:srgbClr val="FFFFFF"/>
                      </a:solidFill>
                      <a:prstDash val="solid"/>
                    </a:lnB>
                    <a:solidFill>
                      <a:srgbClr val="EEEEEE"/>
                    </a:solidFill>
                  </a:tcPr>
                </a:tc>
              </a:tr>
              <a:tr h="270000">
                <a:tc>
                  <a:txBody>
                    <a:bodyPr/>
                    <a:lstStyle/>
                    <a:p>
                      <a:pPr marL="71755" algn="l" eaLnBrk="1" fontAlgn="auto" latinLnBrk="0" hangingPunct="1">
                        <a:lnSpc>
                          <a:spcPts val="1010"/>
                        </a:lnSpc>
                        <a:spcBef>
                          <a:spcPts val="300"/>
                        </a:spcBef>
                        <a:buClrTx/>
                        <a:buSzTx/>
                        <a:buFontTx/>
                      </a:pPr>
                      <a:r>
                        <a:rPr sz="900" b="0" spc="-35" dirty="0">
                          <a:solidFill>
                            <a:srgbClr val="313130"/>
                          </a:solidFill>
                          <a:latin typeface="Arial" panose="020B0604020202020204" pitchFamily="34" charset="0"/>
                          <a:cs typeface="Arial" panose="020B0604020202020204" pitchFamily="34" charset="0"/>
                          <a:sym typeface="+mn-ea"/>
                        </a:rPr>
                        <a:t>Net </a:t>
                      </a:r>
                      <a:r>
                        <a:rPr sz="900" b="0" spc="-35" dirty="0" smtClean="0">
                          <a:solidFill>
                            <a:srgbClr val="313130"/>
                          </a:solidFill>
                          <a:latin typeface="Arial" panose="020B0604020202020204" pitchFamily="34" charset="0"/>
                          <a:cs typeface="Arial" panose="020B0604020202020204" pitchFamily="34" charset="0"/>
                          <a:sym typeface="+mn-ea"/>
                        </a:rPr>
                        <a:t>weight</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smtClean="0">
                          <a:solidFill>
                            <a:srgbClr val="313130"/>
                          </a:solidFill>
                          <a:latin typeface="Arial" panose="020B0604020202020204" pitchFamily="34" charset="0"/>
                          <a:ea typeface="+mn-ea"/>
                          <a:cs typeface="Calibri" panose="020F0502020204030204"/>
                          <a:sym typeface="+mn-ea"/>
                        </a:rPr>
                        <a:t>0.</a:t>
                      </a:r>
                      <a:r>
                        <a:rPr lang="en-US" sz="900" spc="15" dirty="0" smtClean="0">
                          <a:solidFill>
                            <a:srgbClr val="313130"/>
                          </a:solidFill>
                          <a:latin typeface="Arial" panose="020B0604020202020204" pitchFamily="34" charset="0"/>
                          <a:ea typeface="+mn-ea"/>
                          <a:cs typeface="Calibri" panose="020F0502020204030204"/>
                          <a:sym typeface="+mn-ea"/>
                        </a:rPr>
                        <a:t>5k</a:t>
                      </a:r>
                      <a:r>
                        <a:rPr sz="900" spc="15" dirty="0" smtClean="0">
                          <a:solidFill>
                            <a:srgbClr val="313130"/>
                          </a:solidFill>
                          <a:latin typeface="Arial" panose="020B0604020202020204" pitchFamily="34" charset="0"/>
                          <a:ea typeface="+mn-ea"/>
                          <a:cs typeface="Calibri" panose="020F0502020204030204"/>
                          <a:sym typeface="+mn-ea"/>
                        </a:rPr>
                        <a:t>g</a:t>
                      </a:r>
                      <a:endParaRPr sz="900" spc="15" dirty="0">
                        <a:solidFill>
                          <a:srgbClr val="313130"/>
                        </a:solidFill>
                        <a:latin typeface="Arial" panose="020B0604020202020204" pitchFamily="34" charset="0"/>
                        <a:ea typeface="+mn-ea"/>
                        <a:cs typeface="Calibri" panose="020F0502020204030204"/>
                        <a:sym typeface="+mn-ea"/>
                      </a:endParaRPr>
                    </a:p>
                  </a:txBody>
                  <a:tcPr marL="0" marR="0" marT="53975"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412750">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Operating condition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5715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a:solidFill>
                            <a:srgbClr val="313130"/>
                          </a:solidFill>
                          <a:latin typeface="Arial" panose="020B0604020202020204" pitchFamily="34" charset="0"/>
                          <a:ea typeface="+mn-ea"/>
                          <a:cs typeface="Calibri" panose="020F0502020204030204"/>
                        </a:rPr>
                        <a:t>Operating temp: </a:t>
                      </a:r>
                      <a:r>
                        <a:rPr lang="en-US" sz="900" spc="15" dirty="0">
                          <a:solidFill>
                            <a:srgbClr val="313130"/>
                          </a:solidFill>
                          <a:latin typeface="Arial" panose="020B0604020202020204" pitchFamily="34" charset="0"/>
                          <a:ea typeface="+mn-ea"/>
                          <a:cs typeface="Calibri" panose="020F0502020204030204"/>
                        </a:rPr>
                        <a:t>-1</a:t>
                      </a:r>
                      <a:r>
                        <a:rPr sz="900" spc="15" dirty="0">
                          <a:solidFill>
                            <a:srgbClr val="313130"/>
                          </a:solidFill>
                          <a:latin typeface="Arial" panose="020B0604020202020204" pitchFamily="34" charset="0"/>
                          <a:ea typeface="+mn-ea"/>
                          <a:cs typeface="Calibri" panose="020F0502020204030204"/>
                        </a:rPr>
                        <a:t>0 ~ +</a:t>
                      </a:r>
                      <a:r>
                        <a:rPr sz="900" spc="15" dirty="0" smtClean="0">
                          <a:solidFill>
                            <a:srgbClr val="313130"/>
                          </a:solidFill>
                          <a:latin typeface="Arial" panose="020B0604020202020204" pitchFamily="34" charset="0"/>
                          <a:ea typeface="+mn-ea"/>
                          <a:cs typeface="Calibri" panose="020F0502020204030204"/>
                        </a:rPr>
                        <a:t>5</a:t>
                      </a:r>
                      <a:r>
                        <a:rPr lang="en-US" sz="900" spc="15" dirty="0" smtClean="0">
                          <a:solidFill>
                            <a:srgbClr val="313130"/>
                          </a:solidFill>
                          <a:latin typeface="Arial" panose="020B0604020202020204" pitchFamily="34" charset="0"/>
                          <a:ea typeface="+mn-ea"/>
                          <a:cs typeface="Calibri" panose="020F0502020204030204"/>
                        </a:rPr>
                        <a:t>5</a:t>
                      </a:r>
                      <a:r>
                        <a:rPr sz="900" spc="15" dirty="0" smtClean="0">
                          <a:solidFill>
                            <a:srgbClr val="313130"/>
                          </a:solidFill>
                          <a:latin typeface="Arial" panose="020B0604020202020204" pitchFamily="34" charset="0"/>
                          <a:ea typeface="+mn-ea"/>
                          <a:cs typeface="Calibri" panose="020F0502020204030204"/>
                        </a:rPr>
                        <a:t>°C</a:t>
                      </a:r>
                      <a:endParaRPr sz="900" spc="15" dirty="0">
                        <a:solidFill>
                          <a:srgbClr val="313130"/>
                        </a:solidFill>
                        <a:latin typeface="Arial" panose="020B0604020202020204" pitchFamily="34" charset="0"/>
                        <a:ea typeface="+mn-ea"/>
                        <a:cs typeface="Calibri" panose="020F0502020204030204"/>
                      </a:endParaRPr>
                    </a:p>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a:solidFill>
                            <a:srgbClr val="313130"/>
                          </a:solidFill>
                          <a:latin typeface="Arial" panose="020B0604020202020204" pitchFamily="34" charset="0"/>
                          <a:ea typeface="+mn-ea"/>
                          <a:cs typeface="Calibri" panose="020F0502020204030204"/>
                        </a:rPr>
                        <a:t>Operating humidity: </a:t>
                      </a:r>
                      <a:r>
                        <a:rPr lang="en-US" sz="900" spc="15" dirty="0">
                          <a:solidFill>
                            <a:srgbClr val="313130"/>
                          </a:solidFill>
                          <a:latin typeface="Arial" panose="020B0604020202020204" pitchFamily="34" charset="0"/>
                          <a:ea typeface="+mn-ea"/>
                          <a:cs typeface="Calibri" panose="020F0502020204030204"/>
                        </a:rPr>
                        <a:t>10</a:t>
                      </a:r>
                      <a:r>
                        <a:rPr sz="900" spc="15" dirty="0" smtClean="0">
                          <a:solidFill>
                            <a:srgbClr val="313130"/>
                          </a:solidFill>
                          <a:latin typeface="Arial" panose="020B0604020202020204" pitchFamily="34" charset="0"/>
                          <a:ea typeface="+mn-ea"/>
                          <a:cs typeface="Calibri" panose="020F0502020204030204"/>
                        </a:rPr>
                        <a:t> </a:t>
                      </a:r>
                      <a:r>
                        <a:rPr sz="900" spc="15" dirty="0">
                          <a:solidFill>
                            <a:srgbClr val="313130"/>
                          </a:solidFill>
                          <a:latin typeface="Arial" panose="020B0604020202020204" pitchFamily="34" charset="0"/>
                          <a:ea typeface="+mn-ea"/>
                          <a:cs typeface="Calibri" panose="020F0502020204030204"/>
                        </a:rPr>
                        <a:t>~ 90% (non-condens</a:t>
                      </a:r>
                      <a:r>
                        <a:rPr lang="en-US" sz="900" spc="15" dirty="0">
                          <a:solidFill>
                            <a:srgbClr val="313130"/>
                          </a:solidFill>
                          <a:latin typeface="Arial" panose="020B0604020202020204" pitchFamily="34" charset="0"/>
                          <a:ea typeface="+mn-ea"/>
                          <a:cs typeface="Calibri" panose="020F0502020204030204"/>
                        </a:rPr>
                        <a:t>ing</a:t>
                      </a:r>
                      <a:r>
                        <a:rPr sz="900" spc="15" dirty="0">
                          <a:solidFill>
                            <a:srgbClr val="313130"/>
                          </a:solidFill>
                          <a:latin typeface="Arial" panose="020B0604020202020204" pitchFamily="34" charset="0"/>
                          <a:ea typeface="+mn-ea"/>
                          <a:cs typeface="Calibri" panose="020F0502020204030204"/>
                        </a:rPr>
                        <a:t>)</a:t>
                      </a:r>
                      <a:endParaRPr sz="900" spc="15" dirty="0">
                        <a:solidFill>
                          <a:srgbClr val="313130"/>
                        </a:solidFill>
                        <a:latin typeface="Arial" panose="020B0604020202020204" pitchFamily="34" charset="0"/>
                        <a:ea typeface="+mn-ea"/>
                        <a:cs typeface="Calibri" panose="020F0502020204030204"/>
                      </a:endParaRP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394335">
                <a:tc>
                  <a:txBody>
                    <a:bodyPr/>
                    <a:lstStyle/>
                    <a:p>
                      <a:pPr marL="71755" algn="l">
                        <a:lnSpc>
                          <a:spcPts val="1010"/>
                        </a:lnSpc>
                        <a:spcBef>
                          <a:spcPts val="300"/>
                        </a:spcBef>
                        <a:buClrTx/>
                        <a:buSzTx/>
                        <a:buFontTx/>
                        <a:buNone/>
                      </a:pPr>
                      <a:r>
                        <a:rPr sz="900" spc="-35" dirty="0">
                          <a:solidFill>
                            <a:srgbClr val="313130"/>
                          </a:solidFill>
                          <a:latin typeface="Arial" panose="020B0604020202020204" pitchFamily="34" charset="0"/>
                          <a:cs typeface="Arial" panose="020B0604020202020204" pitchFamily="34" charset="0"/>
                          <a:sym typeface="+mn-ea"/>
                        </a:rPr>
                        <a:t>Storing condition</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a:solidFill>
                            <a:srgbClr val="313130"/>
                          </a:solidFill>
                          <a:latin typeface="Arial" panose="020B0604020202020204" pitchFamily="34" charset="0"/>
                          <a:ea typeface="+mn-ea"/>
                          <a:cs typeface="Calibri" panose="020F0502020204030204"/>
                          <a:sym typeface="+mn-ea"/>
                        </a:rPr>
                        <a:t>Storing temp: -30 ~ </a:t>
                      </a:r>
                      <a:r>
                        <a:rPr sz="900" spc="15" dirty="0" smtClean="0">
                          <a:solidFill>
                            <a:srgbClr val="313130"/>
                          </a:solidFill>
                          <a:latin typeface="Arial" panose="020B0604020202020204" pitchFamily="34" charset="0"/>
                          <a:ea typeface="+mn-ea"/>
                          <a:cs typeface="Calibri" panose="020F0502020204030204"/>
                          <a:sym typeface="+mn-ea"/>
                        </a:rPr>
                        <a:t>+</a:t>
                      </a:r>
                      <a:r>
                        <a:rPr lang="en-US" sz="900" spc="15" dirty="0" smtClean="0">
                          <a:solidFill>
                            <a:srgbClr val="313130"/>
                          </a:solidFill>
                          <a:latin typeface="Arial" panose="020B0604020202020204" pitchFamily="34" charset="0"/>
                          <a:ea typeface="+mn-ea"/>
                          <a:cs typeface="Calibri" panose="020F0502020204030204"/>
                          <a:sym typeface="+mn-ea"/>
                        </a:rPr>
                        <a:t>60</a:t>
                      </a:r>
                      <a:r>
                        <a:rPr sz="900" spc="15" dirty="0" smtClean="0">
                          <a:solidFill>
                            <a:srgbClr val="313130"/>
                          </a:solidFill>
                          <a:latin typeface="Arial" panose="020B0604020202020204" pitchFamily="34" charset="0"/>
                          <a:ea typeface="+mn-ea"/>
                          <a:cs typeface="Calibri" panose="020F0502020204030204"/>
                          <a:sym typeface="+mn-ea"/>
                        </a:rPr>
                        <a:t>°C</a:t>
                      </a:r>
                      <a:endParaRPr sz="900" spc="15" dirty="0">
                        <a:solidFill>
                          <a:srgbClr val="313130"/>
                        </a:solidFill>
                        <a:latin typeface="Arial" panose="020B0604020202020204" pitchFamily="34" charset="0"/>
                        <a:ea typeface="+mn-ea"/>
                        <a:cs typeface="Calibri" panose="020F0502020204030204"/>
                        <a:sym typeface="+mn-ea"/>
                      </a:endParaRPr>
                    </a:p>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a:solidFill>
                            <a:srgbClr val="313130"/>
                          </a:solidFill>
                          <a:latin typeface="Arial" panose="020B0604020202020204" pitchFamily="34" charset="0"/>
                          <a:ea typeface="+mn-ea"/>
                          <a:cs typeface="Calibri" panose="020F0502020204030204"/>
                          <a:sym typeface="+mn-ea"/>
                        </a:rPr>
                        <a:t>Storing humidity: </a:t>
                      </a:r>
                      <a:r>
                        <a:rPr lang="en-US" sz="900" spc="15" dirty="0">
                          <a:solidFill>
                            <a:srgbClr val="313130"/>
                          </a:solidFill>
                          <a:latin typeface="Arial" panose="020B0604020202020204" pitchFamily="34" charset="0"/>
                          <a:ea typeface="+mn-ea"/>
                          <a:cs typeface="Calibri" panose="020F0502020204030204"/>
                          <a:sym typeface="+mn-ea"/>
                        </a:rPr>
                        <a:t>10</a:t>
                      </a:r>
                      <a:r>
                        <a:rPr sz="900" spc="15" dirty="0" smtClean="0">
                          <a:solidFill>
                            <a:srgbClr val="313130"/>
                          </a:solidFill>
                          <a:latin typeface="Arial" panose="020B0604020202020204" pitchFamily="34" charset="0"/>
                          <a:ea typeface="+mn-ea"/>
                          <a:cs typeface="Calibri" panose="020F0502020204030204"/>
                          <a:sym typeface="+mn-ea"/>
                        </a:rPr>
                        <a:t> </a:t>
                      </a:r>
                      <a:r>
                        <a:rPr sz="900" spc="15" dirty="0">
                          <a:solidFill>
                            <a:srgbClr val="313130"/>
                          </a:solidFill>
                          <a:latin typeface="Arial" panose="020B0604020202020204" pitchFamily="34" charset="0"/>
                          <a:ea typeface="+mn-ea"/>
                          <a:cs typeface="Calibri" panose="020F0502020204030204"/>
                          <a:sym typeface="+mn-ea"/>
                        </a:rPr>
                        <a:t>~ 9</a:t>
                      </a:r>
                      <a:r>
                        <a:rPr lang="en-US" sz="900" spc="15" dirty="0">
                          <a:solidFill>
                            <a:srgbClr val="313130"/>
                          </a:solidFill>
                          <a:latin typeface="Arial" panose="020B0604020202020204" pitchFamily="34" charset="0"/>
                          <a:ea typeface="+mn-ea"/>
                          <a:cs typeface="Calibri" panose="020F0502020204030204"/>
                          <a:sym typeface="+mn-ea"/>
                        </a:rPr>
                        <a:t>5</a:t>
                      </a:r>
                      <a:r>
                        <a:rPr sz="900" spc="15" dirty="0">
                          <a:solidFill>
                            <a:srgbClr val="313130"/>
                          </a:solidFill>
                          <a:latin typeface="Arial" panose="020B0604020202020204" pitchFamily="34" charset="0"/>
                          <a:ea typeface="+mn-ea"/>
                          <a:cs typeface="Calibri" panose="020F0502020204030204"/>
                          <a:sym typeface="+mn-ea"/>
                        </a:rPr>
                        <a:t>%  (non-condens</a:t>
                      </a:r>
                      <a:r>
                        <a:rPr lang="en-US" sz="900" spc="15" dirty="0">
                          <a:solidFill>
                            <a:srgbClr val="313130"/>
                          </a:solidFill>
                          <a:latin typeface="Arial" panose="020B0604020202020204" pitchFamily="34" charset="0"/>
                          <a:ea typeface="+mn-ea"/>
                          <a:cs typeface="Calibri" panose="020F0502020204030204"/>
                          <a:sym typeface="+mn-ea"/>
                        </a:rPr>
                        <a:t>ing</a:t>
                      </a:r>
                      <a:r>
                        <a:rPr sz="900" spc="15" dirty="0">
                          <a:solidFill>
                            <a:srgbClr val="313130"/>
                          </a:solidFill>
                          <a:latin typeface="Arial" panose="020B0604020202020204" pitchFamily="34" charset="0"/>
                          <a:ea typeface="+mn-ea"/>
                          <a:cs typeface="Calibri" panose="020F0502020204030204"/>
                          <a:sym typeface="+mn-ea"/>
                        </a:rPr>
                        <a:t>)</a:t>
                      </a:r>
                      <a:endParaRPr sz="900" spc="15" dirty="0">
                        <a:solidFill>
                          <a:srgbClr val="313130"/>
                        </a:solidFill>
                        <a:latin typeface="Arial" panose="020B0604020202020204" pitchFamily="34" charset="0"/>
                        <a:ea typeface="+mn-ea"/>
                        <a:cs typeface="Calibri" panose="020F0502020204030204"/>
                        <a:sym typeface="+mn-ea"/>
                      </a:endParaRP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316230">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adapter</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a:solidFill>
                            <a:srgbClr val="313130"/>
                          </a:solidFill>
                          <a:latin typeface="Arial" panose="020B0604020202020204" pitchFamily="34" charset="0"/>
                          <a:ea typeface="+mn-ea"/>
                          <a:cs typeface="Calibri" panose="020F0502020204030204"/>
                          <a:sym typeface="+mn-ea"/>
                        </a:rPr>
                        <a:t>DC </a:t>
                      </a:r>
                      <a:r>
                        <a:rPr sz="900" spc="15" dirty="0" smtClean="0">
                          <a:solidFill>
                            <a:srgbClr val="313130"/>
                          </a:solidFill>
                          <a:latin typeface="Arial" panose="020B0604020202020204" pitchFamily="34" charset="0"/>
                          <a:ea typeface="+mn-ea"/>
                          <a:cs typeface="Calibri" panose="020F0502020204030204"/>
                          <a:sym typeface="+mn-ea"/>
                        </a:rPr>
                        <a:t>12V,</a:t>
                      </a:r>
                      <a:r>
                        <a:rPr lang="en-US" sz="900" spc="15" dirty="0" smtClean="0">
                          <a:solidFill>
                            <a:srgbClr val="313130"/>
                          </a:solidFill>
                          <a:latin typeface="Arial" panose="020B0604020202020204" pitchFamily="34" charset="0"/>
                          <a:ea typeface="+mn-ea"/>
                          <a:cs typeface="Calibri" panose="020F0502020204030204"/>
                          <a:sym typeface="+mn-ea"/>
                        </a:rPr>
                        <a:t> 1.5</a:t>
                      </a:r>
                      <a:r>
                        <a:rPr sz="900" spc="15" dirty="0" smtClean="0">
                          <a:solidFill>
                            <a:srgbClr val="313130"/>
                          </a:solidFill>
                          <a:latin typeface="Arial" panose="020B0604020202020204" pitchFamily="34" charset="0"/>
                          <a:ea typeface="+mn-ea"/>
                          <a:cs typeface="Calibri" panose="020F0502020204030204"/>
                          <a:sym typeface="+mn-ea"/>
                        </a:rPr>
                        <a:t>A</a:t>
                      </a:r>
                      <a:r>
                        <a:rPr sz="900" spc="15" dirty="0">
                          <a:solidFill>
                            <a:srgbClr val="313130"/>
                          </a:solidFill>
                          <a:latin typeface="Arial" panose="020B0604020202020204" pitchFamily="34" charset="0"/>
                          <a:ea typeface="+mn-ea"/>
                          <a:cs typeface="Calibri" panose="020F0502020204030204"/>
                          <a:sym typeface="+mn-ea"/>
                        </a:rPr>
                        <a:t>, external AC-DC</a:t>
                      </a:r>
                      <a:r>
                        <a:rPr lang="en-US" sz="900" spc="15" dirty="0">
                          <a:solidFill>
                            <a:srgbClr val="313130"/>
                          </a:solidFill>
                          <a:latin typeface="Arial" panose="020B0604020202020204" pitchFamily="34" charset="0"/>
                          <a:ea typeface="+mn-ea"/>
                          <a:cs typeface="Calibri" panose="020F0502020204030204"/>
                          <a:sym typeface="+mn-ea"/>
                        </a:rPr>
                        <a:t>, </a:t>
                      </a:r>
                      <a:r>
                        <a:rPr sz="900" spc="15" dirty="0">
                          <a:solidFill>
                            <a:srgbClr val="313130"/>
                          </a:solidFill>
                          <a:latin typeface="Arial" panose="020B0604020202020204" pitchFamily="34" charset="0"/>
                          <a:ea typeface="+mn-ea"/>
                          <a:cs typeface="Calibri" panose="020F0502020204030204"/>
                          <a:sym typeface="+mn-ea"/>
                        </a:rPr>
                        <a:t>power adaptor</a:t>
                      </a:r>
                      <a:endParaRPr sz="900" spc="15" dirty="0">
                        <a:solidFill>
                          <a:srgbClr val="313130"/>
                        </a:solidFill>
                        <a:latin typeface="Arial" panose="020B0604020202020204" pitchFamily="34" charset="0"/>
                        <a:ea typeface="+mn-ea"/>
                        <a:cs typeface="Calibri" panose="020F0502020204030204"/>
                        <a:sym typeface="+mn-ea"/>
                      </a:endParaRP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70000">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supply</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smtClean="0">
                          <a:solidFill>
                            <a:srgbClr val="313130"/>
                          </a:solidFill>
                          <a:latin typeface="Arial" panose="020B0604020202020204" pitchFamily="34" charset="0"/>
                          <a:ea typeface="+mn-ea"/>
                          <a:cs typeface="Calibri" panose="020F0502020204030204"/>
                          <a:sym typeface="+mn-ea"/>
                        </a:rPr>
                        <a:t>≤</a:t>
                      </a:r>
                      <a:r>
                        <a:rPr lang="en-US" sz="900" spc="15" dirty="0" smtClean="0">
                          <a:solidFill>
                            <a:srgbClr val="313130"/>
                          </a:solidFill>
                          <a:latin typeface="Arial" panose="020B0604020202020204" pitchFamily="34" charset="0"/>
                          <a:ea typeface="+mn-ea"/>
                          <a:cs typeface="Calibri" panose="020F0502020204030204"/>
                          <a:sym typeface="+mn-ea"/>
                        </a:rPr>
                        <a:t>18</a:t>
                      </a:r>
                      <a:r>
                        <a:rPr sz="900" spc="15" dirty="0" smtClean="0">
                          <a:solidFill>
                            <a:srgbClr val="313130"/>
                          </a:solidFill>
                          <a:latin typeface="Arial" panose="020B0604020202020204" pitchFamily="34" charset="0"/>
                          <a:ea typeface="+mn-ea"/>
                          <a:cs typeface="Calibri" panose="020F0502020204030204"/>
                          <a:sym typeface="+mn-ea"/>
                        </a:rPr>
                        <a:t>W</a:t>
                      </a:r>
                      <a:endParaRPr sz="900" spc="15" dirty="0">
                        <a:solidFill>
                          <a:srgbClr val="313130"/>
                        </a:solidFill>
                        <a:latin typeface="Arial" panose="020B0604020202020204" pitchFamily="34" charset="0"/>
                        <a:ea typeface="+mn-ea"/>
                        <a:cs typeface="Calibri" panose="020F0502020204030204"/>
                        <a:sym typeface="+mn-ea"/>
                      </a:endParaRP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70000">
                <a:tc>
                  <a:txBody>
                    <a:bodyPr/>
                    <a:lstStyle/>
                    <a:p>
                      <a:pPr marL="71755" algn="l" eaLnBrk="1" fontAlgn="auto" latinLnBrk="0" hangingPunct="1">
                        <a:lnSpc>
                          <a:spcPts val="1010"/>
                        </a:lnSpc>
                        <a:spcBef>
                          <a:spcPts val="300"/>
                        </a:spcBef>
                        <a:buClrTx/>
                        <a:buSzTx/>
                        <a:buFontTx/>
                      </a:pPr>
                      <a:r>
                        <a:rPr sz="900" spc="-35" dirty="0" smtClean="0">
                          <a:solidFill>
                            <a:srgbClr val="313130"/>
                          </a:solidFill>
                          <a:latin typeface="Arial" panose="020B0604020202020204" pitchFamily="34" charset="0"/>
                          <a:cs typeface="Arial" panose="020B0604020202020204" pitchFamily="34" charset="0"/>
                        </a:rPr>
                        <a:t>Interface</a:t>
                      </a:r>
                      <a:r>
                        <a:rPr lang="en-US" sz="900" spc="-35" dirty="0" smtClean="0">
                          <a:solidFill>
                            <a:srgbClr val="313130"/>
                          </a:solidFill>
                          <a:latin typeface="Arial" panose="020B0604020202020204" pitchFamily="34" charset="0"/>
                          <a:cs typeface="Arial" panose="020B0604020202020204" pitchFamily="34" charset="0"/>
                        </a:rPr>
                        <a:t>s</a:t>
                      </a:r>
                      <a:endParaRPr sz="900" spc="-35" dirty="0">
                        <a:solidFill>
                          <a:srgbClr val="313130"/>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5" dirty="0" smtClean="0">
                          <a:solidFill>
                            <a:srgbClr val="313130"/>
                          </a:solidFill>
                          <a:latin typeface="Arial" panose="020B0604020202020204" pitchFamily="34" charset="0"/>
                          <a:ea typeface="+mn-ea"/>
                          <a:cs typeface="Calibri" panose="020F0502020204030204"/>
                          <a:sym typeface="+mn-ea"/>
                        </a:rPr>
                        <a:t>4</a:t>
                      </a:r>
                      <a:r>
                        <a:rPr sz="900" spc="15" dirty="0" smtClean="0">
                          <a:solidFill>
                            <a:srgbClr val="313130"/>
                          </a:solidFill>
                          <a:latin typeface="Arial" panose="020B0604020202020204" pitchFamily="34" charset="0"/>
                          <a:ea typeface="+mn-ea"/>
                          <a:cs typeface="Calibri" panose="020F0502020204030204"/>
                          <a:sym typeface="+mn-ea"/>
                        </a:rPr>
                        <a:t>GE+</a:t>
                      </a:r>
                      <a:r>
                        <a:rPr lang="en-US" sz="900" spc="15" dirty="0" smtClean="0">
                          <a:solidFill>
                            <a:srgbClr val="313130"/>
                          </a:solidFill>
                          <a:latin typeface="Arial" panose="020B0604020202020204" pitchFamily="34" charset="0"/>
                          <a:ea typeface="+mn-ea"/>
                          <a:cs typeface="Calibri" panose="020F0502020204030204"/>
                          <a:sym typeface="+mn-ea"/>
                        </a:rPr>
                        <a:t>4POTS+USB 3.0</a:t>
                      </a:r>
                      <a:endParaRPr lang="en-US" sz="900" spc="15" dirty="0">
                        <a:solidFill>
                          <a:srgbClr val="313130"/>
                        </a:solidFill>
                        <a:latin typeface="Arial" panose="020B0604020202020204" pitchFamily="34" charset="0"/>
                        <a:ea typeface="+mn-ea"/>
                        <a:cs typeface="Calibri" panose="020F0502020204030204"/>
                        <a:sym typeface="+mn-ea"/>
                      </a:endParaRPr>
                    </a:p>
                  </a:txBody>
                  <a:tcPr marL="0" marR="0" marT="53975"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405000">
                <a:tc>
                  <a:txBody>
                    <a:bodyPr/>
                    <a:lstStyle/>
                    <a:p>
                      <a:pPr marL="71755" algn="l">
                        <a:lnSpc>
                          <a:spcPts val="1005"/>
                        </a:lnSpc>
                        <a:spcBef>
                          <a:spcPts val="345"/>
                        </a:spcBef>
                        <a:buClrTx/>
                        <a:buSzTx/>
                        <a:buFontTx/>
                        <a:tabLst>
                          <a:tab pos="120650" algn="l"/>
                        </a:tabLst>
                      </a:pPr>
                      <a:r>
                        <a:rPr sz="900" dirty="0" smtClean="0">
                          <a:solidFill>
                            <a:srgbClr val="313130"/>
                          </a:solidFill>
                          <a:latin typeface="Arial" panose="020B0604020202020204" pitchFamily="34" charset="0"/>
                          <a:cs typeface="Arial" panose="020B0604020202020204" pitchFamily="34" charset="0"/>
                        </a:rPr>
                        <a:t>Indicators</a:t>
                      </a:r>
                      <a:endParaRPr sz="900" dirty="0">
                        <a:solidFill>
                          <a:srgbClr val="313130"/>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a:noFill/>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5" dirty="0">
                          <a:solidFill>
                            <a:srgbClr val="313130"/>
                          </a:solidFill>
                          <a:latin typeface="Arial" panose="020B0604020202020204" pitchFamily="34" charset="0"/>
                          <a:ea typeface="+mn-ea"/>
                          <a:cs typeface="Calibri" panose="020F0502020204030204"/>
                          <a:sym typeface="+mn-ea"/>
                        </a:rPr>
                        <a:t>PWR, </a:t>
                      </a:r>
                      <a:r>
                        <a:rPr lang="en-US" sz="900" spc="15" dirty="0">
                          <a:solidFill>
                            <a:srgbClr val="313130"/>
                          </a:solidFill>
                          <a:latin typeface="Arial" panose="020B0604020202020204" pitchFamily="34" charset="0"/>
                          <a:ea typeface="+mn-ea"/>
                          <a:cs typeface="Calibri" panose="020F0502020204030204"/>
                          <a:sym typeface="+mn-ea"/>
                        </a:rPr>
                        <a:t>SYS, </a:t>
                      </a:r>
                      <a:r>
                        <a:rPr lang="en-US" sz="900" spc="15" dirty="0" err="1" smtClean="0">
                          <a:solidFill>
                            <a:srgbClr val="313130"/>
                          </a:solidFill>
                          <a:latin typeface="Arial" panose="020B0604020202020204" pitchFamily="34" charset="0"/>
                          <a:ea typeface="+mn-ea"/>
                          <a:cs typeface="Calibri" panose="020F0502020204030204"/>
                          <a:sym typeface="+mn-ea"/>
                        </a:rPr>
                        <a:t>UPLink</a:t>
                      </a:r>
                      <a:r>
                        <a:rPr lang="en-US" sz="900" spc="15" dirty="0">
                          <a:solidFill>
                            <a:srgbClr val="313130"/>
                          </a:solidFill>
                          <a:latin typeface="Arial" panose="020B0604020202020204" pitchFamily="34" charset="0"/>
                          <a:ea typeface="+mn-ea"/>
                          <a:cs typeface="Calibri" panose="020F0502020204030204"/>
                          <a:sym typeface="+mn-ea"/>
                        </a:rPr>
                        <a:t>, LOS, </a:t>
                      </a:r>
                      <a:r>
                        <a:rPr lang="en-US" sz="900" spc="15" dirty="0" smtClean="0">
                          <a:solidFill>
                            <a:srgbClr val="313130"/>
                          </a:solidFill>
                          <a:latin typeface="Arial" panose="020B0604020202020204" pitchFamily="34" charset="0"/>
                          <a:ea typeface="+mn-ea"/>
                          <a:cs typeface="Calibri" panose="020F0502020204030204"/>
                          <a:sym typeface="+mn-ea"/>
                        </a:rPr>
                        <a:t>WAN/LAN1, FXS1~FXS4</a:t>
                      </a:r>
                      <a:r>
                        <a:rPr lang="en-US" sz="900" spc="15" dirty="0">
                          <a:solidFill>
                            <a:srgbClr val="313130"/>
                          </a:solidFill>
                          <a:latin typeface="Arial" panose="020B0604020202020204" pitchFamily="34" charset="0"/>
                          <a:ea typeface="+mn-ea"/>
                          <a:cs typeface="Calibri" panose="020F0502020204030204"/>
                          <a:sym typeface="+mn-ea"/>
                        </a:rPr>
                        <a:t>, </a:t>
                      </a:r>
                      <a:r>
                        <a:rPr lang="en-US" sz="900" spc="15" dirty="0" smtClean="0">
                          <a:solidFill>
                            <a:srgbClr val="313130"/>
                          </a:solidFill>
                          <a:latin typeface="Arial" panose="020B0604020202020204" pitchFamily="34" charset="0"/>
                          <a:ea typeface="+mn-ea"/>
                          <a:cs typeface="Calibri" panose="020F0502020204030204"/>
                          <a:sym typeface="+mn-ea"/>
                        </a:rPr>
                        <a:t>LAN2~LAN4</a:t>
                      </a:r>
                      <a:r>
                        <a:rPr lang="en-US" sz="900" spc="15" dirty="0">
                          <a:solidFill>
                            <a:srgbClr val="313130"/>
                          </a:solidFill>
                          <a:latin typeface="Arial" panose="020B0604020202020204" pitchFamily="34" charset="0"/>
                          <a:ea typeface="+mn-ea"/>
                          <a:cs typeface="Calibri" panose="020F0502020204030204"/>
                          <a:sym typeface="+mn-ea"/>
                        </a:rPr>
                        <a:t>, LINK, USB</a:t>
                      </a:r>
                      <a:endParaRPr lang="en-US" sz="900" spc="15" dirty="0">
                        <a:solidFill>
                          <a:srgbClr val="313130"/>
                        </a:solidFill>
                        <a:latin typeface="Arial" panose="020B0604020202020204" pitchFamily="34" charset="0"/>
                        <a:ea typeface="+mn-ea"/>
                        <a:cs typeface="Calibri" panose="020F0502020204030204"/>
                        <a:sym typeface="+mn-ea"/>
                      </a:endParaRPr>
                    </a:p>
                  </a:txBody>
                  <a:tcPr marL="0" marR="0" marT="0" marB="0" anchor="ctr">
                    <a:lnL w="19050">
                      <a:solidFill>
                        <a:srgbClr val="FFFFFF"/>
                      </a:solidFill>
                      <a:prstDash val="solid"/>
                    </a:lnL>
                    <a:lnT w="19050">
                      <a:solidFill>
                        <a:srgbClr val="FFFFFF"/>
                      </a:solidFill>
                      <a:prstDash val="solid"/>
                    </a:lnT>
                    <a:lnB>
                      <a:noFill/>
                    </a:lnB>
                    <a:solidFill>
                      <a:srgbClr val="EEEEEE"/>
                    </a:solidFill>
                  </a:tcPr>
                </a:tc>
              </a:tr>
            </a:tbl>
          </a:graphicData>
        </a:graphic>
      </p:graphicFrame>
      <p:sp>
        <p:nvSpPr>
          <p:cNvPr id="6" name="圆角矩形 5"/>
          <p:cNvSpPr/>
          <p:nvPr/>
        </p:nvSpPr>
        <p:spPr>
          <a:xfrm>
            <a:off x="178435" y="379436"/>
            <a:ext cx="3500120" cy="2698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3860" y="361022"/>
            <a:ext cx="1833880" cy="306705"/>
          </a:xfrm>
          <a:prstGeom prst="rect">
            <a:avLst/>
          </a:prstGeom>
          <a:noFill/>
        </p:spPr>
        <p:txBody>
          <a:bodyPr wrap="none" rtlCol="0">
            <a:spAutoFit/>
          </a:bodyPr>
          <a:lstStyle/>
          <a:p>
            <a:pPr algn="l"/>
            <a:r>
              <a:rPr lang="zh-CN" altLang="en-US" sz="1400">
                <a:solidFill>
                  <a:schemeClr val="bg1"/>
                </a:solidFill>
                <a:latin typeface="Arial" panose="020B0604020202020204" pitchFamily="34" charset="0"/>
                <a:cs typeface="Arial" panose="020B0604020202020204" pitchFamily="34" charset="0"/>
              </a:rPr>
              <a:t>Hardware Parameter</a:t>
            </a:r>
            <a:endParaRPr lang="zh-CN" altLang="en-US" sz="1400">
              <a:solidFill>
                <a:schemeClr val="bg1"/>
              </a:solidFill>
              <a:latin typeface="Arial" panose="020B0604020202020204" pitchFamily="34" charset="0"/>
              <a:cs typeface="Arial" panose="020B0604020202020204" pitchFamily="34" charset="0"/>
            </a:endParaRPr>
          </a:p>
        </p:txBody>
      </p:sp>
      <p:sp>
        <p:nvSpPr>
          <p:cNvPr id="11" name="椭圆 10"/>
          <p:cNvSpPr/>
          <p:nvPr/>
        </p:nvSpPr>
        <p:spPr>
          <a:xfrm>
            <a:off x="269240" y="460375"/>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object 2"/>
          <p:cNvGraphicFramePr>
            <a:graphicFrameLocks noGrp="1"/>
          </p:cNvGraphicFramePr>
          <p:nvPr>
            <p:custDataLst>
              <p:tags r:id="rId3"/>
            </p:custDataLst>
          </p:nvPr>
        </p:nvGraphicFramePr>
        <p:xfrm>
          <a:off x="195455" y="3596194"/>
          <a:ext cx="3486150" cy="1993265"/>
        </p:xfrm>
        <a:graphic>
          <a:graphicData uri="http://schemas.openxmlformats.org/drawingml/2006/table">
            <a:tbl>
              <a:tblPr firstRow="1" bandRow="1">
                <a:tableStyleId>{2D5ABB26-0587-4C30-8999-92F81FD0307C}</a:tableStyleId>
              </a:tblPr>
              <a:tblGrid>
                <a:gridCol w="829310"/>
                <a:gridCol w="2656840"/>
              </a:tblGrid>
              <a:tr h="1183640">
                <a:tc>
                  <a:txBody>
                    <a:bodyPr/>
                    <a:lstStyle/>
                    <a:p>
                      <a:pPr marL="71755" eaLnBrk="1" fontAlgn="auto" latinLnBrk="0" hangingPunct="1">
                        <a:lnSpc>
                          <a:spcPts val="1010"/>
                        </a:lnSpc>
                        <a:spcBef>
                          <a:spcPts val="300"/>
                        </a:spcBef>
                      </a:pPr>
                      <a:r>
                        <a:rPr sz="900" b="0" spc="-35" dirty="0">
                          <a:solidFill>
                            <a:srgbClr val="313130"/>
                          </a:solidFill>
                          <a:latin typeface="Arial" panose="020B0604020202020204" pitchFamily="34" charset="0"/>
                          <a:cs typeface="Arial" panose="020B0604020202020204" pitchFamily="34" charset="0"/>
                          <a:sym typeface="+mn-ea"/>
                        </a:rPr>
                        <a:t>PON interface</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54610" marB="0" anchor="ctr">
                    <a:lnR w="19050">
                      <a:solidFill>
                        <a:srgbClr val="FFFFFF"/>
                      </a:solidFill>
                      <a:prstDash val="solid"/>
                    </a:lnR>
                    <a:lnB w="19050">
                      <a:solidFill>
                        <a:srgbClr val="FFFFFF"/>
                      </a:solidFill>
                      <a:prstDash val="solid"/>
                    </a:lnB>
                    <a:solidFill>
                      <a:schemeClr val="bg1">
                        <a:lumMod val="95000"/>
                      </a:schemeClr>
                    </a:solidFill>
                  </a:tcPr>
                </a:tc>
                <a:tc>
                  <a:txBody>
                    <a:bodyPr/>
                    <a:lstStyle/>
                    <a:p>
                      <a:pPr marL="144145" marR="19685" indent="-71755" algn="l" defTabSz="914400" eaLnBrk="1" fontAlgn="auto" latinLnBrk="0" hangingPunct="1">
                        <a:lnSpc>
                          <a:spcPct val="11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1XPON port(EPON PX20+ </a:t>
                      </a:r>
                      <a:r>
                        <a:rPr lang="en-US" sz="900" spc="15" dirty="0">
                          <a:solidFill>
                            <a:srgbClr val="313130"/>
                          </a:solidFill>
                          <a:latin typeface="Arial" panose="020B0604020202020204" pitchFamily="34" charset="0"/>
                          <a:cs typeface="Calibri" panose="020F0502020204030204"/>
                          <a:sym typeface="+mn-ea"/>
                        </a:rPr>
                        <a:t>&amp;</a:t>
                      </a:r>
                      <a:r>
                        <a:rPr sz="900" spc="15" dirty="0">
                          <a:solidFill>
                            <a:srgbClr val="313130"/>
                          </a:solidFill>
                          <a:latin typeface="Arial" panose="020B0604020202020204" pitchFamily="34" charset="0"/>
                          <a:cs typeface="Calibri" panose="020F0502020204030204"/>
                          <a:sym typeface="+mn-ea"/>
                        </a:rPr>
                        <a:t> GPON Class B+)</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1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SC single mode, SC/UPC connector</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1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TX optical power: 0～+4dBm</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1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RX sensitivity: -27dBm</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1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Overload optical power: -3dBm(EPON) or  -8dBm(GPON)</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1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Transmission distance: 20KM</a:t>
                      </a:r>
                      <a:endParaRPr sz="900" spc="15" dirty="0">
                        <a:solidFill>
                          <a:srgbClr val="313130"/>
                        </a:solidFill>
                        <a:latin typeface="Arial" panose="020B0604020202020204" pitchFamily="34" charset="0"/>
                        <a:cs typeface="Calibri" panose="020F0502020204030204"/>
                        <a:sym typeface="+mn-ea"/>
                      </a:endParaRPr>
                    </a:p>
                    <a:p>
                      <a:pPr marL="144145" marR="19685" indent="-71755" algn="l" defTabSz="914400" eaLnBrk="1" fontAlgn="auto" latinLnBrk="0" hangingPunct="1">
                        <a:lnSpc>
                          <a:spcPct val="115000"/>
                        </a:lnSpc>
                        <a:spcBef>
                          <a:spcPts val="0"/>
                        </a:spcBef>
                        <a:buClrTx/>
                        <a:buSzTx/>
                        <a:buFontTx/>
                        <a:buChar char="•"/>
                        <a:tabLst>
                          <a:tab pos="121285" algn="l"/>
                        </a:tabLst>
                      </a:pPr>
                      <a:r>
                        <a:rPr sz="900" spc="15" dirty="0">
                          <a:solidFill>
                            <a:srgbClr val="313130"/>
                          </a:solidFill>
                          <a:latin typeface="Arial" panose="020B0604020202020204" pitchFamily="34" charset="0"/>
                          <a:cs typeface="Calibri" panose="020F0502020204030204"/>
                          <a:sym typeface="+mn-ea"/>
                        </a:rPr>
                        <a:t>Wavelength: TX 1310nm, RX1490nm</a:t>
                      </a:r>
                      <a:endParaRPr sz="900" spc="15" dirty="0">
                        <a:solidFill>
                          <a:srgbClr val="313130"/>
                        </a:solidFill>
                        <a:latin typeface="Arial" panose="020B0604020202020204" pitchFamily="34" charset="0"/>
                        <a:cs typeface="Calibri" panose="020F0502020204030204"/>
                        <a:sym typeface="+mn-ea"/>
                      </a:endParaRPr>
                    </a:p>
                  </a:txBody>
                  <a:tcPr marL="0" marR="0" marT="0" marB="0" anchor="ctr">
                    <a:lnL w="19050">
                      <a:solidFill>
                        <a:srgbClr val="FFFFFF"/>
                      </a:solidFill>
                      <a:prstDash val="solid"/>
                    </a:lnL>
                    <a:lnB w="19050">
                      <a:solidFill>
                        <a:srgbClr val="FFFFFF"/>
                      </a:solidFill>
                      <a:prstDash val="solid"/>
                    </a:lnB>
                    <a:solidFill>
                      <a:schemeClr val="bg1">
                        <a:lumMod val="95000"/>
                      </a:schemeClr>
                    </a:solidFill>
                  </a:tcPr>
                </a:tc>
              </a:tr>
              <a:tr h="248285">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spc="-35" dirty="0" smtClean="0">
                          <a:solidFill>
                            <a:srgbClr val="313130"/>
                          </a:solidFill>
                          <a:latin typeface="Arial" panose="020B0604020202020204" pitchFamily="34" charset="0"/>
                          <a:cs typeface="Arial" panose="020B0604020202020204" pitchFamily="34" charset="0"/>
                          <a:sym typeface="+mn-ea"/>
                        </a:rPr>
                        <a:t>LAN interface</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4</a:t>
                      </a:r>
                      <a:r>
                        <a:rPr lang="en-US" altLang="zh-CN" sz="900" spc="10" smtClean="0">
                          <a:solidFill>
                            <a:srgbClr val="313130"/>
                          </a:solidFill>
                          <a:latin typeface="Arial" panose="020B0604020202020204" pitchFamily="34" charset="0"/>
                          <a:ea typeface="+mn-ea"/>
                          <a:cs typeface="Calibri" panose="020F0502020204030204"/>
                        </a:rPr>
                        <a:t>*GE</a:t>
                      </a:r>
                      <a:r>
                        <a:rPr lang="en-US" altLang="zh-CN" sz="900" spc="10" dirty="0" smtClean="0">
                          <a:solidFill>
                            <a:srgbClr val="313130"/>
                          </a:solidFill>
                          <a:latin typeface="Arial" panose="020B0604020202020204" pitchFamily="34" charset="0"/>
                          <a:ea typeface="+mn-ea"/>
                          <a:cs typeface="Calibri" panose="020F0502020204030204"/>
                        </a:rPr>
                        <a:t>, Auto-negotiation RJ45 connectors</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r>
              <a:tr h="248285">
                <a:tc>
                  <a:txBody>
                    <a:bodyPr/>
                    <a:lstStyle/>
                    <a:p>
                      <a:pPr marL="71755" algn="l">
                        <a:lnSpc>
                          <a:spcPts val="1010"/>
                        </a:lnSpc>
                        <a:spcBef>
                          <a:spcPts val="300"/>
                        </a:spcBef>
                        <a:buClrTx/>
                        <a:buSzTx/>
                        <a:buFontTx/>
                      </a:pPr>
                      <a:r>
                        <a:rPr lang="en-US" sz="900" b="0" spc="-35" dirty="0" smtClean="0">
                          <a:solidFill>
                            <a:srgbClr val="313130"/>
                          </a:solidFill>
                          <a:latin typeface="Arial" panose="020B0604020202020204" pitchFamily="34" charset="0"/>
                          <a:cs typeface="Arial" panose="020B0604020202020204" pitchFamily="34" charset="0"/>
                          <a:sym typeface="+mn-ea"/>
                        </a:rPr>
                        <a:t>POTS </a:t>
                      </a:r>
                      <a:r>
                        <a:rPr lang="en-US" altLang="zh-CN" sz="900" b="0" spc="-35" dirty="0" smtClean="0">
                          <a:solidFill>
                            <a:srgbClr val="313130"/>
                          </a:solidFill>
                          <a:latin typeface="Arial" panose="020B0604020202020204" pitchFamily="34" charset="0"/>
                          <a:cs typeface="Arial" panose="020B0604020202020204" pitchFamily="34" charset="0"/>
                          <a:sym typeface="+mn-ea"/>
                        </a:rPr>
                        <a:t>interface</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a:solidFill>
                            <a:srgbClr val="313130"/>
                          </a:solidFill>
                          <a:latin typeface="Arial" panose="020B0604020202020204" pitchFamily="34" charset="0"/>
                          <a:ea typeface="+mn-ea"/>
                          <a:cs typeface="Calibri" panose="020F0502020204030204"/>
                          <a:sym typeface="+mn-ea"/>
                        </a:rPr>
                        <a:t>4*RJ11 </a:t>
                      </a:r>
                      <a:r>
                        <a:rPr lang="en-US" sz="900" spc="10" dirty="0" smtClean="0">
                          <a:solidFill>
                            <a:srgbClr val="313130"/>
                          </a:solidFill>
                          <a:latin typeface="Arial" panose="020B0604020202020204" pitchFamily="34" charset="0"/>
                          <a:ea typeface="+mn-ea"/>
                          <a:cs typeface="Calibri" panose="020F0502020204030204"/>
                          <a:sym typeface="+mn-ea"/>
                        </a:rPr>
                        <a:t>connectors</a:t>
                      </a:r>
                      <a:endParaRPr lang="en-US" sz="900" spc="10" dirty="0">
                        <a:solidFill>
                          <a:srgbClr val="313130"/>
                        </a:solidFill>
                        <a:latin typeface="Arial" panose="020B0604020202020204" pitchFamily="34" charset="0"/>
                        <a:ea typeface="+mn-ea"/>
                        <a:cs typeface="Calibri" panose="020F0502020204030204"/>
                        <a:sym typeface="+mn-ea"/>
                      </a:endParaRPr>
                    </a:p>
                  </a:txBody>
                  <a:tcPr marL="0" marR="0" marT="0" marB="0" anchor="ct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r>
              <a:tr h="248285">
                <a:tc>
                  <a:txBody>
                    <a:bodyPr/>
                    <a:lstStyle/>
                    <a:p>
                      <a:pPr marL="71755" algn="l">
                        <a:lnSpc>
                          <a:spcPts val="1010"/>
                        </a:lnSpc>
                        <a:spcBef>
                          <a:spcPts val="300"/>
                        </a:spcBef>
                        <a:buClrTx/>
                        <a:buSzTx/>
                        <a:buFontTx/>
                        <a:buNone/>
                      </a:pPr>
                      <a:r>
                        <a:rPr lang="en-US" altLang="zh-CN" sz="900" b="0" spc="-35" dirty="0">
                          <a:solidFill>
                            <a:srgbClr val="313130"/>
                          </a:solidFill>
                          <a:latin typeface="Arial" panose="020B0604020202020204" pitchFamily="34" charset="0"/>
                          <a:cs typeface="Arial" panose="020B0604020202020204" pitchFamily="34" charset="0"/>
                          <a:sym typeface="+mn-ea"/>
                        </a:rPr>
                        <a:t>USB interface</a:t>
                      </a:r>
                      <a:endParaRPr lang="en-US" altLang="zh-CN"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sym typeface="+mn-ea"/>
                        </a:rPr>
                        <a:t>USB 3</a:t>
                      </a:r>
                      <a:r>
                        <a:rPr lang="en-US" altLang="zh-CN" sz="900" spc="10" dirty="0">
                          <a:solidFill>
                            <a:srgbClr val="313130"/>
                          </a:solidFill>
                          <a:latin typeface="Arial" panose="020B0604020202020204" pitchFamily="34" charset="0"/>
                          <a:ea typeface="+mn-ea"/>
                          <a:cs typeface="Calibri" panose="020F0502020204030204"/>
                          <a:sym typeface="+mn-ea"/>
                        </a:rPr>
                        <a:t>.0 For Shared Storage/Printer</a:t>
                      </a:r>
                      <a:endParaRPr lang="en-US" altLang="zh-CN" sz="900" spc="10" dirty="0">
                        <a:solidFill>
                          <a:srgbClr val="313130"/>
                        </a:solidFill>
                        <a:latin typeface="Arial" panose="020B0604020202020204" pitchFamily="34" charset="0"/>
                        <a:ea typeface="+mn-ea"/>
                        <a:cs typeface="Calibri" panose="020F0502020204030204"/>
                        <a:sym typeface="+mn-ea"/>
                      </a:endParaRPr>
                    </a:p>
                  </a:txBody>
                  <a:tcPr marL="0" marR="0" marT="0" marB="0" anchor="ctr">
                    <a:lnL w="19050">
                      <a:solidFill>
                        <a:srgbClr val="FFFFFF"/>
                      </a:solidFill>
                      <a:prstDash val="solid"/>
                    </a:lnL>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r>
            </a:tbl>
          </a:graphicData>
        </a:graphic>
      </p:graphicFrame>
      <p:sp>
        <p:nvSpPr>
          <p:cNvPr id="13" name="圆角矩形 12"/>
          <p:cNvSpPr/>
          <p:nvPr/>
        </p:nvSpPr>
        <p:spPr>
          <a:xfrm>
            <a:off x="178761" y="3326063"/>
            <a:ext cx="3499200" cy="2698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03551" y="3324500"/>
            <a:ext cx="1755775" cy="306705"/>
          </a:xfrm>
          <a:prstGeom prst="rect">
            <a:avLst/>
          </a:prstGeom>
          <a:noFill/>
        </p:spPr>
        <p:txBody>
          <a:bodyPr wrap="none" rtlCol="0">
            <a:spAutoFit/>
          </a:bodyPr>
          <a:lstStyle/>
          <a:p>
            <a:pPr algn="l"/>
            <a:r>
              <a:rPr lang="zh-CN" altLang="en-US" sz="1400" dirty="0">
                <a:solidFill>
                  <a:schemeClr val="bg1"/>
                </a:solidFill>
                <a:latin typeface="Arial" panose="020B0604020202020204" pitchFamily="34" charset="0"/>
                <a:cs typeface="Arial" panose="020B0604020202020204" pitchFamily="34" charset="0"/>
              </a:rPr>
              <a:t>Interface </a:t>
            </a:r>
            <a:r>
              <a:rPr lang="en-US" altLang="zh-CN" sz="1400" dirty="0">
                <a:solidFill>
                  <a:schemeClr val="bg1"/>
                </a:solidFill>
                <a:latin typeface="Arial" panose="020B0604020202020204" pitchFamily="34" charset="0"/>
                <a:cs typeface="Arial" panose="020B0604020202020204" pitchFamily="34" charset="0"/>
              </a:rPr>
              <a:t>P</a:t>
            </a:r>
            <a:r>
              <a:rPr lang="zh-CN" altLang="en-US" sz="1400" dirty="0">
                <a:solidFill>
                  <a:schemeClr val="bg1"/>
                </a:solidFill>
                <a:latin typeface="Arial" panose="020B0604020202020204" pitchFamily="34" charset="0"/>
                <a:cs typeface="Arial" panose="020B0604020202020204" pitchFamily="34" charset="0"/>
              </a:rPr>
              <a:t>arameter</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5" name="椭圆 14"/>
          <p:cNvSpPr/>
          <p:nvPr/>
        </p:nvSpPr>
        <p:spPr>
          <a:xfrm>
            <a:off x="278640" y="3401249"/>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object 2"/>
          <p:cNvGraphicFramePr>
            <a:graphicFrameLocks noGrp="1"/>
          </p:cNvGraphicFramePr>
          <p:nvPr>
            <p:custDataLst>
              <p:tags r:id="rId4"/>
            </p:custDataLst>
          </p:nvPr>
        </p:nvGraphicFramePr>
        <p:xfrm>
          <a:off x="3970829" y="663785"/>
          <a:ext cx="3432810" cy="6464520"/>
        </p:xfrm>
        <a:graphic>
          <a:graphicData uri="http://schemas.openxmlformats.org/drawingml/2006/table">
            <a:tbl>
              <a:tblPr firstRow="1" bandRow="1">
                <a:tableStyleId>{2D5ABB26-0587-4C30-8999-92F81FD0307C}</a:tableStyleId>
              </a:tblPr>
              <a:tblGrid>
                <a:gridCol w="833755"/>
                <a:gridCol w="2599055"/>
              </a:tblGrid>
              <a:tr h="450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Multicast</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IGMPv1/v2/v3/Proxy/Snooping and MLD Proxy/Snooping</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765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err="1" smtClean="0">
                          <a:solidFill>
                            <a:srgbClr val="313130"/>
                          </a:solidFill>
                          <a:uFillTx/>
                          <a:latin typeface="Arial" panose="020B0604020202020204" pitchFamily="34" charset="0"/>
                          <a:ea typeface="+mn-ea"/>
                          <a:cs typeface="Gill Sans MT" panose="020B0502020104020203"/>
                        </a:rPr>
                        <a:t>QoS</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4 queues</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SP and WRR</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802.1P</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DSCP</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14351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L3</a:t>
                      </a:r>
                      <a:endParaRPr lang="en-US" altLang="zh-CN" sz="900" b="0" dirty="0" smtClean="0">
                        <a:solidFill>
                          <a:srgbClr val="313130"/>
                        </a:solidFill>
                        <a:uFillTx/>
                        <a:latin typeface="Arial" panose="020B0604020202020204" pitchFamily="34" charset="0"/>
                        <a:ea typeface="+mn-ea"/>
                        <a:cs typeface="Gill Sans MT" panose="020B0502020104020203"/>
                      </a:endParaRPr>
                    </a:p>
                    <a:p>
                      <a:pPr marL="71755" marR="0" lvl="0" indent="0" algn="l" defTabSz="914400" eaLnBrk="1" fontAlgn="auto" latinLnBrk="0" hangingPunct="1">
                        <a:lnSpc>
                          <a:spcPts val="1010"/>
                        </a:lnSpc>
                        <a:spcBef>
                          <a:spcPts val="300"/>
                        </a:spcBef>
                        <a:spcAft>
                          <a:spcPts val="0"/>
                        </a:spcAft>
                        <a:buClrTx/>
                        <a:buSzTx/>
                        <a:buFontTx/>
                        <a:buNone/>
                        <a:defRPr/>
                      </a:pP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144145" marR="19685" lvl="0" indent="-71755" algn="l" defTabSz="914400" eaLnBrk="1" fontAlgn="auto" latinLnBrk="0" hangingPunct="1">
                        <a:lnSpc>
                          <a:spcPct val="12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IPv4</a:t>
                      </a:r>
                      <a:r>
                        <a:rPr lang="zh-CN" altLang="en-US" sz="900" spc="15" dirty="0" smtClean="0">
                          <a:solidFill>
                            <a:srgbClr val="313130"/>
                          </a:solidFill>
                          <a:latin typeface="Arial" panose="020B0604020202020204" pitchFamily="34" charset="0"/>
                          <a:ea typeface="+mn-ea"/>
                          <a:cs typeface="Calibri" panose="020F0502020204030204"/>
                        </a:rPr>
                        <a:t>、</a:t>
                      </a:r>
                      <a:r>
                        <a:rPr lang="en-US" altLang="zh-CN" sz="900" spc="15" dirty="0" smtClean="0">
                          <a:solidFill>
                            <a:srgbClr val="313130"/>
                          </a:solidFill>
                          <a:latin typeface="Arial" panose="020B0604020202020204" pitchFamily="34" charset="0"/>
                          <a:ea typeface="+mn-ea"/>
                          <a:cs typeface="Calibri" panose="020F0502020204030204"/>
                        </a:rPr>
                        <a:t>IPv6 and IPv4/IPv6 dual stack</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2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DHCP/PPPOE/Statics</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2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Static route, NAT</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2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Bridge, Route ,Route and Bridge mixed mode</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2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DMZ, DNS, ALG, UPnP</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2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Virtual Server</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360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DHCP</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DHCP Server and DHCP Relay</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158242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VoIP</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SIP and IMS SIP</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G.711a/G.711u/G.722/G.729 Codec</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Echo cancellation,VAD/CNG,DTMF </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T.30/T.38 FAX</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Caller Identification/Call Waiting/Call Forwarding/Call Transfer/Call Hold/3-way Conference</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Line testing according to GR-909</a:t>
                      </a:r>
                      <a:endParaRPr lang="en-US" altLang="zh-CN" sz="900" spc="15" baseline="0"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405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Security</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Support Firewall based on Mac/ACL/URL</a:t>
                      </a:r>
                      <a:endParaRPr lang="en-US" altLang="zh-CN" sz="900" spc="15" baseline="0"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675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Management</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Support OMCI(ITU-T G.984.x) &amp; CTC OAM 2.0 and 2.1 </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Support WEB/TR069/TELNET/CLI</a:t>
                      </a:r>
                      <a:endParaRPr lang="en-US" altLang="zh-CN" sz="900" spc="15" baseline="0"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792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Application</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Support L2TP &amp; IPsec VPN</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Support </a:t>
                      </a:r>
                      <a:r>
                        <a:rPr lang="en-US" altLang="zh-CN" sz="900" spc="15" baseline="0" dirty="0" err="1" smtClean="0">
                          <a:solidFill>
                            <a:srgbClr val="313130"/>
                          </a:solidFill>
                          <a:latin typeface="Arial" panose="020B0604020202020204" pitchFamily="34" charset="0"/>
                          <a:ea typeface="+mn-ea"/>
                          <a:cs typeface="Calibri" panose="020F0502020204030204"/>
                        </a:rPr>
                        <a:t>EoIP</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2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Support </a:t>
                      </a:r>
                      <a:r>
                        <a:rPr lang="en-US" altLang="zh-CN" sz="900" spc="15" baseline="0" dirty="0" err="1" smtClean="0">
                          <a:solidFill>
                            <a:srgbClr val="313130"/>
                          </a:solidFill>
                          <a:latin typeface="Arial" panose="020B0604020202020204" pitchFamily="34" charset="0"/>
                          <a:ea typeface="+mn-ea"/>
                          <a:cs typeface="Calibri" panose="020F0502020204030204"/>
                        </a:rPr>
                        <a:t>VxLan</a:t>
                      </a:r>
                      <a:endParaRPr lang="en-US" altLang="zh-CN" sz="900" spc="15" baseline="0"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35000"/>
                        </a:lnSpc>
                        <a:spcBef>
                          <a:spcPts val="0"/>
                        </a:spcBef>
                        <a:spcAft>
                          <a:spcPts val="0"/>
                        </a:spcAft>
                        <a:buClrTx/>
                        <a:buSzTx/>
                        <a:buFontTx/>
                        <a:buChar char="•"/>
                        <a:tabLst>
                          <a:tab pos="121285" algn="l"/>
                        </a:tabLst>
                        <a:defRPr/>
                      </a:pPr>
                      <a:r>
                        <a:rPr lang="en-US" altLang="zh-CN" sz="900" spc="15" baseline="0" dirty="0" smtClean="0">
                          <a:solidFill>
                            <a:srgbClr val="313130"/>
                          </a:solidFill>
                          <a:latin typeface="Arial" panose="020B0604020202020204" pitchFamily="34" charset="0"/>
                          <a:ea typeface="+mn-ea"/>
                          <a:cs typeface="Calibri" panose="020F0502020204030204"/>
                        </a:rPr>
                        <a:t>Support Web Push</a:t>
                      </a:r>
                      <a:endParaRPr lang="en-US" altLang="zh-CN" sz="900" spc="15" baseline="0"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bl>
          </a:graphicData>
        </a:graphic>
      </p:graphicFrame>
      <p:sp>
        <p:nvSpPr>
          <p:cNvPr id="10" name="圆角矩形 9"/>
          <p:cNvSpPr/>
          <p:nvPr/>
        </p:nvSpPr>
        <p:spPr>
          <a:xfrm>
            <a:off x="3966845" y="379730"/>
            <a:ext cx="3436620" cy="269875"/>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197274" y="373722"/>
            <a:ext cx="1290955" cy="306705"/>
          </a:xfrm>
          <a:prstGeom prst="rect">
            <a:avLst/>
          </a:prstGeom>
          <a:noFill/>
        </p:spPr>
        <p:txBody>
          <a:bodyPr wrap="none" rtlCol="0">
            <a:spAutoFit/>
          </a:bodyPr>
          <a:lstStyle/>
          <a:p>
            <a:pPr algn="l"/>
            <a:r>
              <a:rPr lang="zh-CN" altLang="en-US" sz="1400" dirty="0">
                <a:solidFill>
                  <a:schemeClr val="bg1"/>
                </a:solidFill>
                <a:latin typeface="Arial" panose="020B0604020202020204" pitchFamily="34" charset="0"/>
                <a:cs typeface="Arial" panose="020B0604020202020204" pitchFamily="34" charset="0"/>
              </a:rPr>
              <a:t>Function Data</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20" name="椭圆 19"/>
          <p:cNvSpPr/>
          <p:nvPr/>
        </p:nvSpPr>
        <p:spPr>
          <a:xfrm>
            <a:off x="4093210" y="454025"/>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object 2"/>
          <p:cNvGraphicFramePr>
            <a:graphicFrameLocks noGrp="1"/>
          </p:cNvGraphicFramePr>
          <p:nvPr>
            <p:custDataLst>
              <p:tags r:id="rId5"/>
            </p:custDataLst>
          </p:nvPr>
        </p:nvGraphicFramePr>
        <p:xfrm>
          <a:off x="210511" y="5953654"/>
          <a:ext cx="3499200" cy="1172315"/>
        </p:xfrm>
        <a:graphic>
          <a:graphicData uri="http://schemas.openxmlformats.org/drawingml/2006/table">
            <a:tbl>
              <a:tblPr firstRow="1" bandRow="1">
                <a:tableStyleId>{2D5ABB26-0587-4C30-8999-92F81FD0307C}</a:tableStyleId>
              </a:tblPr>
              <a:tblGrid>
                <a:gridCol w="753110"/>
                <a:gridCol w="2746090"/>
              </a:tblGrid>
              <a:tr h="248285">
                <a:tc>
                  <a:txBody>
                    <a:bodyPr/>
                    <a:lstStyle/>
                    <a:p>
                      <a:pPr marL="71755" eaLnBrk="1" fontAlgn="auto" latinLnBrk="0" hangingPunct="1">
                        <a:lnSpc>
                          <a:spcPts val="1010"/>
                        </a:lnSpc>
                        <a:spcBef>
                          <a:spcPts val="300"/>
                        </a:spcBef>
                      </a:pPr>
                      <a:r>
                        <a:rPr lang="en-US" sz="900" b="0" spc="-35" dirty="0" smtClean="0">
                          <a:solidFill>
                            <a:srgbClr val="313130"/>
                          </a:solidFill>
                          <a:latin typeface="Arial" panose="020B0604020202020204" pitchFamily="34" charset="0"/>
                          <a:cs typeface="Arial" panose="020B0604020202020204" pitchFamily="34" charset="0"/>
                          <a:sym typeface="+mn-ea"/>
                        </a:rPr>
                        <a:t>LAN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Support port rate limiting</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0" marB="0" anchor="ctr">
                    <a:lnL w="19050">
                      <a:solidFill>
                        <a:srgbClr val="FFFFFF"/>
                      </a:solidFill>
                      <a:prstDash val="solid"/>
                    </a:lnL>
                    <a:lnB w="19050">
                      <a:solidFill>
                        <a:srgbClr val="FFFFFF"/>
                      </a:solidFill>
                      <a:prstDash val="solid"/>
                    </a:lnB>
                    <a:solidFill>
                      <a:srgbClr val="EEEEEE"/>
                    </a:solidFill>
                  </a:tcPr>
                </a:tc>
              </a:tr>
              <a:tr h="240030">
                <a:tc>
                  <a:txBody>
                    <a:bodyPr/>
                    <a:lstStyle/>
                    <a:p>
                      <a:pPr marL="71755" algn="l" eaLnBrk="1" fontAlgn="auto" latinLnBrk="0" hangingPunct="1">
                        <a:lnSpc>
                          <a:spcPts val="1010"/>
                        </a:lnSpc>
                        <a:spcBef>
                          <a:spcPts val="300"/>
                        </a:spcBef>
                        <a:buClrTx/>
                        <a:buSzTx/>
                        <a:buFontTx/>
                      </a:pPr>
                      <a:r>
                        <a:rPr lang="en-US" sz="900" b="0" spc="-35" dirty="0" smtClean="0">
                          <a:solidFill>
                            <a:srgbClr val="313130"/>
                          </a:solidFill>
                          <a:latin typeface="Arial" panose="020B0604020202020204" pitchFamily="34" charset="0"/>
                          <a:cs typeface="Arial" panose="020B0604020202020204" pitchFamily="34" charset="0"/>
                          <a:sym typeface="+mn-ea"/>
                        </a:rPr>
                        <a:t>WAN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Support set the</a:t>
                      </a:r>
                      <a:r>
                        <a:rPr lang="en-US" altLang="zh-CN" sz="900" spc="10" baseline="0" dirty="0" smtClean="0">
                          <a:solidFill>
                            <a:srgbClr val="313130"/>
                          </a:solidFill>
                          <a:latin typeface="Arial" panose="020B0604020202020204" pitchFamily="34" charset="0"/>
                          <a:ea typeface="+mn-ea"/>
                          <a:cs typeface="Calibri" panose="020F0502020204030204"/>
                        </a:rPr>
                        <a:t> </a:t>
                      </a:r>
                      <a:r>
                        <a:rPr lang="en-US" altLang="zh-CN" sz="900" spc="10" dirty="0" smtClean="0">
                          <a:solidFill>
                            <a:srgbClr val="313130"/>
                          </a:solidFill>
                          <a:latin typeface="Arial" panose="020B0604020202020204" pitchFamily="34" charset="0"/>
                          <a:ea typeface="+mn-ea"/>
                          <a:cs typeface="Calibri" panose="020F0502020204030204"/>
                        </a:rPr>
                        <a:t>LAN1 interface as WAN interface</a:t>
                      </a:r>
                      <a:endParaRPr lang="en-US" altLang="zh-CN" sz="900" spc="10" dirty="0">
                        <a:solidFill>
                          <a:srgbClr val="313130"/>
                        </a:solidFill>
                        <a:latin typeface="Arial" panose="020B0604020202020204" pitchFamily="34" charset="0"/>
                        <a:ea typeface="+mn-ea"/>
                        <a:cs typeface="Calibri" panose="020F0502020204030204"/>
                      </a:endParaRPr>
                    </a:p>
                  </a:txBody>
                  <a:tcPr marL="0" marR="0" marT="0" marB="0" anchor="ctr">
                    <a:lnL w="19050">
                      <a:solidFill>
                        <a:srgbClr val="FFFFFF"/>
                      </a:solidFill>
                      <a:prstDash val="soli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684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cs typeface="Gill Sans MT" panose="020B0502020104020203"/>
                          <a:sym typeface="+mn-ea"/>
                        </a:rPr>
                        <a:t>VLAN</a:t>
                      </a:r>
                      <a:endParaRPr lang="en-US" altLang="zh-CN" sz="900" b="0" dirty="0" smtClean="0">
                        <a:solidFill>
                          <a:srgbClr val="313130"/>
                        </a:solidFill>
                        <a:uFillTx/>
                        <a:latin typeface="Arial" panose="020B0604020202020204" pitchFamily="34" charset="0"/>
                        <a:cs typeface="Gill Sans MT" panose="020B0502020104020203"/>
                        <a:sym typeface="+mn-ea"/>
                      </a:endParaRPr>
                    </a:p>
                    <a:p>
                      <a:pPr marL="71755" algn="l" eaLnBrk="1" fontAlgn="auto" latinLnBrk="0" hangingPunct="1">
                        <a:lnSpc>
                          <a:spcPts val="1010"/>
                        </a:lnSpc>
                        <a:spcBef>
                          <a:spcPts val="300"/>
                        </a:spcBef>
                        <a:buClrTx/>
                        <a:buSzTx/>
                        <a:buFontTx/>
                      </a:pP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243840" marR="19685" indent="-171450" algn="l" defTabSz="914400" eaLnBrk="1" fontAlgn="auto" latinLnBrk="0" hangingPunct="1">
                        <a:lnSpc>
                          <a:spcPct val="115000"/>
                        </a:lnSpc>
                        <a:spcBef>
                          <a:spcPts val="0"/>
                        </a:spcBef>
                        <a:buClrTx/>
                        <a:buSzTx/>
                        <a:buFont typeface="Arial" panose="020B0604020202020204" pitchFamily="34" charset="0"/>
                        <a:buChar char="•"/>
                        <a:tabLst>
                          <a:tab pos="121285" algn="l"/>
                        </a:tabLst>
                      </a:pPr>
                      <a:r>
                        <a:rPr lang="en-US" altLang="zh-CN" sz="900" spc="15" baseline="0" dirty="0" smtClean="0">
                          <a:solidFill>
                            <a:srgbClr val="313130"/>
                          </a:solidFill>
                          <a:latin typeface="Arial" panose="020B0604020202020204" pitchFamily="34" charset="0"/>
                          <a:cs typeface="Calibri" panose="020F0502020204030204"/>
                          <a:sym typeface="+mn-ea"/>
                        </a:rPr>
                        <a:t>Support VLAN tag mode</a:t>
                      </a:r>
                      <a:endParaRPr lang="en-US" altLang="zh-CN" sz="900" spc="15" baseline="0" dirty="0" smtClean="0">
                        <a:solidFill>
                          <a:srgbClr val="313130"/>
                        </a:solidFill>
                        <a:latin typeface="Arial" panose="020B0604020202020204" pitchFamily="34" charset="0"/>
                        <a:cs typeface="Calibri" panose="020F0502020204030204"/>
                        <a:sym typeface="+mn-ea"/>
                      </a:endParaRPr>
                    </a:p>
                    <a:p>
                      <a:pPr marL="243840" marR="19685" lvl="0" indent="-171450" algn="l" defTabSz="914400" eaLnBrk="1" fontAlgn="auto" latinLnBrk="0" hangingPunct="1">
                        <a:lnSpc>
                          <a:spcPct val="115000"/>
                        </a:lnSpc>
                        <a:spcBef>
                          <a:spcPts val="0"/>
                        </a:spcBef>
                        <a:spcAft>
                          <a:spcPts val="0"/>
                        </a:spcAft>
                        <a:buClrTx/>
                        <a:buSzTx/>
                        <a:buFont typeface="Arial" panose="020B0604020202020204" pitchFamily="34" charset="0"/>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VLAN transparent mode</a:t>
                      </a:r>
                      <a:endParaRPr lang="en-US" altLang="zh-CN" sz="900" spc="15" dirty="0" smtClean="0">
                        <a:solidFill>
                          <a:srgbClr val="313130"/>
                        </a:solidFill>
                        <a:latin typeface="Arial" panose="020B0604020202020204" pitchFamily="34" charset="0"/>
                        <a:ea typeface="+mn-ea"/>
                        <a:cs typeface="Calibri" panose="020F0502020204030204"/>
                      </a:endParaRPr>
                    </a:p>
                    <a:p>
                      <a:pPr marL="243840" marR="19685" lvl="0" indent="-171450" algn="l" defTabSz="914400" eaLnBrk="1" fontAlgn="auto" latinLnBrk="0" hangingPunct="1">
                        <a:lnSpc>
                          <a:spcPct val="115000"/>
                        </a:lnSpc>
                        <a:spcBef>
                          <a:spcPts val="0"/>
                        </a:spcBef>
                        <a:spcAft>
                          <a:spcPts val="0"/>
                        </a:spcAft>
                        <a:buClrTx/>
                        <a:buSzTx/>
                        <a:buFont typeface="Arial" panose="020B0604020202020204" pitchFamily="34" charset="0"/>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VLAN trunk mode</a:t>
                      </a:r>
                      <a:endParaRPr lang="en-US" altLang="zh-CN" sz="900" spc="15" dirty="0" smtClean="0">
                        <a:solidFill>
                          <a:srgbClr val="313130"/>
                        </a:solidFill>
                        <a:latin typeface="Arial" panose="020B0604020202020204" pitchFamily="34" charset="0"/>
                        <a:ea typeface="+mn-ea"/>
                        <a:cs typeface="Calibri" panose="020F0502020204030204"/>
                      </a:endParaRPr>
                    </a:p>
                    <a:p>
                      <a:pPr marL="243840" marR="19685" lvl="0" indent="-171450" algn="l" defTabSz="914400" eaLnBrk="1" fontAlgn="auto" latinLnBrk="0" hangingPunct="1">
                        <a:lnSpc>
                          <a:spcPct val="115000"/>
                        </a:lnSpc>
                        <a:spcBef>
                          <a:spcPts val="0"/>
                        </a:spcBef>
                        <a:spcAft>
                          <a:spcPts val="0"/>
                        </a:spcAft>
                        <a:buClrTx/>
                        <a:buSzTx/>
                        <a:buFont typeface="Arial" panose="020B0604020202020204" pitchFamily="34" charset="0"/>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VLAN translation mode</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bl>
          </a:graphicData>
        </a:graphic>
      </p:graphicFrame>
      <p:sp>
        <p:nvSpPr>
          <p:cNvPr id="19" name="圆角矩形 18"/>
          <p:cNvSpPr/>
          <p:nvPr/>
        </p:nvSpPr>
        <p:spPr>
          <a:xfrm>
            <a:off x="223399" y="5668604"/>
            <a:ext cx="3495795" cy="269875"/>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53905" y="5662890"/>
            <a:ext cx="1320407" cy="306705"/>
          </a:xfrm>
          <a:prstGeom prst="rect">
            <a:avLst/>
          </a:prstGeom>
          <a:noFill/>
        </p:spPr>
        <p:txBody>
          <a:bodyPr wrap="square" rtlCol="0">
            <a:spAutoFit/>
          </a:bodyPr>
          <a:lstStyle/>
          <a:p>
            <a:pPr algn="l"/>
            <a:r>
              <a:rPr lang="zh-CN" altLang="en-US" sz="1400" dirty="0">
                <a:solidFill>
                  <a:schemeClr val="bg1"/>
                </a:solidFill>
                <a:latin typeface="Arial" panose="020B0604020202020204" pitchFamily="34" charset="0"/>
                <a:cs typeface="Arial" panose="020B0604020202020204" pitchFamily="34" charset="0"/>
              </a:rPr>
              <a:t>Function Data</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23" name="椭圆 22"/>
          <p:cNvSpPr/>
          <p:nvPr/>
        </p:nvSpPr>
        <p:spPr>
          <a:xfrm>
            <a:off x="319285" y="5762243"/>
            <a:ext cx="110464"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M_UNIT_TABLE_BEAUTIFY" val="smartTable{7149e3d0-b402-493a-94d6-da16937fd255}"/>
  <p:tag name="TABLE_ENDDRAG_ORIGIN_RECT" val="538*51"/>
  <p:tag name="TABLE_ENDDRAG_RECT" val="28*752*538*51"/>
</p:tagLst>
</file>

<file path=ppt/tags/tag2.xml><?xml version="1.0" encoding="utf-8"?>
<p:tagLst xmlns:p="http://schemas.openxmlformats.org/presentationml/2006/main">
  <p:tag name="KSO_WM_UNIT_TABLE_BEAUTIFY" val="smartTable{102fb185-4a5f-4762-8c0c-4b1d2a292bcd}"/>
</p:tagLst>
</file>

<file path=ppt/tags/tag3.xml><?xml version="1.0" encoding="utf-8"?>
<p:tagLst xmlns:p="http://schemas.openxmlformats.org/presentationml/2006/main">
  <p:tag name="KSO_WM_UNIT_TABLE_BEAUTIFY" val="smartTable{b37b2a66-c640-480d-b396-0d6aa997f38f}"/>
  <p:tag name="TABLE_ENDDRAG_ORIGIN_RECT" val="274*446"/>
  <p:tag name="TABLE_ENDDRAG_RECT" val="28*279*274*446"/>
</p:tagLst>
</file>

<file path=ppt/tags/tag4.xml><?xml version="1.0" encoding="utf-8"?>
<p:tagLst xmlns:p="http://schemas.openxmlformats.org/presentationml/2006/main">
  <p:tag name="KSO_WM_UNIT_TABLE_BEAUTIFY" val="smartTable{b7861c3d-0c1f-41ee-95cc-fdf54233a5af}"/>
  <p:tag name="TABLE_ENDDRAG_ORIGIN_RECT" val="268*213"/>
  <p:tag name="TABLE_ENDDRAG_RECT" val="319*56*268*213"/>
</p:tagLst>
</file>

<file path=ppt/tags/tag5.xml><?xml version="1.0" encoding="utf-8"?>
<p:tagLst xmlns:p="http://schemas.openxmlformats.org/presentationml/2006/main">
  <p:tag name="KSO_WM_UNIT_TABLE_BEAUTIFY" val="smartTable{102fb185-4a5f-4762-8c0c-4b1d2a292bcd}"/>
</p:tagLst>
</file>

<file path=ppt/tags/tag6.xml><?xml version="1.0" encoding="utf-8"?>
<p:tagLst xmlns:p="http://schemas.openxmlformats.org/presentationml/2006/main">
  <p:tag name="KSO_WPP_MARK_KEY" val="04641c9f-b3b9-400f-80bd-8d78de6b47f8"/>
  <p:tag name="COMMONDATA" val="eyJoZGlkIjoiY2JiYjVhYWVkMGQ5NDYwYjg5MTk1MzI3MGY4OGJkNj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82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2713</Words>
  <Application>WPS Office WWO_base_provider_20221031101348-1857be321c</Application>
  <PresentationFormat>自定义</PresentationFormat>
  <Paragraphs>186</Paragraphs>
  <Slides>2</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vt:i4>
      </vt:variant>
    </vt:vector>
  </HeadingPairs>
  <TitlesOfParts>
    <vt:vector size="14" baseType="lpstr">
      <vt:lpstr>Arial</vt:lpstr>
      <vt:lpstr>宋体</vt:lpstr>
      <vt:lpstr>Wingdings</vt:lpstr>
      <vt:lpstr>Arial</vt:lpstr>
      <vt:lpstr>Gill Sans MT</vt:lpstr>
      <vt:lpstr>Noto Sans Lao</vt:lpstr>
      <vt:lpstr>Calibri</vt:lpstr>
      <vt:lpstr>微软雅黑</vt:lpstr>
      <vt:lpstr>汉仪旗黑KW 55S</vt:lpstr>
      <vt:lpstr>汉仪书宋二KW</vt:lpstr>
      <vt:lpstr>Kingsoft Confetti</vt:lpstr>
      <vt:lpstr>Office Theme</vt:lpstr>
      <vt:lpstr>ICT3310D-4G4S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ICT3310D-4G4S</dc:title>
  <dc:creator/>
  <cp:lastModifiedBy>VSOL-PC</cp:lastModifiedBy>
  <dcterms:created xsi:type="dcterms:W3CDTF">2023-10-12T01:06:37Z</dcterms:created>
  <dcterms:modified xsi:type="dcterms:W3CDTF">2023-10-12T01:06:37Z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1900-01-06T00:00:00Z</vt:filetime>
  </property>
  <property fmtid="{D5CDD505-2E9C-101B-9397-08002B2CF9AE}" pid="3" name="Creator">
    <vt:lpwstr>Adobe InDesign 16.3 (Macintosh)</vt:lpwstr>
  </property>
  <property fmtid="{D5CDD505-2E9C-101B-9397-08002B2CF9AE}" pid="4" name="LastSaved">
    <vt:filetime>1900-01-06T00:00:00Z</vt:filetime>
  </property>
  <property fmtid="{D5CDD505-2E9C-101B-9397-08002B2CF9AE}" pid="5" name="ICV">
    <vt:lpwstr>89954AB450414FFC8DE9DFB50F6C7F97</vt:lpwstr>
  </property>
  <property fmtid="{D5CDD505-2E9C-101B-9397-08002B2CF9AE}" pid="6" name="KSOProductBuildVer">
    <vt:lpwstr>2052-0.0.0.0</vt:lpwstr>
  </property>
  <property fmtid="{D5CDD505-2E9C-101B-9397-08002B2CF9AE}" pid="7" name="commondata">
    <vt:lpwstr>eyJoZGlkIjoiY2JiYjVhYWVkMGQ5NDYwYjg5MTk1MzI3MGY4OGJkNjcifQ==</vt:lpwstr>
  </property>
</Properties>
</file>