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media/image1.svg" ContentType="image/svg+xml"/>
  <Override PartName="/ppt/media/image2.svg" ContentType="image/svg+xml"/>
  <Override PartName="/ppt/media/image3.svg" ContentType="image/svg+xml"/>
  <Override PartName="/ppt/media/image4.svg" ContentType="image/svg+xml"/>
  <Override PartName="/ppt/media/image5.svg" ContentType="image/svg+xml"/>
  <Override PartName="/ppt/media/image6.svg" ContentType="image/svg+xml"/>
  <Override PartName="/ppt/media/image7.svg" ContentType="image/svg+xml"/>
  <Override PartName="/ppt/media/image8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2" r:id="rId3"/>
    <p:sldId id="263" r:id="rId4"/>
  </p:sldIdLst>
  <p:sldSz cx="7556500" cy="10693400"/>
  <p:notesSz cx="7556500" cy="10693400"/>
  <p:custDataLst>
    <p:tags r:id="rId10"/>
  </p:custDataLst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794A"/>
    <a:srgbClr val="F2F2F2"/>
    <a:srgbClr val="FF6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1200" y="-2226"/>
      </p:cViewPr>
      <p:guideLst>
        <p:guide orient="horz" pos="2787"/>
        <p:guide pos="241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1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4483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32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280268" y="0"/>
            <a:ext cx="3274483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32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10156874"/>
            <a:ext cx="3274483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32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280268" y="10156874"/>
            <a:ext cx="3274483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32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4483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280268" y="0"/>
            <a:ext cx="3274483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570230" y="1336675"/>
            <a:ext cx="6416040" cy="360902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55650" y="5146199"/>
            <a:ext cx="6045200" cy="421052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10156874"/>
            <a:ext cx="3274483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280268" y="10156874"/>
            <a:ext cx="3274483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6675"/>
            <a:ext cx="2549525" cy="3608388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7299" y="3451862"/>
            <a:ext cx="2025014" cy="421639"/>
          </a:xfrm>
        </p:spPr>
        <p:txBody>
          <a:bodyPr lIns="0" tIns="0" rIns="0" bIns="0"/>
          <a:lstStyle>
            <a:lvl1pPr>
              <a:defRPr sz="2600" b="0" i="0">
                <a:solidFill>
                  <a:srgbClr val="00A2DA"/>
                </a:solidFill>
                <a:latin typeface="Arial" panose="020B0604020202020204"/>
                <a:cs typeface="Arial" panose="020B06040202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 userDrawn="1"/>
        </p:nvSpPr>
        <p:spPr>
          <a:xfrm>
            <a:off x="0" y="5619115"/>
            <a:ext cx="7560310" cy="5068570"/>
          </a:xfrm>
          <a:custGeom>
            <a:avLst/>
            <a:gdLst/>
            <a:ahLst/>
            <a:cxnLst/>
            <a:rect l="l" t="t" r="r" b="b"/>
            <a:pathLst>
              <a:path w="7560309" h="5112384">
                <a:moveTo>
                  <a:pt x="0" y="5112004"/>
                </a:moveTo>
                <a:lnTo>
                  <a:pt x="7560005" y="5112004"/>
                </a:lnTo>
                <a:lnTo>
                  <a:pt x="7560005" y="0"/>
                </a:lnTo>
                <a:lnTo>
                  <a:pt x="0" y="0"/>
                </a:lnTo>
                <a:lnTo>
                  <a:pt x="0" y="511200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 userDrawn="1"/>
        </p:nvSpPr>
        <p:spPr>
          <a:xfrm>
            <a:off x="3635999" y="10607042"/>
            <a:ext cx="3924300" cy="85090"/>
          </a:xfrm>
          <a:custGeom>
            <a:avLst/>
            <a:gdLst/>
            <a:ahLst/>
            <a:cxnLst/>
            <a:rect l="l" t="t" r="r" b="b"/>
            <a:pathLst>
              <a:path w="3924300" h="85090">
                <a:moveTo>
                  <a:pt x="3924005" y="0"/>
                </a:moveTo>
                <a:lnTo>
                  <a:pt x="27000" y="0"/>
                </a:lnTo>
                <a:lnTo>
                  <a:pt x="16491" y="2122"/>
                </a:lnTo>
                <a:lnTo>
                  <a:pt x="7908" y="7908"/>
                </a:lnTo>
                <a:lnTo>
                  <a:pt x="2122" y="16491"/>
                </a:lnTo>
                <a:lnTo>
                  <a:pt x="0" y="27000"/>
                </a:lnTo>
                <a:lnTo>
                  <a:pt x="0" y="84960"/>
                </a:lnTo>
                <a:lnTo>
                  <a:pt x="3924005" y="84960"/>
                </a:lnTo>
                <a:lnTo>
                  <a:pt x="3924005" y="0"/>
                </a:lnTo>
                <a:close/>
              </a:path>
            </a:pathLst>
          </a:custGeom>
          <a:solidFill>
            <a:srgbClr val="FF69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 userDrawn="1"/>
        </p:nvSpPr>
        <p:spPr>
          <a:xfrm>
            <a:off x="0" y="0"/>
            <a:ext cx="7559675" cy="99695"/>
          </a:xfrm>
          <a:custGeom>
            <a:avLst/>
            <a:gdLst/>
            <a:ahLst/>
            <a:cxnLst/>
            <a:rect l="l" t="t" r="r" b="b"/>
            <a:pathLst>
              <a:path w="3924300" h="91440">
                <a:moveTo>
                  <a:pt x="3923996" y="0"/>
                </a:moveTo>
                <a:lnTo>
                  <a:pt x="0" y="0"/>
                </a:lnTo>
                <a:lnTo>
                  <a:pt x="0" y="91444"/>
                </a:lnTo>
                <a:lnTo>
                  <a:pt x="3896996" y="91444"/>
                </a:lnTo>
                <a:lnTo>
                  <a:pt x="3907505" y="89322"/>
                </a:lnTo>
                <a:lnTo>
                  <a:pt x="3916087" y="83535"/>
                </a:lnTo>
                <a:lnTo>
                  <a:pt x="3921874" y="74952"/>
                </a:lnTo>
                <a:lnTo>
                  <a:pt x="3923996" y="64443"/>
                </a:lnTo>
                <a:lnTo>
                  <a:pt x="3923996" y="0"/>
                </a:lnTo>
                <a:close/>
              </a:path>
            </a:pathLst>
          </a:custGeom>
          <a:solidFill>
            <a:srgbClr val="FF69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7299" y="3451862"/>
            <a:ext cx="2025014" cy="421639"/>
          </a:xfrm>
        </p:spPr>
        <p:txBody>
          <a:bodyPr lIns="0" tIns="0" rIns="0" bIns="0"/>
          <a:lstStyle>
            <a:lvl1pPr>
              <a:defRPr sz="2600" b="0" i="0">
                <a:solidFill>
                  <a:srgbClr val="00A2DA"/>
                </a:solidFill>
                <a:latin typeface="Arial" panose="020B0604020202020204"/>
                <a:cs typeface="Arial" panose="020B06040202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12"/>
          <p:cNvSpPr/>
          <p:nvPr userDrawn="1"/>
        </p:nvSpPr>
        <p:spPr>
          <a:xfrm>
            <a:off x="0" y="10605135"/>
            <a:ext cx="7559675" cy="99695"/>
          </a:xfrm>
          <a:custGeom>
            <a:avLst/>
            <a:gdLst/>
            <a:ahLst/>
            <a:cxnLst/>
            <a:rect l="l" t="t" r="r" b="b"/>
            <a:pathLst>
              <a:path w="3924300" h="91440">
                <a:moveTo>
                  <a:pt x="3923996" y="0"/>
                </a:moveTo>
                <a:lnTo>
                  <a:pt x="0" y="0"/>
                </a:lnTo>
                <a:lnTo>
                  <a:pt x="0" y="91444"/>
                </a:lnTo>
                <a:lnTo>
                  <a:pt x="3896996" y="91444"/>
                </a:lnTo>
                <a:lnTo>
                  <a:pt x="3907505" y="89322"/>
                </a:lnTo>
                <a:lnTo>
                  <a:pt x="3916087" y="83535"/>
                </a:lnTo>
                <a:lnTo>
                  <a:pt x="3921874" y="74952"/>
                </a:lnTo>
                <a:lnTo>
                  <a:pt x="3923996" y="64443"/>
                </a:lnTo>
                <a:lnTo>
                  <a:pt x="3923996" y="0"/>
                </a:lnTo>
                <a:close/>
              </a:path>
            </a:pathLst>
          </a:custGeom>
          <a:solidFill>
            <a:srgbClr val="FF69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11"/>
          <p:cNvSpPr/>
          <p:nvPr userDrawn="1"/>
        </p:nvSpPr>
        <p:spPr>
          <a:xfrm flipH="1">
            <a:off x="-31761" y="-6348"/>
            <a:ext cx="3924300" cy="85090"/>
          </a:xfrm>
          <a:custGeom>
            <a:avLst/>
            <a:gdLst/>
            <a:ahLst/>
            <a:cxnLst/>
            <a:rect l="l" t="t" r="r" b="b"/>
            <a:pathLst>
              <a:path w="3924300" h="85090">
                <a:moveTo>
                  <a:pt x="3924005" y="0"/>
                </a:moveTo>
                <a:lnTo>
                  <a:pt x="27000" y="0"/>
                </a:lnTo>
                <a:lnTo>
                  <a:pt x="16491" y="2122"/>
                </a:lnTo>
                <a:lnTo>
                  <a:pt x="7908" y="7908"/>
                </a:lnTo>
                <a:lnTo>
                  <a:pt x="2122" y="16491"/>
                </a:lnTo>
                <a:lnTo>
                  <a:pt x="0" y="27000"/>
                </a:lnTo>
                <a:lnTo>
                  <a:pt x="0" y="84960"/>
                </a:lnTo>
                <a:lnTo>
                  <a:pt x="3924005" y="84960"/>
                </a:lnTo>
                <a:lnTo>
                  <a:pt x="3924005" y="0"/>
                </a:lnTo>
                <a:close/>
              </a:path>
            </a:pathLst>
          </a:custGeom>
          <a:solidFill>
            <a:srgbClr val="FF69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-3810" y="9251950"/>
            <a:ext cx="7560310" cy="1441450"/>
          </a:xfrm>
          <a:custGeom>
            <a:avLst/>
            <a:gdLst/>
            <a:ahLst/>
            <a:cxnLst/>
            <a:rect l="l" t="t" r="r" b="b"/>
            <a:pathLst>
              <a:path w="7560309" h="2371090">
                <a:moveTo>
                  <a:pt x="0" y="2370963"/>
                </a:moveTo>
                <a:lnTo>
                  <a:pt x="7559992" y="2370963"/>
                </a:lnTo>
                <a:lnTo>
                  <a:pt x="7559992" y="0"/>
                </a:lnTo>
                <a:lnTo>
                  <a:pt x="0" y="0"/>
                </a:lnTo>
                <a:lnTo>
                  <a:pt x="0" y="237096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1.xml"/><Relationship Id="rId8" Type="http://schemas.openxmlformats.org/officeDocument/2006/relationships/image" Target="../media/image5.emf"/><Relationship Id="rId7" Type="http://schemas.openxmlformats.org/officeDocument/2006/relationships/image" Target="../media/image4.emf"/><Relationship Id="rId6" Type="http://schemas.openxmlformats.org/officeDocument/2006/relationships/image" Target="../media/image2.svg"/><Relationship Id="rId5" Type="http://schemas.openxmlformats.org/officeDocument/2006/relationships/image" Target="../media/image3.png"/><Relationship Id="rId4" Type="http://schemas.openxmlformats.org/officeDocument/2006/relationships/hyperlink" Target="http://www.genexis.eu/" TargetMode="External"/><Relationship Id="rId31" Type="http://schemas.openxmlformats.org/officeDocument/2006/relationships/slideLayout" Target="../slideLayouts/slideLayout3.xml"/><Relationship Id="rId30" Type="http://schemas.openxmlformats.org/officeDocument/2006/relationships/image" Target="../media/image8.svg"/><Relationship Id="rId3" Type="http://schemas.openxmlformats.org/officeDocument/2006/relationships/image" Target="../media/image2.png"/><Relationship Id="rId29" Type="http://schemas.openxmlformats.org/officeDocument/2006/relationships/image" Target="../media/image12.png"/><Relationship Id="rId28" Type="http://schemas.openxmlformats.org/officeDocument/2006/relationships/image" Target="../media/image7.svg"/><Relationship Id="rId27" Type="http://schemas.openxmlformats.org/officeDocument/2006/relationships/image" Target="../media/image11.png"/><Relationship Id="rId26" Type="http://schemas.openxmlformats.org/officeDocument/2006/relationships/tags" Target="../tags/tag9.xml"/><Relationship Id="rId25" Type="http://schemas.openxmlformats.org/officeDocument/2006/relationships/tags" Target="../tags/tag8.xml"/><Relationship Id="rId24" Type="http://schemas.openxmlformats.org/officeDocument/2006/relationships/image" Target="../media/image10.png"/><Relationship Id="rId23" Type="http://schemas.openxmlformats.org/officeDocument/2006/relationships/tags" Target="../tags/tag7.xml"/><Relationship Id="rId22" Type="http://schemas.openxmlformats.org/officeDocument/2006/relationships/image" Target="../media/image6.svg"/><Relationship Id="rId21" Type="http://schemas.openxmlformats.org/officeDocument/2006/relationships/image" Target="../media/image9.png"/><Relationship Id="rId20" Type="http://schemas.openxmlformats.org/officeDocument/2006/relationships/tags" Target="../tags/tag6.xml"/><Relationship Id="rId2" Type="http://schemas.openxmlformats.org/officeDocument/2006/relationships/image" Target="../media/image1.svg"/><Relationship Id="rId19" Type="http://schemas.openxmlformats.org/officeDocument/2006/relationships/image" Target="../media/image5.svg"/><Relationship Id="rId18" Type="http://schemas.openxmlformats.org/officeDocument/2006/relationships/image" Target="../media/image8.png"/><Relationship Id="rId17" Type="http://schemas.openxmlformats.org/officeDocument/2006/relationships/tags" Target="../tags/tag5.xml"/><Relationship Id="rId16" Type="http://schemas.openxmlformats.org/officeDocument/2006/relationships/tags" Target="../tags/tag4.xml"/><Relationship Id="rId15" Type="http://schemas.openxmlformats.org/officeDocument/2006/relationships/image" Target="../media/image4.svg"/><Relationship Id="rId14" Type="http://schemas.openxmlformats.org/officeDocument/2006/relationships/image" Target="../media/image7.png"/><Relationship Id="rId13" Type="http://schemas.openxmlformats.org/officeDocument/2006/relationships/tags" Target="../tags/tag3.xml"/><Relationship Id="rId12" Type="http://schemas.openxmlformats.org/officeDocument/2006/relationships/image" Target="../media/image3.svg"/><Relationship Id="rId11" Type="http://schemas.openxmlformats.org/officeDocument/2006/relationships/image" Target="../media/image6.png"/><Relationship Id="rId10" Type="http://schemas.openxmlformats.org/officeDocument/2006/relationships/tags" Target="../tags/tag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.xml"/><Relationship Id="rId7" Type="http://schemas.openxmlformats.org/officeDocument/2006/relationships/slideLayout" Target="../slideLayouts/slideLayout5.xml"/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48310" y="3639185"/>
            <a:ext cx="3552825" cy="381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spc="-185" dirty="0" smtClean="0">
                <a:solidFill>
                  <a:srgbClr val="FF6900"/>
                </a:solidFill>
                <a:latin typeface="Arial" panose="020B0604020202020204" pitchFamily="34" charset="0"/>
              </a:rPr>
              <a:t>V2808-8GL</a:t>
            </a:r>
            <a:endParaRPr lang="en-US" sz="2400" spc="-185" dirty="0" smtClean="0">
              <a:solidFill>
                <a:srgbClr val="FF6900"/>
              </a:solidFill>
              <a:latin typeface="Arial" panose="020B0604020202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8470" y="3909060"/>
            <a:ext cx="3994780" cy="311150"/>
          </a:xfrm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lang="en-US" sz="1200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1*XPON+</a:t>
            </a:r>
            <a:r>
              <a:rPr lang="en-US" sz="12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8</a:t>
            </a:r>
            <a:r>
              <a:rPr sz="1200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GE</a:t>
            </a:r>
            <a:r>
              <a:rPr lang="en-US" sz="1200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 MDU</a:t>
            </a:r>
            <a:endParaRPr lang="en-US" sz="1200" dirty="0" smtClean="0">
              <a:solidFill>
                <a:srgbClr val="414042"/>
              </a:solidFill>
              <a:latin typeface="Arial" panose="020B0604020202020204" pitchFamily="34" charset="0"/>
              <a:cs typeface="Arial" panose="020B0604020202020204"/>
            </a:endParaRPr>
          </a:p>
        </p:txBody>
      </p:sp>
      <p:pic>
        <p:nvPicPr>
          <p:cNvPr id="3" name="图片 2" descr="CE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6528435" y="4812030"/>
            <a:ext cx="648335" cy="458470"/>
          </a:xfrm>
          <a:prstGeom prst="rect">
            <a:avLst/>
          </a:prstGeom>
        </p:spPr>
      </p:pic>
      <p:sp>
        <p:nvSpPr>
          <p:cNvPr id="11" name="object 5"/>
          <p:cNvSpPr txBox="1"/>
          <p:nvPr/>
        </p:nvSpPr>
        <p:spPr>
          <a:xfrm>
            <a:off x="448310" y="4404995"/>
            <a:ext cx="1002030" cy="2228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lang="en-US" sz="1000" b="1" spc="-30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Key Features</a:t>
            </a:r>
            <a:r>
              <a:rPr sz="1000" b="1" spc="-30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:</a:t>
            </a:r>
            <a:r>
              <a:rPr lang="en-US" sz="1000" b="1" spc="-30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 </a:t>
            </a:r>
            <a:endParaRPr sz="1000">
              <a:solidFill>
                <a:srgbClr val="FF6900"/>
              </a:solidFill>
              <a:latin typeface="Arial" panose="020B0604020202020204" pitchFamily="34" charset="0"/>
              <a:cs typeface="Gill Sans MT" panose="020B0502020104020203"/>
            </a:endParaRPr>
          </a:p>
          <a:p>
            <a:pPr marL="142875" indent="-122555">
              <a:lnSpc>
                <a:spcPct val="70000"/>
              </a:lnSpc>
              <a:spcBef>
                <a:spcPts val="485"/>
              </a:spcBef>
              <a:buChar char="•"/>
              <a:tabLst>
                <a:tab pos="143510" algn="l"/>
              </a:tabLst>
            </a:pPr>
            <a:endParaRPr lang="en-US" sz="850" spc="15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Calibri" panose="020F0502020204030204"/>
            </a:endParaRPr>
          </a:p>
          <a:p>
            <a:pPr marL="20320" indent="0">
              <a:lnSpc>
                <a:spcPct val="70000"/>
              </a:lnSpc>
              <a:spcBef>
                <a:spcPts val="485"/>
              </a:spcBef>
              <a:buNone/>
              <a:tabLst>
                <a:tab pos="143510" algn="l"/>
              </a:tabLst>
            </a:pPr>
            <a:endParaRPr lang="en-US" sz="850" spc="15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Calibri" panose="020F0502020204030204"/>
            </a:endParaRPr>
          </a:p>
        </p:txBody>
      </p:sp>
      <p:pic>
        <p:nvPicPr>
          <p:cNvPr id="29" name="图片 28" descr="LOGO（源文件）绿色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48310" y="351790"/>
            <a:ext cx="964675" cy="576000"/>
          </a:xfrm>
          <a:prstGeom prst="rect">
            <a:avLst/>
          </a:prstGeom>
        </p:spPr>
      </p:pic>
      <p:sp>
        <p:nvSpPr>
          <p:cNvPr id="32" name="object 8"/>
          <p:cNvSpPr txBox="1"/>
          <p:nvPr/>
        </p:nvSpPr>
        <p:spPr>
          <a:xfrm>
            <a:off x="358775" y="7056755"/>
            <a:ext cx="1520825" cy="231775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lang="en-US" sz="1000" b="1" spc="-10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Product Application</a:t>
            </a:r>
            <a:r>
              <a:rPr sz="1000" b="1" spc="-10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:</a:t>
            </a:r>
            <a:endParaRPr sz="850">
              <a:latin typeface="Arial" panose="020B0604020202020204" pitchFamily="34" charset="0"/>
              <a:cs typeface="Calibri" panose="020F0502020204030204"/>
            </a:endParaRPr>
          </a:p>
        </p:txBody>
      </p:sp>
      <p:sp>
        <p:nvSpPr>
          <p:cNvPr id="4" name="object 8"/>
          <p:cNvSpPr txBox="1"/>
          <p:nvPr/>
        </p:nvSpPr>
        <p:spPr>
          <a:xfrm>
            <a:off x="440055" y="10476865"/>
            <a:ext cx="2033270" cy="204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650" spc="-45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VSOL</a:t>
            </a:r>
            <a:r>
              <a:rPr sz="650" spc="-45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-15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product</a:t>
            </a:r>
            <a:r>
              <a:rPr sz="650" spc="-4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-25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datasheet</a:t>
            </a:r>
            <a:r>
              <a:rPr sz="650" spc="-4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6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|</a:t>
            </a:r>
            <a:r>
              <a:rPr sz="650" spc="-4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-3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Updated:</a:t>
            </a:r>
            <a:r>
              <a:rPr sz="650" spc="-75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en-US" sz="650" spc="-75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4</a:t>
            </a:r>
            <a:r>
              <a:rPr lang="en-US" sz="650" spc="-75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-</a:t>
            </a:r>
            <a:r>
              <a:rPr lang="en-US"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8</a:t>
            </a:r>
            <a:r>
              <a:rPr lang="en-US"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-</a:t>
            </a:r>
            <a:r>
              <a:rPr lang="en-US"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202</a:t>
            </a:r>
            <a:r>
              <a:rPr lang="en-US"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3</a:t>
            </a:r>
            <a:r>
              <a:rPr sz="650" spc="-4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6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|</a:t>
            </a:r>
            <a:r>
              <a:rPr sz="650" spc="-4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Rev.</a:t>
            </a:r>
            <a:r>
              <a:rPr lang="en-US"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1</a:t>
            </a:r>
            <a:r>
              <a:rPr lang="en-US"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.0 </a:t>
            </a:r>
            <a:r>
              <a:rPr sz="650" spc="6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|</a:t>
            </a:r>
            <a:r>
              <a:rPr sz="650" spc="-4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00" dirty="0">
                <a:solidFill>
                  <a:srgbClr val="808285"/>
                </a:solidFill>
                <a:uFillTx/>
                <a:latin typeface="Arial" panose="020B0604020202020204" pitchFamily="34" charset="0"/>
                <a:cs typeface="Arial" panose="020B0604020202020204"/>
                <a:hlinkClick r:id="rId4"/>
              </a:rPr>
              <a:t>www.vsolcn.com</a:t>
            </a:r>
            <a:endParaRPr sz="600" dirty="0">
              <a:solidFill>
                <a:srgbClr val="808285"/>
              </a:solidFill>
              <a:uFillTx/>
              <a:latin typeface="Arial" panose="020B0604020202020204" pitchFamily="34" charset="0"/>
              <a:cs typeface="Arial" panose="020B0604020202020204"/>
              <a:hlinkClick r:id="rId4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222885" y="5139690"/>
            <a:ext cx="1268730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sz="800" dirty="0">
                <a:solidFill>
                  <a:srgbClr val="313130"/>
                </a:solidFill>
                <a:latin typeface="Arial" panose="020B0604020202020204" pitchFamily="34" charset="0"/>
              </a:rPr>
              <a:t>XPON Dual Mode</a:t>
            </a:r>
            <a:endParaRPr lang="en-US" sz="800" dirty="0">
              <a:solidFill>
                <a:srgbClr val="313130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80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Adaptive EPON/GPON</a:t>
            </a:r>
            <a:endParaRPr lang="zh-CN" altLang="en-US" sz="800" dirty="0">
              <a:solidFill>
                <a:srgbClr val="313130"/>
              </a:solidFill>
              <a:latin typeface="Arial" panose="020B0604020202020204" pitchFamily="3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843405" y="5217795"/>
            <a:ext cx="1268730" cy="2139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altLang="zh-CN" sz="800">
                <a:latin typeface="Arial" panose="020B0604020202020204" pitchFamily="34" charset="0"/>
                <a:cs typeface="Arial" panose="020B0604020202020204" pitchFamily="34" charset="0"/>
              </a:rPr>
              <a:t>Detection of illegal ONU</a:t>
            </a:r>
            <a:endParaRPr lang="en-US" altLang="zh-CN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437255" y="5212080"/>
            <a:ext cx="1268730" cy="2139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altLang="zh-CN" sz="800">
                <a:latin typeface="Arial" panose="020B0604020202020204" pitchFamily="34" charset="0"/>
                <a:cs typeface="Arial" panose="020B0604020202020204" pitchFamily="34" charset="0"/>
              </a:rPr>
              <a:t>Firewall Functions</a:t>
            </a:r>
            <a:endParaRPr lang="en-US" altLang="zh-CN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044440" y="5217795"/>
            <a:ext cx="126873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altLang="zh-CN" sz="800">
                <a:latin typeface="Arial" panose="020B0604020202020204" pitchFamily="34" charset="0"/>
                <a:cs typeface="Arial" panose="020B0604020202020204" pitchFamily="34" charset="0"/>
              </a:rPr>
              <a:t>Wide operating</a:t>
            </a:r>
            <a:endParaRPr lang="en-US" altLang="zh-CN" sz="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zh-CN" sz="800">
                <a:latin typeface="Arial" panose="020B0604020202020204" pitchFamily="34" charset="0"/>
                <a:cs typeface="Arial" panose="020B0604020202020204" pitchFamily="34" charset="0"/>
              </a:rPr>
              <a:t>temperature range</a:t>
            </a:r>
            <a:endParaRPr lang="zh-CN" altLang="en-US" sz="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zh-CN" sz="800">
                <a:latin typeface="Arial" panose="020B0604020202020204" pitchFamily="34" charset="0"/>
                <a:cs typeface="Arial" panose="020B0604020202020204" pitchFamily="34" charset="0"/>
              </a:rPr>
              <a:t> -10℃～+50℃</a:t>
            </a:r>
            <a:endParaRPr lang="en-US" altLang="zh-CN" sz="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zh-CN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3"/>
          <p:cNvSpPr txBox="1"/>
          <p:nvPr/>
        </p:nvSpPr>
        <p:spPr>
          <a:xfrm>
            <a:off x="414020" y="5708015"/>
            <a:ext cx="6803390" cy="117792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lang="en-US" sz="1000" b="1" spc="-25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Introduction</a:t>
            </a:r>
            <a:r>
              <a:rPr sz="1000" b="1" spc="-25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:</a:t>
            </a:r>
            <a:endParaRPr sz="850" dirty="0">
              <a:solidFill>
                <a:srgbClr val="313130"/>
              </a:solidFill>
              <a:latin typeface="Arial" panose="020B0604020202020204" pitchFamily="34" charset="0"/>
              <a:sym typeface="+mn-ea"/>
            </a:endParaRPr>
          </a:p>
          <a:p>
            <a:pPr marL="12700" algn="l">
              <a:lnSpc>
                <a:spcPct val="100000"/>
              </a:lnSpc>
              <a:spcBef>
                <a:spcPts val="625"/>
              </a:spcBef>
              <a:buClrTx/>
              <a:buSzTx/>
              <a:buFontTx/>
            </a:pP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V2808-8GL ( XPON 8GE MDU ) is a broadband access device specially designed to meet the needs of telecom operators for FTTO (Office), FTTD (Desktop), FTTH (Home), SOHO access, and video surveillance access.This ONU is based on high-performance chip solutions, and also supports other Layer 2/Layer 3 functions, providing data service for carrier-grade FTTH applications.</a:t>
            </a:r>
            <a:endParaRPr sz="850" dirty="0">
              <a:solidFill>
                <a:srgbClr val="313130"/>
              </a:solidFill>
              <a:latin typeface="Arial" panose="020B0604020202020204" pitchFamily="34" charset="0"/>
              <a:sym typeface="+mn-ea"/>
            </a:endParaRPr>
          </a:p>
          <a:p>
            <a:pPr marL="12700" algn="l">
              <a:lnSpc>
                <a:spcPct val="100000"/>
              </a:lnSpc>
              <a:spcBef>
                <a:spcPts val="625"/>
              </a:spcBef>
              <a:buClrTx/>
              <a:buSzTx/>
              <a:buFontTx/>
            </a:pP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This ONU has high reliability, can be used in environments with a wide range of temperatures, and has a powerful firewall function that is easy to manage and maintain. It can provide QoS guarantee for various data services. It conforms to a series of international technical standards such as IEEE802.3ah and ITU-T G.984.</a:t>
            </a:r>
            <a:endParaRPr sz="850" dirty="0">
              <a:solidFill>
                <a:srgbClr val="313130"/>
              </a:solidFill>
              <a:latin typeface="Arial" panose="020B0604020202020204" pitchFamily="34" charset="0"/>
              <a:sym typeface="+mn-ea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1207770" y="8907145"/>
            <a:ext cx="73787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OLT</a:t>
            </a:r>
            <a:endParaRPr lang="en-US" altLang="zh-CN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7" name="图片 6" descr="32313536313031373b32313536313032383bb1cabcc7b1beb5e7c4d4"/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flipH="1">
            <a:off x="5145405" y="9092565"/>
            <a:ext cx="407670" cy="389890"/>
          </a:xfrm>
          <a:prstGeom prst="rect">
            <a:avLst/>
          </a:prstGeom>
        </p:spPr>
      </p:pic>
      <p:sp>
        <p:nvSpPr>
          <p:cNvPr id="22" name="object 28"/>
          <p:cNvSpPr/>
          <p:nvPr/>
        </p:nvSpPr>
        <p:spPr>
          <a:xfrm flipH="1">
            <a:off x="3272155" y="7686675"/>
            <a:ext cx="2615565" cy="2026285"/>
          </a:xfrm>
          <a:custGeom>
            <a:avLst/>
            <a:gdLst/>
            <a:ahLst/>
            <a:cxnLst/>
            <a:rect l="l" t="t" r="r" b="b"/>
            <a:pathLst>
              <a:path w="3194684" h="1347470">
                <a:moveTo>
                  <a:pt x="0" y="471170"/>
                </a:moveTo>
                <a:lnTo>
                  <a:pt x="1593722" y="0"/>
                </a:lnTo>
                <a:lnTo>
                  <a:pt x="2537714" y="282702"/>
                </a:lnTo>
                <a:lnTo>
                  <a:pt x="2537714" y="111633"/>
                </a:lnTo>
                <a:lnTo>
                  <a:pt x="2756535" y="111633"/>
                </a:lnTo>
                <a:lnTo>
                  <a:pt x="2756535" y="331597"/>
                </a:lnTo>
                <a:lnTo>
                  <a:pt x="3194303" y="474726"/>
                </a:lnTo>
                <a:lnTo>
                  <a:pt x="3194303" y="534035"/>
                </a:lnTo>
                <a:lnTo>
                  <a:pt x="2975483" y="534035"/>
                </a:lnTo>
                <a:lnTo>
                  <a:pt x="2975483" y="1347216"/>
                </a:lnTo>
                <a:lnTo>
                  <a:pt x="218820" y="1347216"/>
                </a:lnTo>
                <a:lnTo>
                  <a:pt x="225678" y="534035"/>
                </a:lnTo>
                <a:lnTo>
                  <a:pt x="0" y="534035"/>
                </a:lnTo>
                <a:lnTo>
                  <a:pt x="0" y="471170"/>
                </a:lnTo>
                <a:close/>
              </a:path>
            </a:pathLst>
          </a:custGeom>
          <a:ln w="57912">
            <a:solidFill>
              <a:srgbClr val="80C9FF">
                <a:alpha val="53000"/>
              </a:srgbClr>
            </a:solidFill>
          </a:ln>
        </p:spPr>
        <p:txBody>
          <a:bodyPr wrap="square" lIns="0" tIns="0" rIns="0" bIns="0" rtlCol="0"/>
          <a:p/>
        </p:txBody>
      </p:sp>
      <p:sp>
        <p:nvSpPr>
          <p:cNvPr id="36" name="Line 129"/>
          <p:cNvSpPr>
            <a:spLocks noChangeShapeType="1"/>
          </p:cNvSpPr>
          <p:nvPr/>
        </p:nvSpPr>
        <p:spPr bwMode="auto">
          <a:xfrm flipH="1">
            <a:off x="4481830" y="8596630"/>
            <a:ext cx="487680" cy="38862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lIns="42190" tIns="21095" rIns="42190" bIns="21095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44" name="文本框 43"/>
          <p:cNvSpPr txBox="1"/>
          <p:nvPr/>
        </p:nvSpPr>
        <p:spPr>
          <a:xfrm flipH="1">
            <a:off x="5119370" y="8902065"/>
            <a:ext cx="72580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00">
                <a:solidFill>
                  <a:srgbClr val="808080"/>
                </a:solidFill>
                <a:sym typeface="+mn-ea"/>
              </a:rPr>
              <a:t>IPTV</a:t>
            </a:r>
            <a:endParaRPr lang="zh-CN" altLang="en-US" sz="1000">
              <a:solidFill>
                <a:srgbClr val="808080"/>
              </a:solidFill>
              <a:sym typeface="+mn-ea"/>
            </a:endParaRPr>
          </a:p>
        </p:txBody>
      </p:sp>
      <p:sp>
        <p:nvSpPr>
          <p:cNvPr id="46" name="文本框 45"/>
          <p:cNvSpPr txBox="1"/>
          <p:nvPr/>
        </p:nvSpPr>
        <p:spPr>
          <a:xfrm flipH="1">
            <a:off x="4935220" y="9392285"/>
            <a:ext cx="72580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00">
                <a:solidFill>
                  <a:srgbClr val="808080"/>
                </a:solidFill>
                <a:sym typeface="+mn-ea"/>
              </a:rPr>
              <a:t>computer</a:t>
            </a:r>
            <a:endParaRPr lang="en-US" altLang="zh-CN" sz="1000">
              <a:solidFill>
                <a:srgbClr val="808080"/>
              </a:solidFill>
              <a:sym typeface="+mn-ea"/>
            </a:endParaRPr>
          </a:p>
        </p:txBody>
      </p:sp>
      <p:sp>
        <p:nvSpPr>
          <p:cNvPr id="27" name="Line 129"/>
          <p:cNvSpPr>
            <a:spLocks noChangeShapeType="1"/>
          </p:cNvSpPr>
          <p:nvPr/>
        </p:nvSpPr>
        <p:spPr bwMode="auto">
          <a:xfrm flipH="1" flipV="1">
            <a:off x="4481195" y="9063355"/>
            <a:ext cx="698500" cy="22352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lIns="42190" tIns="21095" rIns="42190" bIns="21095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 flipH="1">
            <a:off x="3437255" y="8613140"/>
            <a:ext cx="117983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00">
                <a:solidFill>
                  <a:schemeClr val="tx1"/>
                </a:solidFill>
                <a:sym typeface="+mn-ea"/>
              </a:rPr>
              <a:t>V2808-8GL</a:t>
            </a:r>
            <a:endParaRPr lang="en-US" altLang="zh-CN" sz="100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50" name="组合 49"/>
          <p:cNvGrpSpPr/>
          <p:nvPr/>
        </p:nvGrpSpPr>
        <p:grpSpPr>
          <a:xfrm flipH="1">
            <a:off x="1328420" y="8071485"/>
            <a:ext cx="2282190" cy="1403350"/>
            <a:chOff x="6872" y="12672"/>
            <a:chExt cx="3760" cy="2210"/>
          </a:xfrm>
        </p:grpSpPr>
        <p:pic>
          <p:nvPicPr>
            <p:cNvPr id="51" name="图片 50"/>
            <p:cNvPicPr>
              <a:picLocks noChangeAspect="1"/>
            </p:cNvPicPr>
            <p:nvPr/>
          </p:nvPicPr>
          <p:blipFill>
            <a:blip r:embed="rId7" cstate="screen"/>
            <a:stretch>
              <a:fillRect/>
            </a:stretch>
          </p:blipFill>
          <p:spPr>
            <a:xfrm>
              <a:off x="9563" y="13854"/>
              <a:ext cx="552" cy="595"/>
            </a:xfrm>
            <a:prstGeom prst="rect">
              <a:avLst/>
            </a:prstGeom>
          </p:spPr>
        </p:pic>
        <p:cxnSp>
          <p:nvCxnSpPr>
            <p:cNvPr id="55" name="直接连接符 54"/>
            <p:cNvCxnSpPr/>
            <p:nvPr/>
          </p:nvCxnSpPr>
          <p:spPr bwMode="auto">
            <a:xfrm flipH="1">
              <a:off x="6872" y="14315"/>
              <a:ext cx="2693" cy="0"/>
            </a:xfrm>
            <a:prstGeom prst="line">
              <a:avLst/>
            </a:prstGeom>
            <a:noFill/>
            <a:ln w="12700" cap="flat" cmpd="sng" algn="ctr">
              <a:solidFill>
                <a:srgbClr val="FF6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6" name="文本框 55"/>
            <p:cNvSpPr txBox="1"/>
            <p:nvPr/>
          </p:nvSpPr>
          <p:spPr>
            <a:xfrm>
              <a:off x="8052" y="14496"/>
              <a:ext cx="1229" cy="3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1000">
                  <a:solidFill>
                    <a:srgbClr val="808080"/>
                  </a:solidFill>
                  <a:sym typeface="+mn-ea"/>
                </a:rPr>
                <a:t>splitter</a:t>
              </a:r>
              <a:endParaRPr lang="en-US" altLang="zh-CN" sz="1000">
                <a:solidFill>
                  <a:srgbClr val="808080"/>
                </a:solidFill>
                <a:sym typeface="+mn-ea"/>
              </a:endParaRPr>
            </a:p>
          </p:txBody>
        </p:sp>
        <p:grpSp>
          <p:nvGrpSpPr>
            <p:cNvPr id="57" name="组合 251"/>
            <p:cNvGrpSpPr/>
            <p:nvPr/>
          </p:nvGrpSpPr>
          <p:grpSpPr bwMode="auto">
            <a:xfrm rot="0">
              <a:off x="9111" y="12672"/>
              <a:ext cx="1521" cy="930"/>
              <a:chOff x="1240776" y="1956725"/>
              <a:chExt cx="896599" cy="422048"/>
            </a:xfrm>
          </p:grpSpPr>
          <p:grpSp>
            <p:nvGrpSpPr>
              <p:cNvPr id="58" name="Group 203"/>
              <p:cNvGrpSpPr/>
              <p:nvPr/>
            </p:nvGrpSpPr>
            <p:grpSpPr bwMode="auto">
              <a:xfrm>
                <a:off x="1240776" y="1956725"/>
                <a:ext cx="896599" cy="422048"/>
                <a:chOff x="1196" y="371"/>
                <a:chExt cx="783" cy="592"/>
              </a:xfrm>
            </p:grpSpPr>
            <p:sp>
              <p:nvSpPr>
                <p:cNvPr id="59" name="Freeform 204"/>
                <p:cNvSpPr>
                  <a:spLocks noEditPoints="1"/>
                </p:cNvSpPr>
                <p:nvPr/>
              </p:nvSpPr>
              <p:spPr bwMode="auto">
                <a:xfrm>
                  <a:off x="1196" y="371"/>
                  <a:ext cx="704" cy="489"/>
                </a:xfrm>
                <a:custGeom>
                  <a:avLst/>
                  <a:gdLst>
                    <a:gd name="T0" fmla="*/ 895 w 390"/>
                    <a:gd name="T1" fmla="*/ 153 h 317"/>
                    <a:gd name="T2" fmla="*/ 525 w 390"/>
                    <a:gd name="T3" fmla="*/ 93 h 317"/>
                    <a:gd name="T4" fmla="*/ 280 w 390"/>
                    <a:gd name="T5" fmla="*/ 253 h 317"/>
                    <a:gd name="T6" fmla="*/ 361 w 390"/>
                    <a:gd name="T7" fmla="*/ 508 h 317"/>
                    <a:gd name="T8" fmla="*/ 713 w 390"/>
                    <a:gd name="T9" fmla="*/ 575 h 317"/>
                    <a:gd name="T10" fmla="*/ 1000 w 390"/>
                    <a:gd name="T11" fmla="*/ 398 h 317"/>
                    <a:gd name="T12" fmla="*/ 895 w 390"/>
                    <a:gd name="T13" fmla="*/ 153 h 317"/>
                    <a:gd name="T14" fmla="*/ 939 w 390"/>
                    <a:gd name="T15" fmla="*/ 376 h 317"/>
                    <a:gd name="T16" fmla="*/ 681 w 390"/>
                    <a:gd name="T17" fmla="*/ 540 h 317"/>
                    <a:gd name="T18" fmla="*/ 361 w 390"/>
                    <a:gd name="T19" fmla="*/ 477 h 317"/>
                    <a:gd name="T20" fmla="*/ 292 w 390"/>
                    <a:gd name="T21" fmla="*/ 247 h 317"/>
                    <a:gd name="T22" fmla="*/ 511 w 390"/>
                    <a:gd name="T23" fmla="*/ 105 h 317"/>
                    <a:gd name="T24" fmla="*/ 850 w 390"/>
                    <a:gd name="T25" fmla="*/ 159 h 317"/>
                    <a:gd name="T26" fmla="*/ 939 w 390"/>
                    <a:gd name="T27" fmla="*/ 376 h 31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390" h="317">
                      <a:moveTo>
                        <a:pt x="275" y="64"/>
                      </a:moveTo>
                      <a:cubicBezTo>
                        <a:pt x="252" y="0"/>
                        <a:pt x="213" y="12"/>
                        <a:pt x="161" y="39"/>
                      </a:cubicBezTo>
                      <a:cubicBezTo>
                        <a:pt x="65" y="33"/>
                        <a:pt x="86" y="106"/>
                        <a:pt x="86" y="106"/>
                      </a:cubicBezTo>
                      <a:cubicBezTo>
                        <a:pt x="0" y="190"/>
                        <a:pt x="111" y="213"/>
                        <a:pt x="111" y="213"/>
                      </a:cubicBezTo>
                      <a:cubicBezTo>
                        <a:pt x="140" y="317"/>
                        <a:pt x="219" y="242"/>
                        <a:pt x="219" y="242"/>
                      </a:cubicBezTo>
                      <a:cubicBezTo>
                        <a:pt x="325" y="275"/>
                        <a:pt x="307" y="167"/>
                        <a:pt x="307" y="167"/>
                      </a:cubicBezTo>
                      <a:cubicBezTo>
                        <a:pt x="390" y="98"/>
                        <a:pt x="275" y="64"/>
                        <a:pt x="275" y="64"/>
                      </a:cubicBezTo>
                      <a:close/>
                      <a:moveTo>
                        <a:pt x="288" y="158"/>
                      </a:moveTo>
                      <a:cubicBezTo>
                        <a:pt x="288" y="158"/>
                        <a:pt x="307" y="257"/>
                        <a:pt x="209" y="227"/>
                      </a:cubicBezTo>
                      <a:cubicBezTo>
                        <a:pt x="209" y="227"/>
                        <a:pt x="136" y="294"/>
                        <a:pt x="111" y="200"/>
                      </a:cubicBezTo>
                      <a:cubicBezTo>
                        <a:pt x="111" y="200"/>
                        <a:pt x="11" y="179"/>
                        <a:pt x="90" y="104"/>
                      </a:cubicBezTo>
                      <a:cubicBezTo>
                        <a:pt x="90" y="104"/>
                        <a:pt x="69" y="39"/>
                        <a:pt x="157" y="44"/>
                      </a:cubicBezTo>
                      <a:cubicBezTo>
                        <a:pt x="202" y="18"/>
                        <a:pt x="238" y="8"/>
                        <a:pt x="261" y="67"/>
                      </a:cubicBezTo>
                      <a:cubicBezTo>
                        <a:pt x="261" y="67"/>
                        <a:pt x="363" y="96"/>
                        <a:pt x="288" y="158"/>
                      </a:cubicBezTo>
                      <a:close/>
                    </a:path>
                  </a:pathLst>
                </a:custGeom>
                <a:solidFill>
                  <a:srgbClr val="5D7695"/>
                </a:solidFill>
                <a:ln w="9525">
                  <a:solidFill>
                    <a:srgbClr val="666699"/>
                  </a:solidFill>
                  <a:round/>
                </a:ln>
              </p:spPr>
              <p:txBody>
                <a:bodyPr/>
                <a:lstStyle/>
                <a:p>
                  <a:pPr>
                    <a:buNone/>
                  </a:pPr>
                  <a:endParaRPr lang="zh-CN" altLang="en-US" sz="2400"/>
                </a:p>
              </p:txBody>
            </p:sp>
            <p:sp>
              <p:nvSpPr>
                <p:cNvPr id="60" name="Freeform 205"/>
                <p:cNvSpPr/>
                <p:nvPr/>
              </p:nvSpPr>
              <p:spPr bwMode="auto">
                <a:xfrm>
                  <a:off x="1212" y="387"/>
                  <a:ext cx="767" cy="576"/>
                </a:xfrm>
                <a:custGeom>
                  <a:avLst/>
                  <a:gdLst>
                    <a:gd name="T0" fmla="*/ 1169 w 357"/>
                    <a:gd name="T1" fmla="*/ 236 h 288"/>
                    <a:gd name="T2" fmla="*/ 1298 w 357"/>
                    <a:gd name="T3" fmla="*/ 604 h 288"/>
                    <a:gd name="T4" fmla="*/ 928 w 357"/>
                    <a:gd name="T5" fmla="*/ 884 h 288"/>
                    <a:gd name="T6" fmla="*/ 466 w 357"/>
                    <a:gd name="T7" fmla="*/ 772 h 288"/>
                    <a:gd name="T8" fmla="*/ 370 w 357"/>
                    <a:gd name="T9" fmla="*/ 384 h 288"/>
                    <a:gd name="T10" fmla="*/ 683 w 357"/>
                    <a:gd name="T11" fmla="*/ 140 h 288"/>
                    <a:gd name="T12" fmla="*/ 1169 w 357"/>
                    <a:gd name="T13" fmla="*/ 236 h 28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57" h="288">
                      <a:moveTo>
                        <a:pt x="253" y="59"/>
                      </a:moveTo>
                      <a:cubicBezTo>
                        <a:pt x="253" y="59"/>
                        <a:pt x="357" y="88"/>
                        <a:pt x="281" y="151"/>
                      </a:cubicBezTo>
                      <a:cubicBezTo>
                        <a:pt x="281" y="151"/>
                        <a:pt x="300" y="250"/>
                        <a:pt x="201" y="221"/>
                      </a:cubicBezTo>
                      <a:cubicBezTo>
                        <a:pt x="201" y="221"/>
                        <a:pt x="127" y="288"/>
                        <a:pt x="101" y="193"/>
                      </a:cubicBezTo>
                      <a:cubicBezTo>
                        <a:pt x="101" y="193"/>
                        <a:pt x="0" y="172"/>
                        <a:pt x="80" y="96"/>
                      </a:cubicBezTo>
                      <a:cubicBezTo>
                        <a:pt x="80" y="96"/>
                        <a:pt x="59" y="31"/>
                        <a:pt x="148" y="35"/>
                      </a:cubicBezTo>
                      <a:cubicBezTo>
                        <a:pt x="194" y="10"/>
                        <a:pt x="230" y="0"/>
                        <a:pt x="253" y="59"/>
                      </a:cubicBezTo>
                    </a:path>
                  </a:pathLst>
                </a:custGeom>
                <a:solidFill>
                  <a:srgbClr val="006699"/>
                </a:solidFill>
                <a:ln w="9525">
                  <a:solidFill>
                    <a:srgbClr val="666699"/>
                  </a:solidFill>
                  <a:round/>
                </a:ln>
              </p:spPr>
              <p:txBody>
                <a:bodyPr/>
                <a:lstStyle/>
                <a:p>
                  <a:pPr>
                    <a:buNone/>
                  </a:pPr>
                  <a:endParaRPr lang="zh-CN" altLang="en-US" sz="2400"/>
                </a:p>
              </p:txBody>
            </p:sp>
            <p:sp>
              <p:nvSpPr>
                <p:cNvPr id="61" name="Freeform 209"/>
                <p:cNvSpPr/>
                <p:nvPr/>
              </p:nvSpPr>
              <p:spPr bwMode="auto">
                <a:xfrm>
                  <a:off x="1634" y="513"/>
                  <a:ext cx="12" cy="20"/>
                </a:xfrm>
                <a:custGeom>
                  <a:avLst/>
                  <a:gdLst>
                    <a:gd name="T0" fmla="*/ 8 w 6"/>
                    <a:gd name="T1" fmla="*/ 36 h 10"/>
                    <a:gd name="T2" fmla="*/ 4 w 6"/>
                    <a:gd name="T3" fmla="*/ 36 h 10"/>
                    <a:gd name="T4" fmla="*/ 0 w 6"/>
                    <a:gd name="T5" fmla="*/ 32 h 10"/>
                    <a:gd name="T6" fmla="*/ 12 w 6"/>
                    <a:gd name="T7" fmla="*/ 4 h 10"/>
                    <a:gd name="T8" fmla="*/ 20 w 6"/>
                    <a:gd name="T9" fmla="*/ 4 h 10"/>
                    <a:gd name="T10" fmla="*/ 24 w 6"/>
                    <a:gd name="T11" fmla="*/ 8 h 10"/>
                    <a:gd name="T12" fmla="*/ 8 w 6"/>
                    <a:gd name="T13" fmla="*/ 36 h 1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6" h="10">
                      <a:moveTo>
                        <a:pt x="2" y="9"/>
                      </a:moveTo>
                      <a:cubicBezTo>
                        <a:pt x="2" y="10"/>
                        <a:pt x="1" y="10"/>
                        <a:pt x="1" y="9"/>
                      </a:cubicBezTo>
                      <a:cubicBezTo>
                        <a:pt x="0" y="9"/>
                        <a:pt x="0" y="8"/>
                        <a:pt x="0" y="8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3" y="0"/>
                        <a:pt x="4" y="0"/>
                        <a:pt x="5" y="1"/>
                      </a:cubicBezTo>
                      <a:cubicBezTo>
                        <a:pt x="6" y="1"/>
                        <a:pt x="6" y="2"/>
                        <a:pt x="6" y="2"/>
                      </a:cubicBezTo>
                      <a:lnTo>
                        <a:pt x="2" y="9"/>
                      </a:lnTo>
                      <a:close/>
                    </a:path>
                  </a:pathLst>
                </a:custGeom>
                <a:solidFill>
                  <a:srgbClr val="D3DBE4"/>
                </a:solidFill>
                <a:ln w="9525">
                  <a:solidFill>
                    <a:srgbClr val="666699"/>
                  </a:solidFill>
                  <a:round/>
                </a:ln>
              </p:spPr>
              <p:txBody>
                <a:bodyPr/>
                <a:lstStyle/>
                <a:p>
                  <a:pPr>
                    <a:buNone/>
                  </a:pPr>
                  <a:endParaRPr lang="zh-CN" altLang="en-US" sz="2400"/>
                </a:p>
              </p:txBody>
            </p:sp>
          </p:grpSp>
          <p:sp>
            <p:nvSpPr>
              <p:cNvPr id="63" name="TextBox 253"/>
              <p:cNvSpPr txBox="1">
                <a:spLocks noChangeArrowheads="1"/>
              </p:cNvSpPr>
              <p:nvPr/>
            </p:nvSpPr>
            <p:spPr bwMode="auto">
              <a:xfrm>
                <a:off x="1269282" y="2059287"/>
                <a:ext cx="818326" cy="1642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itchFamily="2" charset="-122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itchFamily="2" charset="-122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itchFamily="2" charset="-122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itchFamily="2" charset="-122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itchFamily="2" charset="-122"/>
                  </a:defRPr>
                </a:lvl9pPr>
              </a:lstStyle>
              <a:p>
                <a:pPr algn="ctr" eaLnBrk="1" hangingPunct="1">
                  <a:buNone/>
                </a:pPr>
                <a:r>
                  <a:rPr lang="en-US" altLang="zh-CN" sz="900" dirty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Internet</a:t>
                </a:r>
                <a:endParaRPr lang="en-US" altLang="zh-CN" sz="9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cxnSp>
          <p:nvCxnSpPr>
            <p:cNvPr id="66" name="直接连接符 65"/>
            <p:cNvCxnSpPr>
              <a:endCxn id="51" idx="0"/>
            </p:cNvCxnSpPr>
            <p:nvPr/>
          </p:nvCxnSpPr>
          <p:spPr bwMode="auto">
            <a:xfrm flipH="1">
              <a:off x="9839" y="13394"/>
              <a:ext cx="10" cy="460"/>
            </a:xfrm>
            <a:prstGeom prst="line">
              <a:avLst/>
            </a:prstGeom>
            <a:noFill/>
            <a:ln w="12700" cap="flat" cmpd="sng" algn="ctr">
              <a:solidFill>
                <a:srgbClr val="000000">
                  <a:lumMod val="65000"/>
                  <a:lumOff val="3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68" name="图片 67"/>
            <p:cNvPicPr>
              <a:picLocks noChangeAspect="1"/>
            </p:cNvPicPr>
            <p:nvPr/>
          </p:nvPicPr>
          <p:blipFill>
            <a:blip r:embed="rId8" cstate="screen"/>
            <a:stretch>
              <a:fillRect/>
            </a:stretch>
          </p:blipFill>
          <p:spPr>
            <a:xfrm>
              <a:off x="8573" y="14119"/>
              <a:ext cx="346" cy="387"/>
            </a:xfrm>
            <a:prstGeom prst="rect">
              <a:avLst/>
            </a:prstGeom>
          </p:spPr>
        </p:pic>
      </p:grpSp>
      <p:grpSp>
        <p:nvGrpSpPr>
          <p:cNvPr id="45" name="组合 44"/>
          <p:cNvGrpSpPr/>
          <p:nvPr/>
        </p:nvGrpSpPr>
        <p:grpSpPr>
          <a:xfrm>
            <a:off x="5415090" y="4652645"/>
            <a:ext cx="504190" cy="504190"/>
            <a:chOff x="6233" y="7420"/>
            <a:chExt cx="794" cy="794"/>
          </a:xfrm>
        </p:grpSpPr>
        <p:sp>
          <p:nvSpPr>
            <p:cNvPr id="2" name="椭圆 1"/>
            <p:cNvSpPr/>
            <p:nvPr>
              <p:custDataLst>
                <p:tags r:id="rId9"/>
              </p:custDataLst>
            </p:nvPr>
          </p:nvSpPr>
          <p:spPr>
            <a:xfrm>
              <a:off x="6233" y="7420"/>
              <a:ext cx="794" cy="794"/>
            </a:xfrm>
            <a:prstGeom prst="ellipse">
              <a:avLst/>
            </a:prstGeom>
            <a:noFill/>
            <a:ln w="254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pic>
          <p:nvPicPr>
            <p:cNvPr id="49" name="图片 48" descr="温度计"/>
            <p:cNvPicPr>
              <a:picLocks noChangeAspect="1"/>
            </p:cNvPicPr>
            <p:nvPr>
              <p:custDataLst>
                <p:tags r:id="rId10"/>
              </p:custDataLst>
            </p:nvPr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6348" y="7535"/>
              <a:ext cx="563" cy="563"/>
            </a:xfrm>
            <a:prstGeom prst="rect">
              <a:avLst/>
            </a:prstGeom>
          </p:spPr>
        </p:pic>
      </p:grpSp>
      <p:grpSp>
        <p:nvGrpSpPr>
          <p:cNvPr id="6" name="组合 5"/>
          <p:cNvGrpSpPr/>
          <p:nvPr/>
        </p:nvGrpSpPr>
        <p:grpSpPr>
          <a:xfrm>
            <a:off x="2223580" y="4652645"/>
            <a:ext cx="504190" cy="504190"/>
            <a:chOff x="3526" y="7372"/>
            <a:chExt cx="794" cy="794"/>
          </a:xfrm>
        </p:grpSpPr>
        <p:pic>
          <p:nvPicPr>
            <p:cNvPr id="37" name="图片 36" descr="32303236373536353b32303238363432333bcad6b5e7cdb2"/>
            <p:cNvPicPr>
              <a:picLocks noChangeAspect="1"/>
            </p:cNvPicPr>
            <p:nvPr>
              <p:custDataLst>
                <p:tags r:id="rId13"/>
              </p:custDataLst>
            </p:nvPr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3627" y="7473"/>
              <a:ext cx="592" cy="592"/>
            </a:xfrm>
            <a:prstGeom prst="rect">
              <a:avLst/>
            </a:prstGeom>
          </p:spPr>
        </p:pic>
        <p:sp>
          <p:nvSpPr>
            <p:cNvPr id="40" name="椭圆 39"/>
            <p:cNvSpPr/>
            <p:nvPr>
              <p:custDataLst>
                <p:tags r:id="rId16"/>
              </p:custDataLst>
            </p:nvPr>
          </p:nvSpPr>
          <p:spPr>
            <a:xfrm>
              <a:off x="3526" y="7372"/>
              <a:ext cx="794" cy="794"/>
            </a:xfrm>
            <a:prstGeom prst="ellipse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pic>
        <p:nvPicPr>
          <p:cNvPr id="35" name="图形 7"/>
          <p:cNvPicPr>
            <a:picLocks noChangeAspect="1"/>
          </p:cNvPicPr>
          <p:nvPr>
            <p:custDataLst>
              <p:tags r:id="rId17"/>
            </p:custDataLst>
          </p:nvPr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628015" y="4652645"/>
            <a:ext cx="504000" cy="504000"/>
          </a:xfrm>
          <a:prstGeom prst="rect">
            <a:avLst/>
          </a:prstGeom>
        </p:spPr>
      </p:pic>
      <p:grpSp>
        <p:nvGrpSpPr>
          <p:cNvPr id="31" name="组合 30"/>
          <p:cNvGrpSpPr/>
          <p:nvPr/>
        </p:nvGrpSpPr>
        <p:grpSpPr>
          <a:xfrm>
            <a:off x="3819335" y="4652645"/>
            <a:ext cx="504190" cy="504190"/>
            <a:chOff x="6021" y="7455"/>
            <a:chExt cx="794" cy="794"/>
          </a:xfrm>
        </p:grpSpPr>
        <p:sp>
          <p:nvSpPr>
            <p:cNvPr id="21" name="椭圆 20"/>
            <p:cNvSpPr/>
            <p:nvPr>
              <p:custDataLst>
                <p:tags r:id="rId20"/>
              </p:custDataLst>
            </p:nvPr>
          </p:nvSpPr>
          <p:spPr>
            <a:xfrm>
              <a:off x="6021" y="7455"/>
              <a:ext cx="794" cy="794"/>
            </a:xfrm>
            <a:prstGeom prst="ellipse">
              <a:avLst/>
            </a:prstGeom>
            <a:noFill/>
            <a:ln w="254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pic>
          <p:nvPicPr>
            <p:cNvPr id="30" name="图片 29" descr="盾牌和锁"/>
            <p:cNvPicPr>
              <a:picLocks noChangeAspect="1"/>
            </p:cNvPicPr>
            <p:nvPr/>
          </p:nvPicPr>
          <p:blipFill>
            <a:blip r:embed="rId21">
              <a:extLst>
                <a:ext uri="{96DAC541-7B7A-43D3-8B79-37D633B846F1}">
                  <asvg:svgBlip xmlns:asvg="http://schemas.microsoft.com/office/drawing/2016/SVG/main" r:embed="rId22"/>
                </a:ext>
              </a:extLst>
            </a:blip>
            <a:stretch>
              <a:fillRect/>
            </a:stretch>
          </p:blipFill>
          <p:spPr>
            <a:xfrm>
              <a:off x="6106" y="7540"/>
              <a:ext cx="624" cy="624"/>
            </a:xfrm>
            <a:prstGeom prst="rect">
              <a:avLst/>
            </a:prstGeom>
          </p:spPr>
        </p:pic>
      </p:grpSp>
      <p:pic>
        <p:nvPicPr>
          <p:cNvPr id="12" name="图片 2" descr="GPU080-8GL-轴测图2-new"/>
          <p:cNvPicPr>
            <a:picLocks noChangeAspect="1"/>
          </p:cNvPicPr>
          <p:nvPr>
            <p:custDataLst>
              <p:tags r:id="rId23"/>
            </p:custDataLst>
          </p:nvPr>
        </p:nvPicPr>
        <p:blipFill>
          <a:blip r:embed="rId24"/>
          <a:stretch>
            <a:fillRect/>
          </a:stretch>
        </p:blipFill>
        <p:spPr>
          <a:xfrm>
            <a:off x="1122998" y="1431608"/>
            <a:ext cx="5488305" cy="2185035"/>
          </a:xfrm>
          <a:prstGeom prst="rect">
            <a:avLst/>
          </a:prstGeom>
        </p:spPr>
      </p:pic>
      <p:pic>
        <p:nvPicPr>
          <p:cNvPr id="14" name="图片 2" descr="GPU080-8GL-轴测图2-new"/>
          <p:cNvPicPr>
            <a:picLocks noChangeAspect="1"/>
          </p:cNvPicPr>
          <p:nvPr>
            <p:custDataLst>
              <p:tags r:id="rId25"/>
            </p:custDataLst>
          </p:nvPr>
        </p:nvPicPr>
        <p:blipFill>
          <a:blip r:embed="rId24"/>
          <a:stretch>
            <a:fillRect/>
          </a:stretch>
        </p:blipFill>
        <p:spPr>
          <a:xfrm>
            <a:off x="3373120" y="8856980"/>
            <a:ext cx="1219835" cy="485775"/>
          </a:xfrm>
          <a:prstGeom prst="rect">
            <a:avLst/>
          </a:prstGeom>
        </p:spPr>
      </p:pic>
      <p:sp>
        <p:nvSpPr>
          <p:cNvPr id="18" name="Line 129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>
            <a:off x="5106035" y="8587105"/>
            <a:ext cx="74295" cy="13970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lIns="42190" tIns="21095" rIns="42190" bIns="21095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pic>
        <p:nvPicPr>
          <p:cNvPr id="41" name="图片 40" descr="303b32313538303837323bb5e7cad3"/>
          <p:cNvPicPr>
            <a:picLocks noChangeAspect="1"/>
          </p:cNvPicPr>
          <p:nvPr/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 flipH="1">
            <a:off x="5123180" y="8613140"/>
            <a:ext cx="394970" cy="377190"/>
          </a:xfrm>
          <a:prstGeom prst="rect">
            <a:avLst/>
          </a:prstGeom>
        </p:spPr>
      </p:pic>
      <p:pic>
        <p:nvPicPr>
          <p:cNvPr id="16" name="图片 15" descr="3b32313535303035343bd6c7c4dcb5e7cad3bbfab6a5bad0bcb0d2a3bfd8c6f7"/>
          <p:cNvPicPr>
            <a:picLocks noChangeAspect="1"/>
          </p:cNvPicPr>
          <p:nvPr/>
        </p:nvPicPr>
        <p:blipFill>
          <a:blip r:embed="rId29">
            <a:extLs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4935220" y="8333105"/>
            <a:ext cx="349885" cy="34988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358140" y="9554845"/>
          <a:ext cx="6838950" cy="6496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1155"/>
                <a:gridCol w="2513965"/>
                <a:gridCol w="2703830"/>
              </a:tblGrid>
              <a:tr h="327025">
                <a:tc>
                  <a:txBody>
                    <a:bodyPr/>
                    <a:lstStyle/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  <a:spcBef>
                          <a:spcPts val="140"/>
                        </a:spcBef>
                        <a:buClrTx/>
                        <a:buSzTx/>
                        <a:buFontTx/>
                      </a:pPr>
                      <a:r>
                        <a:rPr sz="1000" spc="25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Product Name</a:t>
                      </a:r>
                      <a:endParaRPr sz="1000" spc="25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1778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</a:pPr>
                      <a:r>
                        <a:rPr sz="1000" spc="25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Product </a:t>
                      </a:r>
                      <a:r>
                        <a:rPr lang="en-US" sz="1000" spc="25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D</a:t>
                      </a:r>
                      <a:r>
                        <a:rPr sz="1000" spc="25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escription</a:t>
                      </a:r>
                      <a:endParaRPr sz="1000" spc="25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000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Accessories</a:t>
                      </a:r>
                      <a:endParaRPr sz="1000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778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2580">
                <a:tc>
                  <a:txBody>
                    <a:bodyPr/>
                    <a:lstStyle/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</a:pPr>
                      <a:r>
                        <a:rPr lang="en-US" altLang="zh-CN" sz="1000" dirty="0" smtClean="0">
                          <a:solidFill>
                            <a:srgbClr val="414042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V2808-8GL</a:t>
                      </a:r>
                      <a:endParaRPr lang="en-US" altLang="zh-CN" sz="1000" dirty="0" smtClean="0">
                        <a:solidFill>
                          <a:srgbClr val="414042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US" sz="1000" dirty="0" smtClean="0">
                          <a:solidFill>
                            <a:srgbClr val="414042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8*</a:t>
                      </a:r>
                      <a:r>
                        <a:rPr sz="1000" dirty="0" smtClean="0">
                          <a:solidFill>
                            <a:srgbClr val="414042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</a:t>
                      </a:r>
                      <a:endParaRPr lang="en-US" sz="1000" dirty="0" smtClean="0">
                        <a:solidFill>
                          <a:srgbClr val="414042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1000" dirty="0">
                          <a:solidFill>
                            <a:srgbClr val="414042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AC-DC power adaptor</a:t>
                      </a:r>
                      <a:r>
                        <a:rPr lang="en-US" altLang="zh-CN" sz="1000" dirty="0">
                          <a:solidFill>
                            <a:srgbClr val="414042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: DC12V/1A</a:t>
                      </a:r>
                      <a:endParaRPr lang="en-US" altLang="zh-CN" sz="1000" dirty="0">
                        <a:solidFill>
                          <a:srgbClr val="414042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object 2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358140" y="663444"/>
          <a:ext cx="3480730" cy="24447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6760"/>
                <a:gridCol w="2733970"/>
              </a:tblGrid>
              <a:tr h="212090">
                <a:tc>
                  <a:txBody>
                    <a:bodyPr/>
                    <a:lstStyle/>
                    <a:p>
                      <a:pPr marL="71755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</a:pPr>
                      <a:r>
                        <a:rPr sz="900" b="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Dimension</a:t>
                      </a:r>
                      <a:endParaRPr sz="9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205*125*28mm(L×W×H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)</a:t>
                      </a:r>
                      <a:endParaRPr sz="900" spc="10" dirty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5461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229235">
                <a:tc>
                  <a:txBody>
                    <a:bodyPr/>
                    <a:lstStyle/>
                    <a:p>
                      <a:pPr marL="71755" algn="l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sz="900" b="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Net weight</a:t>
                      </a:r>
                      <a:endParaRPr sz="9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NA</a:t>
                      </a:r>
                      <a:endParaRPr lang="en-US" sz="900" spc="10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53975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Operating condition</a:t>
                      </a:r>
                      <a:endParaRPr sz="9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5715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Operating temp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: </a:t>
                      </a: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-10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~ 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+</a:t>
                      </a: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5</a:t>
                      </a:r>
                      <a:r>
                        <a:rPr lang="en-US" altLang="zh-CN"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5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°C</a:t>
                      </a:r>
                      <a:endParaRPr sz="900" spc="10" dirty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Operating humidity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: </a:t>
                      </a:r>
                      <a:r>
                        <a:rPr lang="en-US" sz="900" spc="10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10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~ 90% 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(non-condens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ing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)</a:t>
                      </a:r>
                      <a:endParaRPr sz="900" spc="10" dirty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40703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Storing condition</a:t>
                      </a:r>
                      <a:endParaRPr sz="90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Storing temp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: -30 ~ 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+</a:t>
                      </a: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70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°C</a:t>
                      </a:r>
                      <a:endParaRPr sz="900" spc="10" dirty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Storing humidity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: </a:t>
                      </a:r>
                      <a:r>
                        <a:rPr lang="en-US" sz="900" spc="10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10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 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~ 90% 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(non-condens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ing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)</a:t>
                      </a:r>
                      <a:endParaRPr sz="900" spc="10" dirty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38544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Power adapter</a:t>
                      </a:r>
                      <a:endParaRPr sz="90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sz="900" spc="10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DC 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12V,</a:t>
                      </a: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 1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A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, 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external AC-DC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 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power adaptor</a:t>
                      </a:r>
                      <a:endParaRPr lang="zh-CN" altLang="en-US" sz="900" spc="10" dirty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Power supply</a:t>
                      </a:r>
                      <a:endParaRPr sz="90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≤</a:t>
                      </a: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12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W</a:t>
                      </a:r>
                      <a:endParaRPr sz="900" spc="10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55244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238760">
                <a:tc>
                  <a:txBody>
                    <a:bodyPr/>
                    <a:lstStyle/>
                    <a:p>
                      <a:pPr marL="71755" algn="l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sz="900" spc="-3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Interface</a:t>
                      </a:r>
                      <a:r>
                        <a:rPr lang="en-US" sz="900" spc="-3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endParaRPr sz="90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8*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GE</a:t>
                      </a: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,1*CONSOLE</a:t>
                      </a:r>
                      <a:endParaRPr lang="en-US" sz="900" spc="10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53975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321310">
                <a:tc>
                  <a:txBody>
                    <a:bodyPr/>
                    <a:lstStyle/>
                    <a:p>
                      <a:pPr marL="71755" algn="l">
                        <a:lnSpc>
                          <a:spcPts val="1005"/>
                        </a:lnSpc>
                        <a:spcBef>
                          <a:spcPts val="345"/>
                        </a:spcBef>
                        <a:buClrTx/>
                        <a:buSzTx/>
                        <a:buFontTx/>
                        <a:tabLst>
                          <a:tab pos="120650" algn="l"/>
                        </a:tabLst>
                      </a:pPr>
                      <a:r>
                        <a:rPr sz="90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Indicators</a:t>
                      </a:r>
                      <a:endParaRPr sz="9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Power, PON, LOS</a:t>
                      </a: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, SYS,LAN1-8</a:t>
                      </a:r>
                      <a:endParaRPr lang="en-US" sz="900" spc="10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  <p:sp>
        <p:nvSpPr>
          <p:cNvPr id="6" name="圆角矩形 5"/>
          <p:cNvSpPr/>
          <p:nvPr/>
        </p:nvSpPr>
        <p:spPr>
          <a:xfrm>
            <a:off x="358140" y="379436"/>
            <a:ext cx="3500120" cy="269875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583565" y="361315"/>
            <a:ext cx="1833880" cy="30543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zh-CN" alt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Hardware Parameter</a:t>
            </a:r>
            <a:endParaRPr lang="zh-CN" altLang="en-US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zh-CN" altLang="en-US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448945" y="460375"/>
            <a:ext cx="108000" cy="108000"/>
          </a:xfrm>
          <a:prstGeom prst="ellipse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2" name="object 2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358140" y="3414395"/>
          <a:ext cx="3486150" cy="18821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9310"/>
                <a:gridCol w="2656840"/>
              </a:tblGrid>
              <a:tr h="1305560">
                <a:tc>
                  <a:txBody>
                    <a:bodyPr/>
                    <a:lstStyle/>
                    <a:p>
                      <a:pPr marL="71755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</a:pPr>
                      <a:r>
                        <a:rPr sz="900" b="0" spc="-3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PON</a:t>
                      </a:r>
                      <a:r>
                        <a:rPr lang="en-US" sz="900" b="0" spc="-3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 </a:t>
                      </a:r>
                      <a:r>
                        <a:rPr sz="900" spc="-3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 interface</a:t>
                      </a:r>
                      <a:endParaRPr lang="zh-CN" sz="900" b="0" spc="-35" dirty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5461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1XPON port(EPON PX20+ and GPON Class B+)</a:t>
                      </a:r>
                      <a:endParaRPr sz="900" spc="15" dirty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SC single mode, SC/UPC connector</a:t>
                      </a:r>
                      <a:endParaRPr sz="900" spc="15" dirty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TX optical power: 0～+4dBm</a:t>
                      </a:r>
                      <a:endParaRPr sz="900" spc="15" dirty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RX sensitivity: -27dBm</a:t>
                      </a:r>
                      <a:endParaRPr sz="900" spc="15" dirty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Overload optical power: -3dBm(EPON) or  -8dBm(GPON)</a:t>
                      </a:r>
                      <a:endParaRPr sz="900" spc="15" dirty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Transmission distance: 20KM</a:t>
                      </a:r>
                      <a:endParaRPr sz="900" spc="15" dirty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Wavelength: T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X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 1310nm, R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X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1490nm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marL="71755" marR="0" lvl="0" indent="0" algn="l" defTabSz="914400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900" spc="-3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LAN </a:t>
                      </a:r>
                      <a:r>
                        <a:rPr sz="900" spc="-3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 interface</a:t>
                      </a:r>
                      <a:endParaRPr lang="zh-CN" altLang="en-US" sz="900" spc="-3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8*GE, Adaptive Ethernet interface, RJ45 connector</a:t>
                      </a:r>
                      <a:endParaRPr lang="en-US" altLang="zh-CN" sz="900" spc="10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8290">
                <a:tc>
                  <a:txBody>
                    <a:bodyPr/>
                    <a:p>
                      <a:pPr marL="71755" marR="0" lvl="0" indent="0" algn="l" defTabSz="914400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800" spc="-3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CONSOLE</a:t>
                      </a:r>
                      <a:r>
                        <a:rPr lang="en-US" altLang="zh-CN" sz="800" spc="-3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 port</a:t>
                      </a:r>
                      <a:endParaRPr lang="en-US" altLang="zh-CN" sz="800" spc="-3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Used for managing ONU, serial port</a:t>
                      </a:r>
                      <a:endParaRPr lang="zh-CN" altLang="en-US" sz="900" spc="10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3" name="组合 2"/>
          <p:cNvGrpSpPr/>
          <p:nvPr/>
        </p:nvGrpSpPr>
        <p:grpSpPr>
          <a:xfrm>
            <a:off x="358140" y="3095625"/>
            <a:ext cx="3499485" cy="296545"/>
            <a:chOff x="532" y="5079"/>
            <a:chExt cx="5511" cy="467"/>
          </a:xfrm>
        </p:grpSpPr>
        <p:sp>
          <p:nvSpPr>
            <p:cNvPr id="13" name="圆角矩形 12"/>
            <p:cNvSpPr/>
            <p:nvPr/>
          </p:nvSpPr>
          <p:spPr>
            <a:xfrm>
              <a:off x="532" y="5121"/>
              <a:ext cx="5511" cy="425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912" y="5079"/>
              <a:ext cx="2765" cy="460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l"/>
              <a:r>
                <a:rPr lang="zh-CN" altLang="en-US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Interface </a:t>
              </a:r>
              <a:r>
                <a:rPr lang="en-US" altLang="zh-CN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P</a:t>
              </a:r>
              <a:r>
                <a:rPr lang="zh-CN" altLang="en-US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arameter</a:t>
              </a:r>
              <a:endPara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/>
              <a:endPara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椭圆 14"/>
            <p:cNvSpPr/>
            <p:nvPr/>
          </p:nvSpPr>
          <p:spPr>
            <a:xfrm>
              <a:off x="700" y="5255"/>
              <a:ext cx="170" cy="17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aphicFrame>
        <p:nvGraphicFramePr>
          <p:cNvPr id="9" name="object 2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4053840" y="687070"/>
          <a:ext cx="3413760" cy="58483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3435"/>
                <a:gridCol w="2600325"/>
              </a:tblGrid>
              <a:tr h="1094105">
                <a:tc>
                  <a:txBody>
                    <a:bodyPr/>
                    <a:p>
                      <a:pPr marL="71755" marR="0" lvl="0" indent="0" algn="l" defTabSz="914400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90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Basic functions</a:t>
                      </a:r>
                      <a:endParaRPr lang="en-US" altLang="zh-CN" sz="900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MPCP discovery and registration</a:t>
                      </a:r>
                      <a:endParaRPr lang="zh-CN" altLang="en-US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Mac/oid/Mac+Loid authentication</a:t>
                      </a:r>
                      <a:endParaRPr lang="zh-CN" altLang="en-US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Triple Churning</a:t>
                      </a:r>
                      <a:endParaRPr lang="zh-CN" altLang="en-US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DBA bandwidth</a:t>
                      </a:r>
                      <a:endParaRPr lang="zh-CN" altLang="en-US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A</a:t>
                      </a: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utomatic detection, configuration, and firmware upgrade</a:t>
                      </a:r>
                      <a:endParaRPr lang="zh-CN" altLang="en-US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SN/Psw/oid/oid+Psw authentication</a:t>
                      </a:r>
                      <a:endParaRPr lang="zh-CN" altLang="en-US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5397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55372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Alarm</a:t>
                      </a:r>
                      <a:endParaRPr lang="en-US" altLang="en-US" sz="900" b="0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Dying Gasp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port loop detection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Eth Port Loss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69659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LAN</a:t>
                      </a:r>
                      <a:endParaRPr lang="en-US" altLang="en-US" sz="900" b="0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Supports 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port rate restrictions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Supports 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loop detection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Supports 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flow control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Supports 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storm control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739140">
                <a:tc>
                  <a:txBody>
                    <a:bodyPr/>
                    <a:lstStyle/>
                    <a:p>
                      <a:pPr marL="71755" marR="0" lvl="0" indent="0" algn="l" defTabSz="914400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900" b="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</a:rPr>
                        <a:t>VLAN</a:t>
                      </a:r>
                      <a:endParaRPr lang="en-US" altLang="zh-CN" sz="900" b="0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</a:endParaRPr>
                    </a:p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endParaRPr lang="en-US" altLang="zh-CN" sz="900" b="0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fr-FR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VLAN tag mode</a:t>
                      </a:r>
                      <a:endParaRPr lang="fr-FR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fr-FR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VLAN transparent mode</a:t>
                      </a:r>
                      <a:endParaRPr lang="fr-FR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fr-FR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VLAN trunk mode (up to 8 vlan)</a:t>
                      </a:r>
                      <a:endParaRPr lang="fr-FR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fr-FR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VLAN 1:1 translation mode (up to 8 VLAN)</a:t>
                      </a:r>
                      <a:endParaRPr lang="fr-FR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M</a:t>
                      </a: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ulticast </a:t>
                      </a:r>
                      <a:endParaRPr lang="zh-CN" altLang="en-US" sz="900" b="0" dirty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IGMPv1/v2/Snooping</a:t>
                      </a:r>
                      <a:endParaRPr lang="zh-CN" altLang="en-US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U</a:t>
                      </a: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p to 8 multicast vlan</a:t>
                      </a:r>
                      <a:endParaRPr lang="zh-CN" altLang="en-US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U</a:t>
                      </a: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p to 64 multicast groups</a:t>
                      </a:r>
                      <a:endParaRPr lang="zh-CN" altLang="en-US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60706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  <a:sym typeface="+mn-ea"/>
                        </a:rPr>
                        <a:t>QOS</a:t>
                      </a:r>
                      <a:endParaRPr lang="en-US" altLang="en-US" sz="900" b="0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Supports 4 queues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Supports SP and WRR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Supports 802.1P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73596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  <a:sym typeface="+mn-ea"/>
                        </a:rPr>
                        <a:t>L3</a:t>
                      </a:r>
                      <a:endParaRPr lang="en-US" altLang="en-US" sz="900" b="0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Supports IPv4/IPv6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Supports DHCP/PPPOE/Static IP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static routing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NAT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878840">
                <a:tc>
                  <a:txBody>
                    <a:bodyPr/>
                    <a:lstStyle/>
                    <a:p>
                      <a:pPr marL="71755" marR="0" lvl="0" indent="0" algn="l" defTabSz="914400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900" b="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</a:rPr>
                        <a:t>M</a:t>
                      </a:r>
                      <a:r>
                        <a:rPr lang="en-US" altLang="zh-CN" sz="900" b="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</a:rPr>
                        <a:t>anagement</a:t>
                      </a:r>
                      <a:endParaRPr lang="en-US" altLang="zh-CN" sz="900" b="0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</a:endParaRPr>
                    </a:p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endParaRPr lang="en-US" altLang="zh-CN" sz="900" b="0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CTC OAM 2.0 and 2.1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ITU-T 984. x OMCI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for WEB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for TELNET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for CLI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  <p:sp>
        <p:nvSpPr>
          <p:cNvPr id="10" name="圆角矩形 9"/>
          <p:cNvSpPr/>
          <p:nvPr/>
        </p:nvSpPr>
        <p:spPr>
          <a:xfrm>
            <a:off x="4046966" y="393569"/>
            <a:ext cx="3417820" cy="269875"/>
          </a:xfrm>
          <a:prstGeom prst="roundRect">
            <a:avLst/>
          </a:prstGeom>
          <a:solidFill>
            <a:srgbClr val="FF6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4277360" y="387985"/>
            <a:ext cx="1290955" cy="32385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zh-CN" alt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Function Data</a:t>
            </a:r>
            <a:endParaRPr lang="zh-CN" altLang="en-US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altLang="zh-CN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4142851" y="487208"/>
            <a:ext cx="108000" cy="108000"/>
          </a:xfrm>
          <a:prstGeom prst="ellipse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8" name="object 2"/>
          <p:cNvGraphicFramePr>
            <a:graphicFrameLocks noGrp="1"/>
          </p:cNvGraphicFramePr>
          <p:nvPr>
            <p:custDataLst>
              <p:tags r:id="rId5"/>
            </p:custDataLst>
          </p:nvPr>
        </p:nvGraphicFramePr>
        <p:xfrm>
          <a:off x="337820" y="5660390"/>
          <a:ext cx="3503295" cy="11493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7245"/>
                <a:gridCol w="2686050"/>
              </a:tblGrid>
              <a:tr h="30099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lang="en-US" altLang="zh-CN" sz="900" b="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  <a:sym typeface="+mn-ea"/>
                        </a:rPr>
                        <a:t>PON mode</a:t>
                      </a:r>
                      <a:endParaRPr lang="zh-CN" altLang="en-US" sz="900" b="0" dirty="0" smtClean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lang="en-US" sz="900" spc="15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XPON </a:t>
                      </a:r>
                      <a:r>
                        <a:rPr sz="900" spc="15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Dual Mode , Can access </a:t>
                      </a:r>
                      <a:r>
                        <a:rPr sz="900" spc="15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mainstream </a:t>
                      </a:r>
                      <a:r>
                        <a:rPr sz="900" spc="15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EPON/GPON OLTs</a:t>
                      </a:r>
                      <a:endParaRPr lang="zh-CN" altLang="en-US" sz="900" spc="10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90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Uplink Mode</a:t>
                      </a:r>
                      <a:endParaRPr lang="zh-CN" altLang="en-US" sz="900" b="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Bridging and Routing Mode</a:t>
                      </a:r>
                      <a:endParaRPr lang="zh-CN" altLang="en-US" sz="900" spc="10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71755" marR="0" lvl="0" indent="0" algn="l" defTabSz="914400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900" b="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</a:rPr>
                        <a:t>Abnormal protection</a:t>
                      </a:r>
                      <a:endParaRPr lang="en-US" altLang="zh-CN" sz="900" b="0" dirty="0" smtClean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Supports detecting illegal ONU</a:t>
                      </a:r>
                      <a:endParaRPr lang="en-US" altLang="zh-CN" sz="900" spc="10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290195">
                <a:tc>
                  <a:txBody>
                    <a:bodyPr/>
                    <a:lstStyle/>
                    <a:p>
                      <a:pPr marL="71755" marR="0" lvl="0" indent="0" algn="l" defTabSz="914400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900" b="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Firewall Function</a:t>
                      </a:r>
                      <a:endParaRPr lang="en-US" altLang="zh-CN" sz="900" b="0" dirty="0" smtClean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DDOS, 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Filtering Based on ACL/MAC/URL</a:t>
                      </a:r>
                      <a:endParaRPr lang="zh-CN" altLang="en-US" sz="900" spc="10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  <p:grpSp>
        <p:nvGrpSpPr>
          <p:cNvPr id="4" name="组合 3"/>
          <p:cNvGrpSpPr/>
          <p:nvPr/>
        </p:nvGrpSpPr>
        <p:grpSpPr>
          <a:xfrm>
            <a:off x="337635" y="5380990"/>
            <a:ext cx="3501056" cy="314325"/>
            <a:chOff x="532" y="8364"/>
            <a:chExt cx="5481" cy="495"/>
          </a:xfrm>
        </p:grpSpPr>
        <p:sp>
          <p:nvSpPr>
            <p:cNvPr id="23" name="圆角矩形 22"/>
            <p:cNvSpPr/>
            <p:nvPr/>
          </p:nvSpPr>
          <p:spPr>
            <a:xfrm>
              <a:off x="532" y="8373"/>
              <a:ext cx="5481" cy="425"/>
            </a:xfrm>
            <a:prstGeom prst="roundRect">
              <a:avLst/>
            </a:prstGeom>
            <a:solidFill>
              <a:srgbClr val="FF6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895" y="8364"/>
              <a:ext cx="2065" cy="49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l"/>
              <a:r>
                <a:rPr lang="zh-CN" altLang="en-US" sz="14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Function Data</a:t>
              </a:r>
              <a:endParaRPr lang="zh-CN" alt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/>
              <a:endPara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椭圆 24"/>
            <p:cNvSpPr/>
            <p:nvPr/>
          </p:nvSpPr>
          <p:spPr>
            <a:xfrm>
              <a:off x="683" y="8521"/>
              <a:ext cx="173" cy="17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2" name="object 21"/>
          <p:cNvSpPr txBox="1"/>
          <p:nvPr>
            <p:custDataLst>
              <p:tags r:id="rId6"/>
            </p:custDataLst>
          </p:nvPr>
        </p:nvSpPr>
        <p:spPr>
          <a:xfrm>
            <a:off x="448310" y="10386697"/>
            <a:ext cx="5841365" cy="142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Official Website</a:t>
            </a:r>
            <a:r>
              <a:rPr lang="en-US" sz="85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: </a:t>
            </a:r>
            <a:r>
              <a:rPr sz="85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https://www.vsolcn.com/</a:t>
            </a:r>
            <a:r>
              <a:rPr lang="en-US" sz="85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                                             E-mail: sales@ftthcpe.com  support@ftthcpe.com</a:t>
            </a:r>
            <a:endParaRPr lang="en-US" sz="850" dirty="0">
              <a:solidFill>
                <a:srgbClr val="808285"/>
              </a:solidFill>
              <a:latin typeface="Arial" panose="020B0604020202020204" pitchFamily="34" charset="0"/>
              <a:cs typeface="Arial" panose="020B0604020202020204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UNIT_TABLE_BEAUTIFY" val="smartTable{6289e29d-26c3-4afb-bac6-66195086ab8e}"/>
  <p:tag name="TABLE_ENDDRAG_ORIGIN_RECT" val="538*51"/>
  <p:tag name="TABLE_ENDDRAG_RECT" val="28*752*538*51"/>
</p:tagLst>
</file>

<file path=ppt/tags/tag11.xml><?xml version="1.0" encoding="utf-8"?>
<p:tagLst xmlns:p="http://schemas.openxmlformats.org/presentationml/2006/main">
  <p:tag name="KSO_WM_UNIT_TABLE_BEAUTIFY" val="smartTable{daeca758-9e0b-4c78-a575-e2318d2cd2a7}"/>
</p:tagLst>
</file>

<file path=ppt/tags/tag12.xml><?xml version="1.0" encoding="utf-8"?>
<p:tagLst xmlns:p="http://schemas.openxmlformats.org/presentationml/2006/main">
  <p:tag name="KSO_WM_UNIT_TABLE_BEAUTIFY" val="smartTable{a8361479-a4ec-4682-a579-1a9897ab19fc}"/>
  <p:tag name="TABLE_ENDDRAG_ORIGIN_RECT" val="274*118"/>
  <p:tag name="TABLE_ENDDRAG_RECT" val="27*279*274*118"/>
</p:tagLst>
</file>

<file path=ppt/tags/tag13.xml><?xml version="1.0" encoding="utf-8"?>
<p:tagLst xmlns:p="http://schemas.openxmlformats.org/presentationml/2006/main">
  <p:tag name="KSO_WM_UNIT_TABLE_BEAUTIFY" val="smartTable{82defa46-5f96-41d3-aacd-1b64b45d8c5a}"/>
  <p:tag name="TABLE_ENDDRAG_ORIGIN_RECT" val="268*484"/>
  <p:tag name="TABLE_ENDDRAG_RECT" val="319*54*268*484"/>
</p:tagLst>
</file>

<file path=ppt/tags/tag14.xml><?xml version="1.0" encoding="utf-8"?>
<p:tagLst xmlns:p="http://schemas.openxmlformats.org/presentationml/2006/main">
  <p:tag name="KSO_WM_UNIT_TABLE_BEAUTIFY" val="smartTable{15462330-70ae-4495-a2f3-8c81922ec440}"/>
  <p:tag name="TABLE_ENDDRAG_ORIGIN_RECT" val="275*90"/>
  <p:tag name="TABLE_ENDDRAG_RECT" val="26*424*275*90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COMMONDATA" val="eyJoZGlkIjoiMjY4MTQwYTAzOTdlM2YxOTNhYTY4ZGY0ZDA5MGIwZTAifQ=="/>
  <p:tag name="KSO_WPP_MARK_KEY" val="455506ae-e915-49ff-a273-df572b119639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0828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2926</Words>
  <Application>WPS Office WWO_base_provider_20221031101348-1857be321c</Application>
  <PresentationFormat>自定义</PresentationFormat>
  <Paragraphs>192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5" baseType="lpstr">
      <vt:lpstr>Arial</vt:lpstr>
      <vt:lpstr>宋体</vt:lpstr>
      <vt:lpstr>Wingdings</vt:lpstr>
      <vt:lpstr>Arial</vt:lpstr>
      <vt:lpstr>Gill Sans MT</vt:lpstr>
      <vt:lpstr>Noto Sans Lao</vt:lpstr>
      <vt:lpstr>Calibri</vt:lpstr>
      <vt:lpstr>微软雅黑</vt:lpstr>
      <vt:lpstr>汉仪书宋二KW</vt:lpstr>
      <vt:lpstr>Kingsoft Confetti</vt:lpstr>
      <vt:lpstr>汉仪旗黑KW 55S</vt:lpstr>
      <vt:lpstr>汉仪中等线KW</vt:lpstr>
      <vt:lpstr>Office Theme</vt:lpstr>
      <vt:lpstr>V2808-8GL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V2808-8GL</dc:title>
  <dc:creator/>
  <cp:lastModifiedBy>郑友鹏</cp:lastModifiedBy>
  <dcterms:created xsi:type="dcterms:W3CDTF">2023-10-16T09:35:12Z</dcterms:created>
  <dcterms:modified xsi:type="dcterms:W3CDTF">2023-10-16T09:35:12Z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1900-01-13T08:00:00Z</vt:filetime>
  </property>
  <property fmtid="{D5CDD505-2E9C-101B-9397-08002B2CF9AE}" pid="3" name="Creator">
    <vt:lpwstr>Adobe InDesign 16.3 (Macintosh)</vt:lpwstr>
  </property>
  <property fmtid="{D5CDD505-2E9C-101B-9397-08002B2CF9AE}" pid="4" name="LastSaved">
    <vt:filetime>1900-01-13T08:00:00Z</vt:filetime>
  </property>
  <property fmtid="{D5CDD505-2E9C-101B-9397-08002B2CF9AE}" pid="5" name="ICV">
    <vt:lpwstr>89954AB450414FFC8DE9DFB50F6C7F97</vt:lpwstr>
  </property>
  <property fmtid="{D5CDD505-2E9C-101B-9397-08002B2CF9AE}" pid="6" name="KSOProductBuildVer">
    <vt:lpwstr>2052-0.0.0.0</vt:lpwstr>
  </property>
</Properties>
</file>