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10.svg" ContentType="image/svg+xml"/>
  <Override PartName="/ppt/media/image12.svg" ContentType="image/svg+xml"/>
  <Override PartName="/ppt/media/image14.svg" ContentType="image/svg+xml"/>
  <Override PartName="/ppt/media/image16.svg" ContentType="image/svg+xml"/>
  <Override PartName="/ppt/media/image18.svg" ContentType="image/svg+xml"/>
  <Override PartName="/ppt/media/image20.svg" ContentType="image/svg+xml"/>
  <Override PartName="/ppt/media/image22.svg" ContentType="image/svg+xml"/>
  <Override PartName="/ppt/media/image4.svg" ContentType="image/svg+xml"/>
  <Override PartName="/ppt/media/image6.svg" ContentType="image/svg+xml"/>
  <Override PartName="/ppt/media/image8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3"/>
    <p:sldId id="263" r:id="rId4"/>
  </p:sldIdLst>
  <p:sldSz cx="7556500" cy="10693400"/>
  <p:notesSz cx="7556500" cy="10693400"/>
  <p:custDataLst>
    <p:tags r:id="rId10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86" userDrawn="1">
          <p15:clr>
            <a:srgbClr val="A4A3A4"/>
          </p15:clr>
        </p15:guide>
        <p15:guide id="2" pos="23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900"/>
    <a:srgbClr val="727E96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200" y="-2976"/>
      </p:cViewPr>
      <p:guideLst>
        <p:guide orient="horz" pos="2686"/>
        <p:guide pos="23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5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570230" y="1336675"/>
            <a:ext cx="6416040" cy="360902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55650" y="5146199"/>
            <a:ext cx="6045200" cy="42105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</p:spPr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5619115"/>
            <a:ext cx="7560310" cy="5068570"/>
          </a:xfrm>
          <a:custGeom>
            <a:avLst/>
            <a:gdLst/>
            <a:ahLst/>
            <a:cxnLst/>
            <a:rect l="l" t="t" r="r" b="b"/>
            <a:pathLst>
              <a:path w="7560309" h="5112384">
                <a:moveTo>
                  <a:pt x="0" y="5112004"/>
                </a:moveTo>
                <a:lnTo>
                  <a:pt x="7560005" y="5112004"/>
                </a:lnTo>
                <a:lnTo>
                  <a:pt x="7560005" y="0"/>
                </a:lnTo>
                <a:lnTo>
                  <a:pt x="0" y="0"/>
                </a:lnTo>
                <a:lnTo>
                  <a:pt x="0" y="511200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 userDrawn="1"/>
        </p:nvSpPr>
        <p:spPr>
          <a:xfrm>
            <a:off x="3635999" y="10607042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 userDrawn="1"/>
        </p:nvSpPr>
        <p:spPr>
          <a:xfrm>
            <a:off x="0" y="0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12"/>
          <p:cNvSpPr/>
          <p:nvPr userDrawn="1"/>
        </p:nvSpPr>
        <p:spPr>
          <a:xfrm>
            <a:off x="0" y="10605135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11"/>
          <p:cNvSpPr/>
          <p:nvPr userDrawn="1"/>
        </p:nvSpPr>
        <p:spPr>
          <a:xfrm flipH="1">
            <a:off x="-31761" y="-6348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3810" y="7959725"/>
            <a:ext cx="7560310" cy="26993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svg"/><Relationship Id="rId8" Type="http://schemas.openxmlformats.org/officeDocument/2006/relationships/image" Target="../media/image7.png"/><Relationship Id="rId7" Type="http://schemas.openxmlformats.org/officeDocument/2006/relationships/image" Target="../media/image6.svg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3" Type="http://schemas.openxmlformats.org/officeDocument/2006/relationships/hyperlink" Target="http://www.genexis.eu/" TargetMode="External"/><Relationship Id="rId25" Type="http://schemas.openxmlformats.org/officeDocument/2006/relationships/slideLayout" Target="../slideLayouts/slideLayout3.xml"/><Relationship Id="rId24" Type="http://schemas.openxmlformats.org/officeDocument/2006/relationships/image" Target="../media/image23.png"/><Relationship Id="rId23" Type="http://schemas.openxmlformats.org/officeDocument/2006/relationships/image" Target="../media/image22.svg"/><Relationship Id="rId22" Type="http://schemas.openxmlformats.org/officeDocument/2006/relationships/image" Target="../media/image21.png"/><Relationship Id="rId21" Type="http://schemas.openxmlformats.org/officeDocument/2006/relationships/image" Target="../media/image20.svg"/><Relationship Id="rId20" Type="http://schemas.openxmlformats.org/officeDocument/2006/relationships/image" Target="../media/image19.png"/><Relationship Id="rId2" Type="http://schemas.openxmlformats.org/officeDocument/2006/relationships/image" Target="../media/image2.png"/><Relationship Id="rId19" Type="http://schemas.openxmlformats.org/officeDocument/2006/relationships/image" Target="../media/image18.svg"/><Relationship Id="rId18" Type="http://schemas.openxmlformats.org/officeDocument/2006/relationships/image" Target="../media/image17.png"/><Relationship Id="rId17" Type="http://schemas.openxmlformats.org/officeDocument/2006/relationships/image" Target="../media/image16.svg"/><Relationship Id="rId16" Type="http://schemas.openxmlformats.org/officeDocument/2006/relationships/image" Target="../media/image15.png"/><Relationship Id="rId15" Type="http://schemas.openxmlformats.org/officeDocument/2006/relationships/image" Target="../media/image14.svg"/><Relationship Id="rId14" Type="http://schemas.openxmlformats.org/officeDocument/2006/relationships/image" Target="../media/image13.png"/><Relationship Id="rId13" Type="http://schemas.openxmlformats.org/officeDocument/2006/relationships/image" Target="../media/image12.svg"/><Relationship Id="rId12" Type="http://schemas.openxmlformats.org/officeDocument/2006/relationships/image" Target="../media/image11.png"/><Relationship Id="rId11" Type="http://schemas.openxmlformats.org/officeDocument/2006/relationships/image" Target="../media/image10.svg"/><Relationship Id="rId10" Type="http://schemas.openxmlformats.org/officeDocument/2006/relationships/image" Target="../media/image9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Picture 2" descr="C:/Users/xiaoxiongwen/AppData/Local/Temp/picturecompress_20211209144331/output_1.pngoutput_1"/>
          <p:cNvPicPr>
            <a:picLocks noChangeAspect="1" noChangeArrowheads="1"/>
          </p:cNvPicPr>
          <p:nvPr/>
        </p:nvPicPr>
        <p:blipFill rotWithShape="1">
          <a:blip r:embed="rId1"/>
          <a:srcRect/>
          <a:stretch>
            <a:fillRect/>
          </a:stretch>
        </p:blipFill>
        <p:spPr bwMode="auto">
          <a:xfrm>
            <a:off x="1803400" y="8134350"/>
            <a:ext cx="2077720" cy="776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0055" y="3726815"/>
            <a:ext cx="5333365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dirty="0">
                <a:solidFill>
                  <a:srgbClr val="FF6900"/>
                </a:solidFill>
                <a:uFillTx/>
                <a:latin typeface="Arial" panose="020B0604020202020204" pitchFamily="34" charset="0"/>
              </a:rPr>
              <a:t>V2820D-1G3FPS XPON POE ONU </a:t>
            </a:r>
            <a:endParaRPr lang="en-US" sz="2400" dirty="0">
              <a:solidFill>
                <a:srgbClr val="FF6900"/>
              </a:solidFill>
              <a:uFillTx/>
              <a:latin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9105" y="4042410"/>
            <a:ext cx="2534285" cy="311150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X</a:t>
            </a:r>
            <a:r>
              <a:rPr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PON+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1</a:t>
            </a:r>
            <a:r>
              <a:rPr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×GE(POE+)+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3</a:t>
            </a:r>
            <a:r>
              <a:rPr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×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/>
              </a:rPr>
              <a:t>FE(POE+)</a:t>
            </a:r>
            <a:endParaRPr lang="en-US" sz="1200" dirty="0">
              <a:solidFill>
                <a:srgbClr val="414042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sp>
        <p:nvSpPr>
          <p:cNvPr id="7" name="object 3"/>
          <p:cNvSpPr txBox="1"/>
          <p:nvPr/>
        </p:nvSpPr>
        <p:spPr>
          <a:xfrm>
            <a:off x="448310" y="5751830"/>
            <a:ext cx="6803390" cy="151574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spc="-2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Introduction:</a:t>
            </a:r>
            <a:endParaRPr sz="100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  <a:p>
            <a:pPr marL="18415" marR="5080" algn="just">
              <a:lnSpc>
                <a:spcPct val="125000"/>
              </a:lnSpc>
              <a:spcBef>
                <a:spcPts val="360"/>
              </a:spcBef>
              <a:spcAft>
                <a:spcPts val="0"/>
              </a:spcAft>
            </a:pPr>
            <a:r>
              <a:rPr sz="8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V2820D-1G3FPS(1×GE+3×FE XPON POE(PSE) ONT) is specially designed to meet the FTTH, SOHO and other access requirements of telecom operators. The ONT is based on a high-performance chip solution, supports XPON dual-mode, and also supports Layer 2/Layer 3 functions, providing data services for carrier-grade FTTH applications.</a:t>
            </a:r>
            <a:endParaRPr sz="8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</a:endParaRPr>
          </a:p>
          <a:p>
            <a:pPr marL="18415" marR="5080" algn="just">
              <a:lnSpc>
                <a:spcPct val="125000"/>
              </a:lnSpc>
              <a:spcBef>
                <a:spcPts val="360"/>
              </a:spcBef>
              <a:spcAft>
                <a:spcPts val="0"/>
              </a:spcAft>
            </a:pPr>
            <a:r>
              <a:rPr sz="8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The four network ports of </a:t>
            </a:r>
            <a:r>
              <a:rPr lang="en-US" sz="8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t</a:t>
            </a:r>
            <a:r>
              <a:rPr sz="8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he ONT all support the POE function, which can supply power to IP cameras, wireless APs and other devices through network cables.</a:t>
            </a:r>
            <a:endParaRPr sz="8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</a:endParaRPr>
          </a:p>
          <a:p>
            <a:pPr marL="18415" marR="5080" algn="just">
              <a:lnSpc>
                <a:spcPct val="125000"/>
              </a:lnSpc>
              <a:spcBef>
                <a:spcPts val="360"/>
              </a:spcBef>
              <a:spcAft>
                <a:spcPts val="0"/>
              </a:spcAft>
            </a:pPr>
            <a:r>
              <a:rPr sz="8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The ONT has high reliability, is easy to manage and maintain, and has QoS guarantees for various services. It complies with a series of international technical standards such as IEEE802.3ah and ITU-T G.984.</a:t>
            </a:r>
            <a:endParaRPr sz="85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1" name="object 5"/>
          <p:cNvSpPr txBox="1"/>
          <p:nvPr/>
        </p:nvSpPr>
        <p:spPr>
          <a:xfrm>
            <a:off x="448310" y="4491990"/>
            <a:ext cx="2505075" cy="268605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sz="1200" b="1" spc="-7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Key </a:t>
            </a:r>
            <a:r>
              <a:rPr sz="12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Features:</a:t>
            </a:r>
            <a:r>
              <a:rPr lang="en-US"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 </a:t>
            </a:r>
            <a:endParaRPr lang="en-US" sz="1000" b="1" spc="-30" dirty="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</p:txBody>
      </p:sp>
      <p:pic>
        <p:nvPicPr>
          <p:cNvPr id="29" name="图片 28" descr="LOGO（源文件）绿色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8310" y="351790"/>
            <a:ext cx="964675" cy="576000"/>
          </a:xfrm>
          <a:prstGeom prst="rect">
            <a:avLst/>
          </a:prstGeom>
        </p:spPr>
      </p:pic>
      <p:sp>
        <p:nvSpPr>
          <p:cNvPr id="32" name="object 8"/>
          <p:cNvSpPr txBox="1"/>
          <p:nvPr/>
        </p:nvSpPr>
        <p:spPr>
          <a:xfrm>
            <a:off x="459105" y="7281545"/>
            <a:ext cx="1520825" cy="23177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lang="en-US" sz="1000" b="1" spc="-5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Appli</a:t>
            </a:r>
            <a:r>
              <a:rPr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cation</a:t>
            </a:r>
            <a:r>
              <a:rPr lang="en-US"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 Chart</a:t>
            </a:r>
            <a:r>
              <a:rPr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endParaRPr sz="850">
              <a:latin typeface="Arial" panose="020B0604020202020204" pitchFamily="34" charset="0"/>
              <a:cs typeface="Calibri" panose="020F0502020204030204"/>
            </a:endParaRPr>
          </a:p>
        </p:txBody>
      </p:sp>
      <p:sp>
        <p:nvSpPr>
          <p:cNvPr id="4" name="object 8"/>
          <p:cNvSpPr txBox="1"/>
          <p:nvPr/>
        </p:nvSpPr>
        <p:spPr>
          <a:xfrm>
            <a:off x="440055" y="10476865"/>
            <a:ext cx="2033270" cy="204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650" spc="-4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VSOL</a:t>
            </a:r>
            <a:r>
              <a:rPr sz="650" spc="-4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1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product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2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datasheet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3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Updated:</a:t>
            </a:r>
            <a:r>
              <a:rPr sz="650" spc="-7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en-US" sz="650" spc="-7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09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-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12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-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2021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Rev.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1.2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0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  <a:hlinkClick r:id="rId3"/>
              </a:rPr>
              <a:t>www.vsolcn.com</a:t>
            </a:r>
            <a:endParaRPr sz="600" dirty="0">
              <a:solidFill>
                <a:srgbClr val="808285"/>
              </a:solidFill>
              <a:uFillTx/>
              <a:latin typeface="Arial" panose="020B0604020202020204" pitchFamily="34" charset="0"/>
              <a:cs typeface="Arial" panose="020B0604020202020204"/>
              <a:hlinkClick r:id="rId3"/>
            </a:endParaRPr>
          </a:p>
        </p:txBody>
      </p:sp>
      <p:pic>
        <p:nvPicPr>
          <p:cNvPr id="1026" name="Picture 2" descr="C:/Users/xiaoxiongwen/AppData/Local/Temp/picturecompress_20211209144246/output_1.pngoutput_1"/>
          <p:cNvPicPr>
            <a:picLocks noChangeAspect="1" noChangeArrowheads="1"/>
          </p:cNvPicPr>
          <p:nvPr/>
        </p:nvPicPr>
        <p:blipFill rotWithShape="1">
          <a:blip r:embed="rId1"/>
          <a:srcRect/>
          <a:stretch>
            <a:fillRect/>
          </a:stretch>
        </p:blipFill>
        <p:spPr bwMode="auto">
          <a:xfrm>
            <a:off x="1078230" y="1431925"/>
            <a:ext cx="5593080" cy="2089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图片 11" descr="343435383037323b343532333931393bb6cbbfda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0845" y="4941570"/>
            <a:ext cx="495300" cy="49530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853440" y="4902835"/>
            <a:ext cx="131953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>
                <a:latin typeface="Arial" panose="020B0604020202020204" pitchFamily="34" charset="0"/>
                <a:cs typeface="Arial" panose="020B0604020202020204" pitchFamily="34" charset="0"/>
              </a:rPr>
              <a:t>XPON Dual Mode</a:t>
            </a:r>
            <a:endParaRPr lang="en-US" altLang="zh-CN"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zh-CN" sz="1000">
                <a:latin typeface="Arial" panose="020B0604020202020204" pitchFamily="34" charset="0"/>
                <a:cs typeface="Arial" panose="020B0604020202020204" pitchFamily="34" charset="0"/>
              </a:rPr>
              <a:t>GPON/EPON</a:t>
            </a:r>
            <a:endParaRPr lang="en-US" altLang="zh-CN"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zh-CN" sz="1000">
                <a:latin typeface="Arial" panose="020B0604020202020204" pitchFamily="34" charset="0"/>
                <a:cs typeface="Arial" panose="020B0604020202020204" pitchFamily="34" charset="0"/>
              </a:rPr>
              <a:t>Compatible</a:t>
            </a:r>
            <a:endParaRPr lang="en-US" altLang="zh-CN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矩形: 圆角 63"/>
          <p:cNvSpPr/>
          <p:nvPr/>
        </p:nvSpPr>
        <p:spPr>
          <a:xfrm>
            <a:off x="2250440" y="4958715"/>
            <a:ext cx="441325" cy="32321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矩形 65"/>
          <p:cNvSpPr/>
          <p:nvPr/>
        </p:nvSpPr>
        <p:spPr>
          <a:xfrm>
            <a:off x="2302510" y="4986655"/>
            <a:ext cx="26035" cy="107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矩形 66"/>
          <p:cNvSpPr/>
          <p:nvPr/>
        </p:nvSpPr>
        <p:spPr>
          <a:xfrm>
            <a:off x="2354580" y="4986655"/>
            <a:ext cx="26035" cy="107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矩形 67"/>
          <p:cNvSpPr/>
          <p:nvPr/>
        </p:nvSpPr>
        <p:spPr>
          <a:xfrm>
            <a:off x="2407920" y="4986655"/>
            <a:ext cx="26035" cy="107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9" name="矩形 68"/>
          <p:cNvSpPr/>
          <p:nvPr/>
        </p:nvSpPr>
        <p:spPr>
          <a:xfrm>
            <a:off x="2460625" y="4986655"/>
            <a:ext cx="26035" cy="107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矩形 69"/>
          <p:cNvSpPr/>
          <p:nvPr/>
        </p:nvSpPr>
        <p:spPr>
          <a:xfrm>
            <a:off x="2513330" y="4986655"/>
            <a:ext cx="26035" cy="107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1" name="矩形 70"/>
          <p:cNvSpPr/>
          <p:nvPr/>
        </p:nvSpPr>
        <p:spPr>
          <a:xfrm>
            <a:off x="2566035" y="4986655"/>
            <a:ext cx="26035" cy="107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2" name="矩形 71"/>
          <p:cNvSpPr/>
          <p:nvPr/>
        </p:nvSpPr>
        <p:spPr>
          <a:xfrm>
            <a:off x="2618740" y="4986655"/>
            <a:ext cx="26035" cy="107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3" name="矩形 72"/>
          <p:cNvSpPr/>
          <p:nvPr/>
        </p:nvSpPr>
        <p:spPr>
          <a:xfrm>
            <a:off x="2310765" y="5228590"/>
            <a:ext cx="320040" cy="10731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4" name="矩形 73"/>
          <p:cNvSpPr/>
          <p:nvPr/>
        </p:nvSpPr>
        <p:spPr>
          <a:xfrm>
            <a:off x="2350770" y="5278755"/>
            <a:ext cx="237490" cy="952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75" name="组合 74"/>
          <p:cNvGrpSpPr/>
          <p:nvPr/>
        </p:nvGrpSpPr>
        <p:grpSpPr>
          <a:xfrm rot="21254870">
            <a:off x="2368550" y="5137785"/>
            <a:ext cx="238760" cy="172085"/>
            <a:chOff x="8693043" y="1809307"/>
            <a:chExt cx="194067" cy="158994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76" name="等腰三角形 75"/>
            <p:cNvSpPr/>
            <p:nvPr/>
          </p:nvSpPr>
          <p:spPr>
            <a:xfrm rot="3185822">
              <a:off x="8797797" y="1777729"/>
              <a:ext cx="57736" cy="120891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7" name="等腰三角形 76"/>
            <p:cNvSpPr/>
            <p:nvPr/>
          </p:nvSpPr>
          <p:spPr>
            <a:xfrm rot="14377236">
              <a:off x="8733147" y="1872498"/>
              <a:ext cx="55699" cy="13590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2691765" y="4979988"/>
            <a:ext cx="13195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>
                <a:latin typeface="Arial" panose="020B0604020202020204" pitchFamily="34" charset="0"/>
                <a:cs typeface="Arial" panose="020B0604020202020204" pitchFamily="34" charset="0"/>
              </a:rPr>
              <a:t>IEEE802.3at POE+</a:t>
            </a:r>
            <a:endParaRPr lang="en-US" altLang="zh-CN"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zh-CN" sz="1000">
                <a:latin typeface="Arial" panose="020B0604020202020204" pitchFamily="34" charset="0"/>
                <a:cs typeface="Arial" panose="020B0604020202020204" pitchFamily="34" charset="0"/>
              </a:rPr>
              <a:t>Max 30W per port</a:t>
            </a:r>
            <a:endParaRPr lang="en-US" altLang="zh-CN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图片 16" descr="32313535383731303b32313535383738363bcdf8c2e7c7c5bdd3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93210" y="4896485"/>
            <a:ext cx="547370" cy="547370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4588510" y="4979988"/>
            <a:ext cx="10077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>
                <a:latin typeface="Arial" panose="020B0604020202020204" pitchFamily="34" charset="0"/>
                <a:cs typeface="Arial" panose="020B0604020202020204" pitchFamily="34" charset="0"/>
              </a:rPr>
              <a:t>Bridge Access Mode</a:t>
            </a:r>
            <a:endParaRPr lang="en-US" altLang="zh-CN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图片 19" descr="32303235303831343b32303236333332373bb2e9d1afd7eebac3b5c4bcdbb8f1b7c5b4f3beb5"/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78475" y="4852035"/>
            <a:ext cx="629285" cy="629285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6073140" y="4979988"/>
            <a:ext cx="98234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000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endParaRPr lang="en-US" altLang="zh-CN" sz="1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altLang="zh-CN" sz="1000">
                <a:latin typeface="Arial" panose="020B0604020202020204" pitchFamily="34" charset="0"/>
                <a:cs typeface="Arial" panose="020B0604020202020204" pitchFamily="34" charset="0"/>
              </a:rPr>
              <a:t>Cost-Effective</a:t>
            </a:r>
            <a:endParaRPr lang="en-US" altLang="zh-CN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133975" y="7972167"/>
            <a:ext cx="855345" cy="245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IP Camera</a:t>
            </a:r>
            <a:endParaRPr lang="en-US" sz="1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36" name="图片 35" descr="343435333334373b333633343939363bc9e3cff1cdb7"/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358739" y="7433399"/>
            <a:ext cx="465591" cy="465591"/>
          </a:xfrm>
          <a:prstGeom prst="rect">
            <a:avLst/>
          </a:prstGeom>
        </p:spPr>
      </p:pic>
      <p:sp>
        <p:nvSpPr>
          <p:cNvPr id="37" name="文本框 36"/>
          <p:cNvSpPr txBox="1"/>
          <p:nvPr/>
        </p:nvSpPr>
        <p:spPr>
          <a:xfrm>
            <a:off x="6033869" y="7972167"/>
            <a:ext cx="695828" cy="245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WiFi AP</a:t>
            </a:r>
            <a:endParaRPr lang="en-US" sz="1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38" name="图片 37" descr="32313534323938353b32313534323938303bc2b7d3c9c6f7d0c5bac5"/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flipH="1">
            <a:off x="6078729" y="7360798"/>
            <a:ext cx="566738" cy="566738"/>
          </a:xfrm>
          <a:prstGeom prst="rect">
            <a:avLst/>
          </a:prstGeom>
        </p:spPr>
      </p:pic>
      <p:pic>
        <p:nvPicPr>
          <p:cNvPr id="39" name="图片 38" descr="303b333733333537333bb5e7bbb0"/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545552" y="7461098"/>
            <a:ext cx="465984" cy="465984"/>
          </a:xfrm>
          <a:prstGeom prst="rect">
            <a:avLst/>
          </a:prstGeom>
        </p:spPr>
      </p:pic>
      <p:sp>
        <p:nvSpPr>
          <p:cNvPr id="40" name="文本框 39"/>
          <p:cNvSpPr txBox="1"/>
          <p:nvPr/>
        </p:nvSpPr>
        <p:spPr>
          <a:xfrm>
            <a:off x="4440555" y="7972167"/>
            <a:ext cx="738505" cy="245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IP Phone</a:t>
            </a:r>
            <a:endParaRPr lang="en-US" sz="1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78" name="图片 77" descr="343435333331383b333635373035373bb5e7c4d4"/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326777" y="9220193"/>
            <a:ext cx="495895" cy="495895"/>
          </a:xfrm>
          <a:prstGeom prst="rect">
            <a:avLst/>
          </a:prstGeom>
        </p:spPr>
      </p:pic>
      <p:sp>
        <p:nvSpPr>
          <p:cNvPr id="79" name="文本框 78"/>
          <p:cNvSpPr txBox="1"/>
          <p:nvPr/>
        </p:nvSpPr>
        <p:spPr>
          <a:xfrm>
            <a:off x="5133975" y="9737090"/>
            <a:ext cx="933450" cy="245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Computer</a:t>
            </a:r>
            <a:endParaRPr lang="en-US" sz="1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80" name="图片 79" descr="303b32313537393031343b4844b5e7cad3"/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991225" y="9079230"/>
            <a:ext cx="742315" cy="742315"/>
          </a:xfrm>
          <a:prstGeom prst="rect">
            <a:avLst/>
          </a:prstGeom>
        </p:spPr>
      </p:pic>
      <p:sp>
        <p:nvSpPr>
          <p:cNvPr id="81" name="文本框 80"/>
          <p:cNvSpPr txBox="1"/>
          <p:nvPr/>
        </p:nvSpPr>
        <p:spPr>
          <a:xfrm>
            <a:off x="5985510" y="9737090"/>
            <a:ext cx="770890" cy="245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4K HDTV</a:t>
            </a:r>
            <a:endParaRPr lang="en-US" sz="1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82" name="图片 81" descr="32313535383633363b32313535383632373bd4c6d6f7bbfad4c6b7fecef1c6f7"/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503132" y="9151117"/>
            <a:ext cx="566738" cy="566738"/>
          </a:xfrm>
          <a:prstGeom prst="rect">
            <a:avLst/>
          </a:prstGeom>
        </p:spPr>
      </p:pic>
      <p:sp>
        <p:nvSpPr>
          <p:cNvPr id="83" name="文本框 82"/>
          <p:cNvSpPr txBox="1"/>
          <p:nvPr/>
        </p:nvSpPr>
        <p:spPr>
          <a:xfrm>
            <a:off x="4449872" y="9737090"/>
            <a:ext cx="695828" cy="245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NVR</a:t>
            </a:r>
            <a:endParaRPr lang="en-US" sz="1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4395989" y="7347598"/>
            <a:ext cx="2405092" cy="933149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115">
              <a:solidFill>
                <a:schemeClr val="tx1"/>
              </a:solidFill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4407796" y="9056863"/>
            <a:ext cx="2405092" cy="933149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115">
              <a:solidFill>
                <a:schemeClr val="tx1"/>
              </a:solidFill>
            </a:endParaRPr>
          </a:p>
        </p:txBody>
      </p:sp>
      <p:cxnSp>
        <p:nvCxnSpPr>
          <p:cNvPr id="87" name="直接连接符 86"/>
          <p:cNvCxnSpPr/>
          <p:nvPr/>
        </p:nvCxnSpPr>
        <p:spPr>
          <a:xfrm flipH="1">
            <a:off x="1122687" y="8696355"/>
            <a:ext cx="1237770" cy="9052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肘形连接符 87"/>
          <p:cNvCxnSpPr/>
          <p:nvPr/>
        </p:nvCxnSpPr>
        <p:spPr>
          <a:xfrm>
            <a:off x="3828415" y="8764270"/>
            <a:ext cx="576000" cy="495935"/>
          </a:xfrm>
          <a:prstGeom prst="bentConnector3">
            <a:avLst>
              <a:gd name="adj1" fmla="val 50056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肘形连接符 88"/>
          <p:cNvCxnSpPr/>
          <p:nvPr/>
        </p:nvCxnSpPr>
        <p:spPr>
          <a:xfrm flipV="1">
            <a:off x="3816658" y="8049723"/>
            <a:ext cx="566738" cy="550208"/>
          </a:xfrm>
          <a:prstGeom prst="bentConnector3">
            <a:avLst>
              <a:gd name="adj1" fmla="val 50000"/>
            </a:avLst>
          </a:prstGeom>
          <a:ln w="317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0" name="文本框 89"/>
          <p:cNvSpPr txBox="1"/>
          <p:nvPr/>
        </p:nvSpPr>
        <p:spPr>
          <a:xfrm>
            <a:off x="2494346" y="8849482"/>
            <a:ext cx="695828" cy="245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1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V2820D</a:t>
            </a:r>
            <a:endParaRPr lang="en-US" altLang="en-US" sz="1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pic>
        <p:nvPicPr>
          <p:cNvPr id="92" name="图片 91" descr="32303236333539393b32303236353030313bbba5c1aacdf8"/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652767" y="8288225"/>
            <a:ext cx="566738" cy="566738"/>
          </a:xfrm>
          <a:prstGeom prst="rect">
            <a:avLst/>
          </a:prstGeom>
        </p:spPr>
      </p:pic>
      <p:sp>
        <p:nvSpPr>
          <p:cNvPr id="93" name="文本框 92"/>
          <p:cNvSpPr txBox="1"/>
          <p:nvPr/>
        </p:nvSpPr>
        <p:spPr>
          <a:xfrm>
            <a:off x="588222" y="8886054"/>
            <a:ext cx="695828" cy="245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Internet</a:t>
            </a:r>
            <a:endParaRPr lang="en-US" altLang="zh-CN" sz="1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011420" y="8264525"/>
            <a:ext cx="1536700" cy="245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sz="1000" b="1">
                <a:solidFill>
                  <a:schemeClr val="tx1"/>
                </a:solidFill>
                <a:ea typeface="微软雅黑" panose="020B0503020204020204" charset="-122"/>
                <a:cs typeface="+mn-lt"/>
                <a:sym typeface="+mn-ea"/>
              </a:rPr>
              <a:t>Device with PoE</a:t>
            </a:r>
            <a:r>
              <a:rPr lang="en-US" altLang="zh-CN" sz="1000" b="1">
                <a:solidFill>
                  <a:schemeClr val="tx1"/>
                </a:solidFill>
                <a:ea typeface="微软雅黑" panose="020B0503020204020204" charset="-122"/>
                <a:cs typeface="+mn-lt"/>
                <a:sym typeface="+mn-ea"/>
              </a:rPr>
              <a:t>(PD)</a:t>
            </a:r>
            <a:r>
              <a:rPr lang="en-US" altLang="zh-CN" sz="990" b="1">
                <a:solidFill>
                  <a:schemeClr val="tx1"/>
                </a:solidFill>
                <a:ea typeface="微软雅黑" panose="020B0503020204020204" charset="-122"/>
                <a:cs typeface="+mn-lt"/>
                <a:sym typeface="+mn-ea"/>
              </a:rPr>
              <a:t> </a:t>
            </a:r>
            <a:endParaRPr lang="en-US" altLang="zh-CN" sz="990" b="1">
              <a:solidFill>
                <a:schemeClr val="tx1"/>
              </a:solidFill>
              <a:ea typeface="微软雅黑" panose="020B0503020204020204" charset="-122"/>
              <a:cs typeface="+mn-lt"/>
              <a:sym typeface="+mn-ea"/>
            </a:endParaRPr>
          </a:p>
        </p:txBody>
      </p:sp>
      <p:pic>
        <p:nvPicPr>
          <p:cNvPr id="101" name="Picture 462" descr="图片152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1434786" y="8487764"/>
            <a:ext cx="319971" cy="398291"/>
          </a:xfrm>
          <a:prstGeom prst="rect">
            <a:avLst/>
          </a:prstGeom>
          <a:noFill/>
        </p:spPr>
      </p:pic>
      <p:sp>
        <p:nvSpPr>
          <p:cNvPr id="102" name="文本框 101"/>
          <p:cNvSpPr txBox="1"/>
          <p:nvPr/>
        </p:nvSpPr>
        <p:spPr>
          <a:xfrm>
            <a:off x="1246858" y="8897468"/>
            <a:ext cx="695828" cy="245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1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OLT</a:t>
            </a:r>
            <a:endParaRPr lang="en-US" altLang="zh-CN" sz="10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03" name="文本框 102"/>
          <p:cNvSpPr txBox="1"/>
          <p:nvPr/>
        </p:nvSpPr>
        <p:spPr>
          <a:xfrm>
            <a:off x="5020945" y="8808720"/>
            <a:ext cx="1506855" cy="245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en-US" altLang="zh-CN" sz="1000" b="1">
                <a:solidFill>
                  <a:schemeClr val="tx1"/>
                </a:solidFill>
                <a:ea typeface="微软雅黑" panose="020B0503020204020204" charset="-122"/>
                <a:cs typeface="+mn-lt"/>
                <a:sym typeface="+mn-ea"/>
              </a:rPr>
              <a:t>Devices without POE</a:t>
            </a:r>
            <a:endParaRPr lang="en-US" altLang="zh-CN" sz="1000" b="1">
              <a:solidFill>
                <a:schemeClr val="tx1"/>
              </a:solidFill>
              <a:ea typeface="微软雅黑" panose="020B0503020204020204" charset="-122"/>
              <a:cs typeface="+mn-lt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58140" y="8901430"/>
          <a:ext cx="6714490" cy="674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4815"/>
                <a:gridCol w="2247265"/>
                <a:gridCol w="2772410"/>
              </a:tblGrid>
              <a:tr h="337185"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buClrTx/>
                        <a:buSzTx/>
                        <a:buFontTx/>
                      </a:pP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Product Name</a:t>
                      </a:r>
                      <a:endParaRPr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</a:pP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Product </a:t>
                      </a:r>
                      <a:r>
                        <a:rPr lang="en-US"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</a:t>
                      </a: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escription</a:t>
                      </a:r>
                      <a:endParaRPr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Accessories</a:t>
                      </a:r>
                      <a:endParaRPr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7185"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V2820D-1G3FPS</a:t>
                      </a:r>
                      <a:endParaRPr lang="en-US" alt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indent="635" algn="l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buNone/>
                      </a:pPr>
                      <a:r>
                        <a:rPr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</a:t>
                      </a:r>
                      <a:r>
                        <a:rPr lang="en-US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*</a:t>
                      </a:r>
                      <a:r>
                        <a:rPr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GE(POE+)+3</a:t>
                      </a:r>
                      <a:r>
                        <a:rPr lang="en-US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*</a:t>
                      </a:r>
                      <a:r>
                        <a:rPr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FE(POE+)</a:t>
                      </a:r>
                      <a:endParaRPr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AC-DC power adaptor: </a:t>
                      </a:r>
                      <a:r>
                        <a:rPr lang="en-US" altLang="zh-CN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DC48V/1A</a:t>
                      </a:r>
                      <a:endParaRPr lang="en-US" alt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58140" y="10375902"/>
            <a:ext cx="5841365" cy="142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Official Website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: </a:t>
            </a:r>
            <a:r>
              <a:rPr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https://www.vsolcn.com/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                                             E-mail: sales@ftthcpe.com  support@ftthcpe.com</a:t>
            </a:r>
            <a:endParaRPr lang="en-US" sz="850" dirty="0">
              <a:solidFill>
                <a:srgbClr val="808285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graphicFrame>
        <p:nvGraphicFramePr>
          <p:cNvPr id="5" name="object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345440" y="762635"/>
          <a:ext cx="3507740" cy="2822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6145"/>
                <a:gridCol w="2601595"/>
              </a:tblGrid>
              <a:tr h="333375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10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Dimension</a:t>
                      </a:r>
                      <a:endParaRPr sz="10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indent="0" eaLnBrk="1" fontAlgn="auto" latinLnBrk="0" hangingPunct="1">
                        <a:lnSpc>
                          <a:spcPts val="1005"/>
                        </a:lnSpc>
                        <a:buNone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175mm×123mm×28mm（L×W×H）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10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Net weight</a:t>
                      </a:r>
                      <a:endParaRPr sz="10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About 0.6kg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60375">
                <a:tc>
                  <a:txBody>
                    <a:bodyPr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Operating condition</a:t>
                      </a:r>
                      <a:endParaRPr lang="en-US" altLang="zh-CN" sz="10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Temperature: -</a:t>
                      </a:r>
                      <a:r>
                        <a:rPr lang="en-US"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2</a:t>
                      </a: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0℃～</a:t>
                      </a:r>
                      <a:r>
                        <a:rPr lang="en-US"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5</a:t>
                      </a: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0℃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Humidity: 5%～90%（non-condensing）</a:t>
                      </a:r>
                      <a:endParaRPr lang="zh-CN" altLang="en-US"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sz="10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Storage</a:t>
                      </a:r>
                      <a:endParaRPr lang="en-US" sz="10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sz="10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condition</a:t>
                      </a:r>
                      <a:endParaRPr sz="10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Temperature: -30℃～60℃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Humidity: 5%～90%（non-condensing）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10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Power adapter</a:t>
                      </a:r>
                      <a:endParaRPr sz="10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DC 48V/1A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10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Power supply</a:t>
                      </a:r>
                      <a:endParaRPr sz="10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42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≤48W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10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Interface</a:t>
                      </a:r>
                      <a:endParaRPr sz="10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1×XPON+1×GE(POE+)+3×FE(POE+)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Indicators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buNone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POWER,LOS,PON, LAN1～LAN4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6" name="圆角矩形 5"/>
          <p:cNvSpPr/>
          <p:nvPr/>
        </p:nvSpPr>
        <p:spPr>
          <a:xfrm>
            <a:off x="358140" y="447040"/>
            <a:ext cx="3500120" cy="26987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82930" y="428332"/>
            <a:ext cx="18338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Hardware Parameter</a:t>
            </a:r>
            <a:endParaRPr lang="zh-CN" alt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48310" y="527685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2" name="object 2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45440" y="4041140"/>
          <a:ext cx="3486150" cy="2903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095"/>
                <a:gridCol w="2853055"/>
              </a:tblGrid>
              <a:tr h="1715135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10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PON </a:t>
                      </a:r>
                      <a:r>
                        <a:rPr lang="en-US" sz="10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I</a:t>
                      </a:r>
                      <a:r>
                        <a:rPr sz="10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nterface</a:t>
                      </a:r>
                      <a:endParaRPr sz="10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1XPON port(EPON PX20+&amp;GPON Class B+)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SC single mode, SC/UPC connector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TX optical power: 0～+4dBm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RX sensitivity: -27dBm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Overload optical power: -3dBm(EPON) or  -8dBm(GPON)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Transmission distance: 20KM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Wavelength: TX 1310nm, RX1490nm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188000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</a:pPr>
                      <a:r>
                        <a:rPr sz="10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User</a:t>
                      </a:r>
                      <a:endParaRPr sz="10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71755" algn="l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</a:pPr>
                      <a:r>
                        <a:rPr lang="en-US" sz="10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I</a:t>
                      </a:r>
                      <a:r>
                        <a:rPr sz="10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nterface</a:t>
                      </a:r>
                      <a:endParaRPr sz="10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715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PoE+, IEEE 802.3at, Max 30W per port  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1*GE+3*FE Auto-negotiation,RJ45 connectors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71755" algn="l" eaLnBrk="1" fontAlgn="auto" latinLnBrk="0" hangingPunct="1">
                        <a:lnSpc>
                          <a:spcPts val="1005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Configuration of the number of MAC addresses learned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1755" algn="l">
                        <a:lnSpc>
                          <a:spcPts val="1005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10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Ethernet port-based VLAN transparent transmission and VLAN filtering</a:t>
                      </a:r>
                      <a:endParaRPr sz="10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圆角矩形 12"/>
          <p:cNvSpPr/>
          <p:nvPr/>
        </p:nvSpPr>
        <p:spPr>
          <a:xfrm>
            <a:off x="358140" y="3688715"/>
            <a:ext cx="3474085" cy="26987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582930" y="3666832"/>
            <a:ext cx="175577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Interface </a:t>
            </a:r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Parameter</a:t>
            </a:r>
            <a:endParaRPr lang="zh-CN" alt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447040" y="3766185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9" name="object 2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3971290" y="757555"/>
          <a:ext cx="3268980" cy="2474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5175"/>
                <a:gridCol w="2503805"/>
              </a:tblGrid>
              <a:tr h="74485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sz="10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O&amp;M</a:t>
                      </a:r>
                      <a:endParaRPr sz="10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Support OMCI(ITU-T G.984.x)</a:t>
                      </a:r>
                      <a:endParaRPr sz="10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Support CTC OAM 2.0 and 2.1</a:t>
                      </a:r>
                      <a:endParaRPr sz="10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Support Web/Telnet/CLI</a:t>
                      </a:r>
                      <a:endParaRPr sz="10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50546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Uplink Mode</a:t>
                      </a:r>
                      <a:endParaRPr lang="en-US" altLang="zh-CN" sz="10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Bridging mode</a:t>
                      </a:r>
                      <a:endParaRPr sz="10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Compatible with </a:t>
                      </a:r>
                      <a:r>
                        <a:rPr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mainstream</a:t>
                      </a:r>
                      <a:r>
                        <a:rPr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OLTs </a:t>
                      </a:r>
                      <a:endParaRPr sz="10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74549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L2</a:t>
                      </a:r>
                      <a:endParaRPr lang="en-US" altLang="zh-CN" sz="10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802.1D&amp;802.1ad bridging</a:t>
                      </a:r>
                      <a:endParaRPr sz="10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802.1p CoS</a:t>
                      </a:r>
                      <a:endParaRPr sz="10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802.1Q VLAN</a:t>
                      </a:r>
                      <a:endParaRPr sz="10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7879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00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Multicast</a:t>
                      </a:r>
                      <a:endParaRPr lang="en-US" altLang="en-US" sz="100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IGMPv2/v3</a:t>
                      </a:r>
                      <a:endParaRPr sz="10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90000"/>
                        </a:lnSpc>
                        <a:spcBef>
                          <a:spcPts val="60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sz="1000" spc="1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IGMP snooping</a:t>
                      </a:r>
                      <a:endParaRPr sz="1000" spc="1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10" name="圆角矩形 9"/>
          <p:cNvSpPr/>
          <p:nvPr/>
        </p:nvSpPr>
        <p:spPr>
          <a:xfrm>
            <a:off x="3957955" y="435610"/>
            <a:ext cx="3296920" cy="269875"/>
          </a:xfrm>
          <a:prstGeom prst="roundRect">
            <a:avLst/>
          </a:prstGeom>
          <a:solidFill>
            <a:srgbClr val="FF6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278630" y="413727"/>
            <a:ext cx="1290955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 Data</a:t>
            </a:r>
            <a:endParaRPr lang="zh-CN" alt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144010" y="513080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object 19"/>
          <p:cNvSpPr txBox="1"/>
          <p:nvPr/>
        </p:nvSpPr>
        <p:spPr>
          <a:xfrm>
            <a:off x="345440" y="8631557"/>
            <a:ext cx="1955164" cy="151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Ordering Information:</a:t>
            </a:r>
            <a:endParaRPr sz="900" b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7149e3d0-b402-493a-94d6-da16937fd255}"/>
  <p:tag name="TABLE_ENDDRAG_ORIGIN_RECT" val="528*59"/>
  <p:tag name="TABLE_ENDDRAG_RECT" val="28*708*528*59"/>
</p:tagLst>
</file>

<file path=ppt/tags/tag2.xml><?xml version="1.0" encoding="utf-8"?>
<p:tagLst xmlns:p="http://schemas.openxmlformats.org/presentationml/2006/main">
  <p:tag name="KSO_WM_UNIT_TABLE_BEAUTIFY" val="smartTable{102fb185-4a5f-4762-8c0c-4b1d2a292bcd}"/>
  <p:tag name="TABLE_ENDDRAG_ORIGIN_RECT" val="276*229"/>
  <p:tag name="TABLE_ENDDRAG_RECT" val="27*54*276*229"/>
</p:tagLst>
</file>

<file path=ppt/tags/tag3.xml><?xml version="1.0" encoding="utf-8"?>
<p:tagLst xmlns:p="http://schemas.openxmlformats.org/presentationml/2006/main">
  <p:tag name="KSO_WM_UNIT_TABLE_BEAUTIFY" val="smartTable{d3d6d996-55b0-44ba-acab-2f254be20de4}"/>
  <p:tag name="TABLE_ENDDRAG_ORIGIN_RECT" val="274*200"/>
  <p:tag name="TABLE_ENDDRAG_RECT" val="27*330*274*200"/>
</p:tagLst>
</file>

<file path=ppt/tags/tag4.xml><?xml version="1.0" encoding="utf-8"?>
<p:tagLst xmlns:p="http://schemas.openxmlformats.org/presentationml/2006/main">
  <p:tag name="KSO_WM_UNIT_TABLE_BEAUTIFY" val="smartTable{b7861c3d-0c1f-41ee-95cc-fdf54233a5af}"/>
  <p:tag name="TABLE_ENDDRAG_ORIGIN_RECT" val="257*226"/>
  <p:tag name="TABLE_ENDDRAG_RECT" val="312*301*257*226"/>
</p:tagLst>
</file>

<file path=ppt/tags/tag5.xml><?xml version="1.0" encoding="utf-8"?>
<p:tagLst xmlns:p="http://schemas.openxmlformats.org/presentationml/2006/main">
  <p:tag name="COMMONDATA" val="eyJoZGlkIjoiY2JiYjVhYWVkMGQ5NDYwYjg5MTk1MzI3MGY4OGJkNjcifQ=="/>
  <p:tag name="KSO_WPP_MARK_KEY" val="dc6ff2bb-dade-400d-a835-156cf0261a6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828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2330</Words>
  <Application>WPS 演示</Application>
  <PresentationFormat>自定义</PresentationFormat>
  <Paragraphs>146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Arial</vt:lpstr>
      <vt:lpstr>Gill Sans MT</vt:lpstr>
      <vt:lpstr>Calibri</vt:lpstr>
      <vt:lpstr>微软雅黑</vt:lpstr>
      <vt:lpstr>Arial Unicode MS</vt:lpstr>
      <vt:lpstr>Office Theme</vt:lpstr>
      <vt:lpstr>V2820D-1G3FPS XPON POE ONU 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Genexis EG400</dc:title>
  <dc:creator/>
  <cp:lastModifiedBy>VSOL-PC</cp:lastModifiedBy>
  <cp:revision>124</cp:revision>
  <dcterms:created xsi:type="dcterms:W3CDTF">2021-11-02T02:54:00Z</dcterms:created>
  <dcterms:modified xsi:type="dcterms:W3CDTF">2023-01-06T03:23:01Z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2021-11-09T00:00:00Z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2021-11-20T00:00:00Z</vt:filetime>
  </property>
  <property fmtid="{D5CDD505-2E9C-101B-9397-08002B2CF9AE}" pid="5" name="ICV">
    <vt:lpwstr>655B1FCDAA93497181F3C4D105BAC617</vt:lpwstr>
  </property>
  <property fmtid="{D5CDD505-2E9C-101B-9397-08002B2CF9AE}" pid="6" name="KSOProductBuildVer">
    <vt:lpwstr>2052-11.1.0.13703</vt:lpwstr>
  </property>
</Properties>
</file>