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10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media/image6.svg" ContentType="image/svg+xml"/>
  <Override PartName="/ppt/media/image7.svg" ContentType="image/svg+xml"/>
  <Override PartName="/ppt/media/image8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2" r:id="rId3"/>
    <p:sldId id="263" r:id="rId4"/>
  </p:sldIdLst>
  <p:sldSz cx="7556500" cy="10693400"/>
  <p:notesSz cx="7556500" cy="10693400"/>
  <p:custDataLst>
    <p:tags r:id="rId10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2F2F2"/>
    <a:srgbClr val="FF6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738"/>
        <p:guide pos="23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3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4483" cy="5365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32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280268" y="0"/>
            <a:ext cx="3274483" cy="5365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32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156874"/>
            <a:ext cx="3274483" cy="536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2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280268" y="10156874"/>
            <a:ext cx="3274483" cy="536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32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4483" cy="5365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280268" y="0"/>
            <a:ext cx="3274483" cy="5365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570230" y="1336675"/>
            <a:ext cx="6416040" cy="360902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55650" y="5146199"/>
            <a:ext cx="6045200" cy="42105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156874"/>
            <a:ext cx="3274483" cy="536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280268" y="10156874"/>
            <a:ext cx="3274483" cy="536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299" y="3451862"/>
            <a:ext cx="2025014" cy="421639"/>
          </a:xfrm>
        </p:spPr>
        <p:txBody>
          <a:bodyPr lIns="0" tIns="0" rIns="0" bIns="0"/>
          <a:lstStyle>
            <a:lvl1pPr>
              <a:defRPr sz="2600" b="0" i="0">
                <a:solidFill>
                  <a:srgbClr val="00A2DA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>
            <a:off x="0" y="5619115"/>
            <a:ext cx="7560310" cy="5068570"/>
          </a:xfrm>
          <a:custGeom>
            <a:avLst/>
            <a:gdLst/>
            <a:ahLst/>
            <a:cxnLst/>
            <a:rect l="l" t="t" r="r" b="b"/>
            <a:pathLst>
              <a:path w="7560309" h="5112384">
                <a:moveTo>
                  <a:pt x="0" y="5112004"/>
                </a:moveTo>
                <a:lnTo>
                  <a:pt x="7560005" y="5112004"/>
                </a:lnTo>
                <a:lnTo>
                  <a:pt x="7560005" y="0"/>
                </a:lnTo>
                <a:lnTo>
                  <a:pt x="0" y="0"/>
                </a:lnTo>
                <a:lnTo>
                  <a:pt x="0" y="51120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 userDrawn="1"/>
        </p:nvSpPr>
        <p:spPr>
          <a:xfrm>
            <a:off x="3635999" y="10607042"/>
            <a:ext cx="3924300" cy="85090"/>
          </a:xfrm>
          <a:custGeom>
            <a:avLst/>
            <a:gdLst/>
            <a:ahLst/>
            <a:cxnLst/>
            <a:rect l="l" t="t" r="r" b="b"/>
            <a:pathLst>
              <a:path w="3924300" h="85090">
                <a:moveTo>
                  <a:pt x="3924005" y="0"/>
                </a:moveTo>
                <a:lnTo>
                  <a:pt x="27000" y="0"/>
                </a:lnTo>
                <a:lnTo>
                  <a:pt x="16491" y="2122"/>
                </a:lnTo>
                <a:lnTo>
                  <a:pt x="7908" y="7908"/>
                </a:lnTo>
                <a:lnTo>
                  <a:pt x="2122" y="16491"/>
                </a:lnTo>
                <a:lnTo>
                  <a:pt x="0" y="27000"/>
                </a:lnTo>
                <a:lnTo>
                  <a:pt x="0" y="84960"/>
                </a:lnTo>
                <a:lnTo>
                  <a:pt x="3924005" y="84960"/>
                </a:lnTo>
                <a:lnTo>
                  <a:pt x="3924005" y="0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p/>
        </p:txBody>
      </p:sp>
      <p:sp>
        <p:nvSpPr>
          <p:cNvPr id="12" name="object 12"/>
          <p:cNvSpPr/>
          <p:nvPr userDrawn="1"/>
        </p:nvSpPr>
        <p:spPr>
          <a:xfrm>
            <a:off x="0" y="0"/>
            <a:ext cx="7559675" cy="99695"/>
          </a:xfrm>
          <a:custGeom>
            <a:avLst/>
            <a:gdLst/>
            <a:ahLst/>
            <a:cxnLst/>
            <a:rect l="l" t="t" r="r" b="b"/>
            <a:pathLst>
              <a:path w="3924300" h="91440">
                <a:moveTo>
                  <a:pt x="3923996" y="0"/>
                </a:moveTo>
                <a:lnTo>
                  <a:pt x="0" y="0"/>
                </a:lnTo>
                <a:lnTo>
                  <a:pt x="0" y="91444"/>
                </a:lnTo>
                <a:lnTo>
                  <a:pt x="3896996" y="91444"/>
                </a:lnTo>
                <a:lnTo>
                  <a:pt x="3907505" y="89322"/>
                </a:lnTo>
                <a:lnTo>
                  <a:pt x="3916087" y="83535"/>
                </a:lnTo>
                <a:lnTo>
                  <a:pt x="3921874" y="74952"/>
                </a:lnTo>
                <a:lnTo>
                  <a:pt x="3923996" y="64443"/>
                </a:lnTo>
                <a:lnTo>
                  <a:pt x="3923996" y="0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299" y="3451862"/>
            <a:ext cx="2025014" cy="421639"/>
          </a:xfrm>
        </p:spPr>
        <p:txBody>
          <a:bodyPr lIns="0" tIns="0" rIns="0" bIns="0"/>
          <a:lstStyle>
            <a:lvl1pPr>
              <a:defRPr sz="2600" b="0" i="0">
                <a:solidFill>
                  <a:srgbClr val="00A2DA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12"/>
          <p:cNvSpPr/>
          <p:nvPr userDrawn="1"/>
        </p:nvSpPr>
        <p:spPr>
          <a:xfrm>
            <a:off x="0" y="10605135"/>
            <a:ext cx="7559675" cy="99695"/>
          </a:xfrm>
          <a:custGeom>
            <a:avLst/>
            <a:gdLst/>
            <a:ahLst/>
            <a:cxnLst/>
            <a:rect l="l" t="t" r="r" b="b"/>
            <a:pathLst>
              <a:path w="3924300" h="91440">
                <a:moveTo>
                  <a:pt x="3923996" y="0"/>
                </a:moveTo>
                <a:lnTo>
                  <a:pt x="0" y="0"/>
                </a:lnTo>
                <a:lnTo>
                  <a:pt x="0" y="91444"/>
                </a:lnTo>
                <a:lnTo>
                  <a:pt x="3896996" y="91444"/>
                </a:lnTo>
                <a:lnTo>
                  <a:pt x="3907505" y="89322"/>
                </a:lnTo>
                <a:lnTo>
                  <a:pt x="3916087" y="83535"/>
                </a:lnTo>
                <a:lnTo>
                  <a:pt x="3921874" y="74952"/>
                </a:lnTo>
                <a:lnTo>
                  <a:pt x="3923996" y="64443"/>
                </a:lnTo>
                <a:lnTo>
                  <a:pt x="3923996" y="0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p/>
        </p:txBody>
      </p:sp>
      <p:sp>
        <p:nvSpPr>
          <p:cNvPr id="22" name="object 11"/>
          <p:cNvSpPr/>
          <p:nvPr userDrawn="1"/>
        </p:nvSpPr>
        <p:spPr>
          <a:xfrm flipH="1">
            <a:off x="-31761" y="-6348"/>
            <a:ext cx="3924300" cy="85090"/>
          </a:xfrm>
          <a:custGeom>
            <a:avLst/>
            <a:gdLst/>
            <a:ahLst/>
            <a:cxnLst/>
            <a:rect l="l" t="t" r="r" b="b"/>
            <a:pathLst>
              <a:path w="3924300" h="85090">
                <a:moveTo>
                  <a:pt x="3924005" y="0"/>
                </a:moveTo>
                <a:lnTo>
                  <a:pt x="27000" y="0"/>
                </a:lnTo>
                <a:lnTo>
                  <a:pt x="16491" y="2122"/>
                </a:lnTo>
                <a:lnTo>
                  <a:pt x="7908" y="7908"/>
                </a:lnTo>
                <a:lnTo>
                  <a:pt x="2122" y="16491"/>
                </a:lnTo>
                <a:lnTo>
                  <a:pt x="0" y="27000"/>
                </a:lnTo>
                <a:lnTo>
                  <a:pt x="0" y="84960"/>
                </a:lnTo>
                <a:lnTo>
                  <a:pt x="3924005" y="84960"/>
                </a:lnTo>
                <a:lnTo>
                  <a:pt x="3924005" y="0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-3810" y="9251950"/>
            <a:ext cx="7560310" cy="1441450"/>
          </a:xfrm>
          <a:custGeom>
            <a:avLst/>
            <a:gdLst/>
            <a:ahLst/>
            <a:cxnLst/>
            <a:rect l="l" t="t" r="r" b="b"/>
            <a:pathLst>
              <a:path w="7560309" h="2371090">
                <a:moveTo>
                  <a:pt x="0" y="2370963"/>
                </a:moveTo>
                <a:lnTo>
                  <a:pt x="7559992" y="2370963"/>
                </a:lnTo>
                <a:lnTo>
                  <a:pt x="7559992" y="0"/>
                </a:lnTo>
                <a:lnTo>
                  <a:pt x="0" y="0"/>
                </a:lnTo>
                <a:lnTo>
                  <a:pt x="0" y="23709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2.xml"/><Relationship Id="rId8" Type="http://schemas.openxmlformats.org/officeDocument/2006/relationships/image" Target="../media/image1.svg"/><Relationship Id="rId7" Type="http://schemas.openxmlformats.org/officeDocument/2006/relationships/image" Target="../media/image5.png"/><Relationship Id="rId60" Type="http://schemas.openxmlformats.org/officeDocument/2006/relationships/slideLayout" Target="../slideLayouts/slideLayout3.xml"/><Relationship Id="rId6" Type="http://schemas.openxmlformats.org/officeDocument/2006/relationships/tags" Target="../tags/tag1.xml"/><Relationship Id="rId59" Type="http://schemas.openxmlformats.org/officeDocument/2006/relationships/tags" Target="../tags/tag31.xml"/><Relationship Id="rId58" Type="http://schemas.openxmlformats.org/officeDocument/2006/relationships/image" Target="../media/image17.png"/><Relationship Id="rId57" Type="http://schemas.openxmlformats.org/officeDocument/2006/relationships/tags" Target="../tags/tag30.xml"/><Relationship Id="rId56" Type="http://schemas.openxmlformats.org/officeDocument/2006/relationships/tags" Target="../tags/tag29.xml"/><Relationship Id="rId55" Type="http://schemas.openxmlformats.org/officeDocument/2006/relationships/tags" Target="../tags/tag28.xml"/><Relationship Id="rId54" Type="http://schemas.openxmlformats.org/officeDocument/2006/relationships/tags" Target="../tags/tag27.xml"/><Relationship Id="rId53" Type="http://schemas.openxmlformats.org/officeDocument/2006/relationships/image" Target="../media/image10.svg"/><Relationship Id="rId52" Type="http://schemas.openxmlformats.org/officeDocument/2006/relationships/image" Target="../media/image16.png"/><Relationship Id="rId51" Type="http://schemas.openxmlformats.org/officeDocument/2006/relationships/tags" Target="../tags/tag26.xml"/><Relationship Id="rId50" Type="http://schemas.openxmlformats.org/officeDocument/2006/relationships/image" Target="../media/image9.svg"/><Relationship Id="rId5" Type="http://schemas.openxmlformats.org/officeDocument/2006/relationships/image" Target="../media/image4.png"/><Relationship Id="rId49" Type="http://schemas.openxmlformats.org/officeDocument/2006/relationships/image" Target="../media/image15.png"/><Relationship Id="rId48" Type="http://schemas.openxmlformats.org/officeDocument/2006/relationships/tags" Target="../tags/tag25.xml"/><Relationship Id="rId47" Type="http://schemas.openxmlformats.org/officeDocument/2006/relationships/image" Target="../media/image8.svg"/><Relationship Id="rId46" Type="http://schemas.openxmlformats.org/officeDocument/2006/relationships/image" Target="../media/image14.png"/><Relationship Id="rId45" Type="http://schemas.openxmlformats.org/officeDocument/2006/relationships/tags" Target="../tags/tag24.xml"/><Relationship Id="rId44" Type="http://schemas.openxmlformats.org/officeDocument/2006/relationships/image" Target="../media/image7.svg"/><Relationship Id="rId43" Type="http://schemas.openxmlformats.org/officeDocument/2006/relationships/image" Target="../media/image13.png"/><Relationship Id="rId42" Type="http://schemas.openxmlformats.org/officeDocument/2006/relationships/tags" Target="../tags/tag23.xml"/><Relationship Id="rId41" Type="http://schemas.openxmlformats.org/officeDocument/2006/relationships/tags" Target="../tags/tag22.xml"/><Relationship Id="rId40" Type="http://schemas.openxmlformats.org/officeDocument/2006/relationships/image" Target="../media/image6.svg"/><Relationship Id="rId4" Type="http://schemas.openxmlformats.org/officeDocument/2006/relationships/image" Target="../media/image3.png"/><Relationship Id="rId39" Type="http://schemas.openxmlformats.org/officeDocument/2006/relationships/image" Target="../media/image12.png"/><Relationship Id="rId38" Type="http://schemas.openxmlformats.org/officeDocument/2006/relationships/tags" Target="../tags/tag21.xml"/><Relationship Id="rId37" Type="http://schemas.openxmlformats.org/officeDocument/2006/relationships/image" Target="../media/image5.svg"/><Relationship Id="rId36" Type="http://schemas.openxmlformats.org/officeDocument/2006/relationships/image" Target="../media/image11.png"/><Relationship Id="rId35" Type="http://schemas.openxmlformats.org/officeDocument/2006/relationships/tags" Target="../tags/tag20.xml"/><Relationship Id="rId34" Type="http://schemas.openxmlformats.org/officeDocument/2006/relationships/tags" Target="../tags/tag19.xml"/><Relationship Id="rId33" Type="http://schemas.openxmlformats.org/officeDocument/2006/relationships/tags" Target="../tags/tag18.xml"/><Relationship Id="rId32" Type="http://schemas.openxmlformats.org/officeDocument/2006/relationships/tags" Target="../tags/tag17.xml"/><Relationship Id="rId31" Type="http://schemas.openxmlformats.org/officeDocument/2006/relationships/image" Target="../media/image10.emf"/><Relationship Id="rId30" Type="http://schemas.openxmlformats.org/officeDocument/2006/relationships/tags" Target="../tags/tag16.xml"/><Relationship Id="rId3" Type="http://schemas.openxmlformats.org/officeDocument/2006/relationships/image" Target="../media/image2.png"/><Relationship Id="rId29" Type="http://schemas.openxmlformats.org/officeDocument/2006/relationships/tags" Target="../tags/tag15.xml"/><Relationship Id="rId28" Type="http://schemas.openxmlformats.org/officeDocument/2006/relationships/tags" Target="../tags/tag14.xml"/><Relationship Id="rId27" Type="http://schemas.openxmlformats.org/officeDocument/2006/relationships/tags" Target="../tags/tag13.xml"/><Relationship Id="rId26" Type="http://schemas.openxmlformats.org/officeDocument/2006/relationships/tags" Target="../tags/tag12.xml"/><Relationship Id="rId25" Type="http://schemas.openxmlformats.org/officeDocument/2006/relationships/tags" Target="../tags/tag11.xml"/><Relationship Id="rId24" Type="http://schemas.openxmlformats.org/officeDocument/2006/relationships/tags" Target="../tags/tag10.xml"/><Relationship Id="rId23" Type="http://schemas.openxmlformats.org/officeDocument/2006/relationships/tags" Target="../tags/tag9.xml"/><Relationship Id="rId22" Type="http://schemas.openxmlformats.org/officeDocument/2006/relationships/tags" Target="../tags/tag8.xml"/><Relationship Id="rId21" Type="http://schemas.openxmlformats.org/officeDocument/2006/relationships/tags" Target="../tags/tag7.xml"/><Relationship Id="rId20" Type="http://schemas.openxmlformats.org/officeDocument/2006/relationships/image" Target="../media/image9.png"/><Relationship Id="rId2" Type="http://schemas.openxmlformats.org/officeDocument/2006/relationships/hyperlink" Target="http://www.genexis.eu/" TargetMode="External"/><Relationship Id="rId19" Type="http://schemas.openxmlformats.org/officeDocument/2006/relationships/tags" Target="../tags/tag6.xml"/><Relationship Id="rId18" Type="http://schemas.openxmlformats.org/officeDocument/2006/relationships/image" Target="../media/image4.svg"/><Relationship Id="rId17" Type="http://schemas.openxmlformats.org/officeDocument/2006/relationships/image" Target="../media/image8.png"/><Relationship Id="rId16" Type="http://schemas.openxmlformats.org/officeDocument/2006/relationships/tags" Target="../tags/tag5.xml"/><Relationship Id="rId15" Type="http://schemas.openxmlformats.org/officeDocument/2006/relationships/tags" Target="../tags/tag4.xml"/><Relationship Id="rId14" Type="http://schemas.openxmlformats.org/officeDocument/2006/relationships/image" Target="../media/image3.svg"/><Relationship Id="rId13" Type="http://schemas.openxmlformats.org/officeDocument/2006/relationships/image" Target="../media/image7.png"/><Relationship Id="rId12" Type="http://schemas.openxmlformats.org/officeDocument/2006/relationships/tags" Target="../tags/tag3.xml"/><Relationship Id="rId11" Type="http://schemas.openxmlformats.org/officeDocument/2006/relationships/image" Target="../media/image2.svg"/><Relationship Id="rId10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58470" y="3568700"/>
            <a:ext cx="2025014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185" dirty="0">
                <a:solidFill>
                  <a:srgbClr val="FF6900"/>
                </a:solidFill>
                <a:latin typeface="Arial" panose="020B0604020202020204" pitchFamily="34" charset="0"/>
              </a:rPr>
              <a:t>V2802DAC</a:t>
            </a:r>
            <a:endParaRPr lang="en-US" sz="2400" spc="-185" dirty="0">
              <a:solidFill>
                <a:srgbClr val="FF69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8470" y="3996690"/>
            <a:ext cx="2133600" cy="182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lang="en-US" sz="12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/>
              </a:rPr>
              <a:t>1*XPON+</a:t>
            </a:r>
            <a:r>
              <a:rPr sz="12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/>
              </a:rPr>
              <a:t>2GE+W</a:t>
            </a:r>
            <a:r>
              <a:rPr lang="en-US" sz="12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/>
              </a:rPr>
              <a:t>i</a:t>
            </a:r>
            <a:r>
              <a:rPr sz="12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/>
              </a:rPr>
              <a:t>F</a:t>
            </a:r>
            <a:r>
              <a:rPr lang="en-US" sz="12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/>
              </a:rPr>
              <a:t>i5 ONT </a:t>
            </a:r>
            <a:endParaRPr lang="en-US" sz="1200" dirty="0">
              <a:solidFill>
                <a:srgbClr val="414042"/>
              </a:solidFill>
              <a:latin typeface="Arial" panose="020B0604020202020204" pitchFamily="34" charset="0"/>
              <a:cs typeface="Arial" panose="020B0604020202020204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458470" y="5774690"/>
            <a:ext cx="6803390" cy="116459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000" b="1" spc="-25" dirty="0">
                <a:solidFill>
                  <a:srgbClr val="FF6900"/>
                </a:solidFill>
                <a:latin typeface="Arial" panose="020B0604020202020204" pitchFamily="34" charset="0"/>
                <a:cs typeface="Gill Sans MT" panose="020B0502020104020203"/>
              </a:rPr>
              <a:t>Introduction:</a:t>
            </a:r>
            <a:endParaRPr sz="1000" b="1" spc="-25" dirty="0">
              <a:solidFill>
                <a:srgbClr val="FF6900"/>
              </a:solidFill>
              <a:latin typeface="Arial" panose="020B0604020202020204" pitchFamily="34" charset="0"/>
              <a:cs typeface="Gill Sans MT" panose="020B0502020104020203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850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V2802DAC</a:t>
            </a:r>
            <a:r>
              <a:rPr lang="en-US" sz="850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 (</a:t>
            </a:r>
            <a:r>
              <a:rPr sz="850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2GE+WiFi5 XPON ONT)</a:t>
            </a:r>
            <a:r>
              <a:rPr lang="en-US" sz="850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 </a:t>
            </a:r>
            <a:r>
              <a:rPr sz="850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 is designed to meet the FTTH requirements of fixed network operators. Th</a:t>
            </a:r>
            <a:r>
              <a:rPr lang="en-US" sz="850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e</a:t>
            </a:r>
            <a:r>
              <a:rPr sz="850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 ONT is based on a high-performance chipset (Realtek) technology solution, supporting IEEE802.11b/g/n/ac </a:t>
            </a:r>
            <a:r>
              <a:rPr lang="en-US" sz="850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WIFI</a:t>
            </a:r>
            <a:r>
              <a:rPr sz="850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 technology and other Layer 2/Layer 3 functions</a:t>
            </a:r>
            <a:r>
              <a:rPr lang="en-US" sz="850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. </a:t>
            </a:r>
            <a:r>
              <a:rPr lang="en-US" sz="850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This ONU has a FEM module, which can improve the transmission power and reception sensitivity of WIFI, making the coverage of WIFI larger. In addition, t</a:t>
            </a:r>
            <a:r>
              <a:rPr sz="850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he ONT supports the OAM/OMCI protocol, and we can configure or manage various services of the ONT on the VSOL OLT.</a:t>
            </a:r>
            <a:endParaRPr sz="850" dirty="0">
              <a:solidFill>
                <a:srgbClr val="313130"/>
              </a:solidFill>
              <a:latin typeface="Arial" panose="020B0604020202020204" pitchFamily="34" charset="0"/>
            </a:endParaRPr>
          </a:p>
          <a:p>
            <a:pPr marL="18415" marR="5080" algn="just">
              <a:lnSpc>
                <a:spcPct val="108000"/>
              </a:lnSpc>
              <a:spcBef>
                <a:spcPts val="360"/>
              </a:spcBef>
            </a:pPr>
            <a:r>
              <a:rPr sz="850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The ONU has high reliability and is easy to manage and maintain. It has QoS guarantees for different services. It complies with the China Telecom CTC2.1/3.0 and international technical standards such as IEEE802.3ah, ITU-T G.984, etc. </a:t>
            </a:r>
            <a:endParaRPr sz="850" dirty="0">
              <a:solidFill>
                <a:srgbClr val="313130"/>
              </a:solidFill>
              <a:latin typeface="Arial" panose="020B0604020202020204" pitchFamily="34" charset="0"/>
            </a:endParaRPr>
          </a:p>
        </p:txBody>
      </p:sp>
      <p:sp>
        <p:nvSpPr>
          <p:cNvPr id="11" name="object 5"/>
          <p:cNvSpPr txBox="1"/>
          <p:nvPr/>
        </p:nvSpPr>
        <p:spPr>
          <a:xfrm>
            <a:off x="458470" y="4311650"/>
            <a:ext cx="89471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000" b="1" spc="-75" dirty="0">
                <a:solidFill>
                  <a:srgbClr val="FF6900"/>
                </a:solidFill>
                <a:latin typeface="Arial" panose="020B0604020202020204" pitchFamily="34" charset="0"/>
                <a:cs typeface="Gill Sans MT" panose="020B0502020104020203"/>
              </a:rPr>
              <a:t>Key </a:t>
            </a:r>
            <a:r>
              <a:rPr sz="1000" b="1" spc="-30" dirty="0">
                <a:solidFill>
                  <a:srgbClr val="FF6900"/>
                </a:solidFill>
                <a:latin typeface="Arial" panose="020B0604020202020204" pitchFamily="34" charset="0"/>
                <a:cs typeface="Gill Sans MT" panose="020B0502020104020203"/>
              </a:rPr>
              <a:t>Features:</a:t>
            </a:r>
            <a:r>
              <a:rPr lang="en-US" sz="1000" b="1" spc="-30" dirty="0">
                <a:solidFill>
                  <a:srgbClr val="FF6900"/>
                </a:solidFill>
                <a:latin typeface="Arial" panose="020B0604020202020204" pitchFamily="34" charset="0"/>
                <a:cs typeface="Gill Sans MT" panose="020B0502020104020203"/>
              </a:rPr>
              <a:t> </a:t>
            </a:r>
            <a:endParaRPr lang="en-US" sz="850" spc="15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Calibri" panose="020F0502020204030204"/>
            </a:endParaRPr>
          </a:p>
        </p:txBody>
      </p:sp>
      <p:pic>
        <p:nvPicPr>
          <p:cNvPr id="29" name="图片 28" descr="LOGO（源文件）绿色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448310" y="351790"/>
            <a:ext cx="964675" cy="576000"/>
          </a:xfrm>
          <a:prstGeom prst="rect">
            <a:avLst/>
          </a:prstGeom>
        </p:spPr>
      </p:pic>
      <p:sp>
        <p:nvSpPr>
          <p:cNvPr id="32" name="object 8"/>
          <p:cNvSpPr txBox="1"/>
          <p:nvPr/>
        </p:nvSpPr>
        <p:spPr>
          <a:xfrm>
            <a:off x="448310" y="7011670"/>
            <a:ext cx="1520825" cy="23177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lang="en-US" sz="1000" b="1" spc="-55" dirty="0">
                <a:solidFill>
                  <a:srgbClr val="FF6900"/>
                </a:solidFill>
                <a:latin typeface="Arial" panose="020B0604020202020204" pitchFamily="34" charset="0"/>
                <a:cs typeface="Gill Sans MT" panose="020B0502020104020203"/>
              </a:rPr>
              <a:t>Appli</a:t>
            </a:r>
            <a:r>
              <a:rPr sz="1000" b="1" spc="-10" dirty="0">
                <a:solidFill>
                  <a:srgbClr val="FF6900"/>
                </a:solidFill>
                <a:latin typeface="Arial" panose="020B0604020202020204" pitchFamily="34" charset="0"/>
                <a:cs typeface="Gill Sans MT" panose="020B0502020104020203"/>
              </a:rPr>
              <a:t>cation</a:t>
            </a:r>
            <a:r>
              <a:rPr lang="en-US" sz="1000" b="1" spc="-10" dirty="0">
                <a:solidFill>
                  <a:srgbClr val="FF6900"/>
                </a:solidFill>
                <a:latin typeface="Arial" panose="020B0604020202020204" pitchFamily="34" charset="0"/>
                <a:cs typeface="Gill Sans MT" panose="020B0502020104020203"/>
              </a:rPr>
              <a:t> Chart</a:t>
            </a:r>
            <a:r>
              <a:rPr sz="1000" b="1" spc="-10" dirty="0">
                <a:solidFill>
                  <a:srgbClr val="FF6900"/>
                </a:solidFill>
                <a:latin typeface="Arial" panose="020B0604020202020204" pitchFamily="34" charset="0"/>
                <a:cs typeface="Gill Sans MT" panose="020B0502020104020203"/>
              </a:rPr>
              <a:t>:</a:t>
            </a:r>
            <a:endParaRPr sz="850">
              <a:latin typeface="Arial" panose="020B0604020202020204" pitchFamily="34" charset="0"/>
              <a:cs typeface="Calibri" panose="020F0502020204030204"/>
            </a:endParaRPr>
          </a:p>
        </p:txBody>
      </p:sp>
      <p:sp>
        <p:nvSpPr>
          <p:cNvPr id="4" name="object 8"/>
          <p:cNvSpPr txBox="1"/>
          <p:nvPr/>
        </p:nvSpPr>
        <p:spPr>
          <a:xfrm>
            <a:off x="440055" y="10476865"/>
            <a:ext cx="2033270" cy="204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50" spc="-45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VSOL</a:t>
            </a:r>
            <a:r>
              <a:rPr sz="650" spc="-45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 </a:t>
            </a:r>
            <a:r>
              <a:rPr sz="650" spc="-15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product</a:t>
            </a:r>
            <a:r>
              <a:rPr sz="650" spc="-4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 </a:t>
            </a:r>
            <a:r>
              <a:rPr sz="650" spc="-25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datasheet</a:t>
            </a:r>
            <a:r>
              <a:rPr sz="650" spc="-4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 </a:t>
            </a:r>
            <a:r>
              <a:rPr sz="650" spc="6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|</a:t>
            </a:r>
            <a:r>
              <a:rPr sz="650" spc="-4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 </a:t>
            </a:r>
            <a:r>
              <a:rPr sz="650" spc="-3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Updated:</a:t>
            </a:r>
            <a:r>
              <a:rPr sz="650" spc="-75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 </a:t>
            </a:r>
            <a:r>
              <a:rPr lang="en-US" sz="650" spc="-75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24 </a:t>
            </a:r>
            <a:r>
              <a:rPr sz="650" spc="-7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-1</a:t>
            </a:r>
            <a:r>
              <a:rPr lang="en-US" sz="650" spc="-7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1 </a:t>
            </a:r>
            <a:r>
              <a:rPr sz="650" spc="-7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-</a:t>
            </a:r>
            <a:r>
              <a:rPr lang="en-US" sz="650" spc="-7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 </a:t>
            </a:r>
            <a:r>
              <a:rPr sz="650" spc="-7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2021</a:t>
            </a:r>
            <a:r>
              <a:rPr sz="650" spc="-4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 </a:t>
            </a:r>
            <a:r>
              <a:rPr sz="650" spc="6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|</a:t>
            </a:r>
            <a:r>
              <a:rPr sz="650" spc="-4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 </a:t>
            </a:r>
            <a:r>
              <a:rPr sz="650" spc="-7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Rev.</a:t>
            </a:r>
            <a:r>
              <a:rPr lang="en-US" sz="650" spc="-7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2.0 </a:t>
            </a:r>
            <a:r>
              <a:rPr sz="650" spc="6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|</a:t>
            </a:r>
            <a:r>
              <a:rPr sz="650" spc="-4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 </a:t>
            </a:r>
            <a:r>
              <a:rPr sz="600" dirty="0">
                <a:solidFill>
                  <a:srgbClr val="808285"/>
                </a:solidFill>
                <a:uFillTx/>
                <a:latin typeface="Arial" panose="020B0604020202020204" pitchFamily="34" charset="0"/>
                <a:cs typeface="Arial" panose="020B0604020202020204"/>
                <a:hlinkClick r:id="rId2"/>
              </a:rPr>
              <a:t>www.vsolcn.com</a:t>
            </a:r>
            <a:endParaRPr sz="600" dirty="0">
              <a:solidFill>
                <a:srgbClr val="808285"/>
              </a:solidFill>
              <a:uFillTx/>
              <a:latin typeface="Arial" panose="020B0604020202020204" pitchFamily="34" charset="0"/>
              <a:cs typeface="Arial" panose="020B0604020202020204"/>
              <a:hlinkClick r:id="rId2"/>
            </a:endParaRPr>
          </a:p>
        </p:txBody>
      </p:sp>
      <p:pic>
        <p:nvPicPr>
          <p:cNvPr id="2" name="图片 1" descr="V2802DAC v5.1 (4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235" y="476885"/>
            <a:ext cx="3870960" cy="3870960"/>
          </a:xfrm>
          <a:prstGeom prst="rect">
            <a:avLst/>
          </a:prstGeom>
        </p:spPr>
      </p:pic>
      <p:sp>
        <p:nvSpPr>
          <p:cNvPr id="17" name="object 9"/>
          <p:cNvSpPr txBox="1">
            <a:spLocks noGrp="1"/>
          </p:cNvSpPr>
          <p:nvPr/>
        </p:nvSpPr>
        <p:spPr>
          <a:xfrm>
            <a:off x="1979295" y="3750310"/>
            <a:ext cx="612775" cy="17208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  <a:buClrTx/>
              <a:buSzTx/>
              <a:buFontTx/>
            </a:pPr>
            <a:r>
              <a:rPr lang="en-US" sz="1000" kern="0" spc="-50" dirty="0">
                <a:solidFill>
                  <a:srgbClr val="FF6900"/>
                </a:solidFill>
                <a:uFillTx/>
                <a:latin typeface="Arial" panose="020B0604020202020204" pitchFamily="34" charset="0"/>
              </a:rPr>
              <a:t>With FEM</a:t>
            </a:r>
            <a:endParaRPr lang="en-US" sz="1000" kern="0" spc="-50" dirty="0">
              <a:solidFill>
                <a:srgbClr val="FF6900"/>
              </a:solidFill>
              <a:uFillTx/>
              <a:latin typeface="Arial" panose="020B0604020202020204" pitchFamily="34" charset="0"/>
            </a:endParaRPr>
          </a:p>
        </p:txBody>
      </p:sp>
      <p:pic>
        <p:nvPicPr>
          <p:cNvPr id="27" name="图片 26" descr="FE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2755" y="1099185"/>
            <a:ext cx="596900" cy="596900"/>
          </a:xfrm>
          <a:prstGeom prst="rect">
            <a:avLst/>
          </a:prstGeom>
        </p:spPr>
      </p:pic>
      <p:pic>
        <p:nvPicPr>
          <p:cNvPr id="30" name="图片 29" descr="wifi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0000">
            <a:off x="5336540" y="469900"/>
            <a:ext cx="602615" cy="602615"/>
          </a:xfrm>
          <a:prstGeom prst="rect">
            <a:avLst/>
          </a:prstGeom>
        </p:spPr>
      </p:pic>
      <p:pic>
        <p:nvPicPr>
          <p:cNvPr id="26" name="图形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7858" y="4581361"/>
            <a:ext cx="504000" cy="504000"/>
          </a:xfrm>
          <a:prstGeom prst="rect">
            <a:avLst/>
          </a:prstGeom>
        </p:spPr>
      </p:pic>
      <p:pic>
        <p:nvPicPr>
          <p:cNvPr id="58" name="图形 5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69898" y="4581361"/>
            <a:ext cx="503555" cy="504000"/>
          </a:xfrm>
          <a:prstGeom prst="rect">
            <a:avLst/>
          </a:prstGeom>
        </p:spPr>
      </p:pic>
      <p:pic>
        <p:nvPicPr>
          <p:cNvPr id="42" name="图形 4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578860" y="4697730"/>
            <a:ext cx="349250" cy="272415"/>
          </a:xfrm>
          <a:prstGeom prst="rect">
            <a:avLst/>
          </a:prstGeom>
        </p:spPr>
      </p:pic>
      <p:sp>
        <p:nvSpPr>
          <p:cNvPr id="36" name="椭圆 35"/>
          <p:cNvSpPr/>
          <p:nvPr>
            <p:custDataLst>
              <p:tags r:id="rId15"/>
            </p:custDataLst>
          </p:nvPr>
        </p:nvSpPr>
        <p:spPr>
          <a:xfrm>
            <a:off x="3501390" y="4581525"/>
            <a:ext cx="504190" cy="504825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0" name="图形 1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833088" y="4581361"/>
            <a:ext cx="503555" cy="504000"/>
          </a:xfrm>
          <a:prstGeom prst="rect">
            <a:avLst/>
          </a:prstGeom>
        </p:spPr>
      </p:pic>
      <p:pic>
        <p:nvPicPr>
          <p:cNvPr id="31" name="图片 30" descr="芯片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6164683" y="4581361"/>
            <a:ext cx="503555" cy="504000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313055" y="5121910"/>
            <a:ext cx="1512570" cy="352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85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XPON Dual </a:t>
            </a:r>
            <a:r>
              <a:rPr lang="en-US" sz="85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Mode</a:t>
            </a:r>
            <a:endParaRPr lang="en-US" sz="850" spc="15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Calibri" panose="020F0502020204030204"/>
              <a:sym typeface="+mn-ea"/>
            </a:endParaRPr>
          </a:p>
          <a:p>
            <a:pPr algn="ctr"/>
            <a:r>
              <a:rPr lang="en-US" sz="85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Auto-EPON/GPON </a:t>
            </a:r>
            <a:r>
              <a:rPr lang="en-US" sz="85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Mode</a:t>
            </a:r>
            <a:endParaRPr lang="en-US" altLang="en-US" sz="850" spc="15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Calibri" panose="020F0502020204030204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899285" y="5166995"/>
            <a:ext cx="1109980" cy="3003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lvl="0" algn="ctr">
              <a:buClrTx/>
              <a:buSzTx/>
              <a:buFontTx/>
            </a:pPr>
            <a:r>
              <a:rPr lang="en-US" sz="85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WiFi5 Dual Band 1200Mbps</a:t>
            </a:r>
            <a:endParaRPr lang="en-US" sz="850" spc="15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Calibri" panose="020F0502020204030204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314700" y="5166995"/>
            <a:ext cx="880745" cy="2927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lvl="0" algn="ctr">
              <a:buClrTx/>
              <a:buSzTx/>
              <a:buFontTx/>
            </a:pPr>
            <a:r>
              <a:rPr lang="en-US" sz="85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EasyMesh </a:t>
            </a:r>
            <a:endParaRPr lang="en-US" sz="850" spc="15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Calibri" panose="020F0502020204030204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408170" y="5166995"/>
            <a:ext cx="1302385" cy="2927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lvl="0" algn="ctr">
              <a:buClrTx/>
              <a:buSzTx/>
              <a:buFontTx/>
            </a:pPr>
            <a:r>
              <a:rPr lang="en-US" sz="85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IPv4/IPv6 </a:t>
            </a:r>
            <a:endParaRPr lang="en-US" sz="850" spc="15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Calibri" panose="020F0502020204030204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sz="85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Dual Stack</a:t>
            </a:r>
            <a:endParaRPr lang="en-US" sz="850" spc="15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Calibri" panose="020F0502020204030204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803265" y="5166995"/>
            <a:ext cx="1302385" cy="2927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lvl="0" algn="ctr">
              <a:buClrTx/>
              <a:buSzTx/>
              <a:buFontTx/>
            </a:pPr>
            <a:r>
              <a:rPr lang="en-US" sz="85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WiFi-FEM module</a:t>
            </a:r>
            <a:endParaRPr lang="en-US" sz="850" spc="15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Calibri" panose="020F0502020204030204"/>
              <a:sym typeface="+mn-ea"/>
            </a:endParaRPr>
          </a:p>
        </p:txBody>
      </p:sp>
      <p:pic>
        <p:nvPicPr>
          <p:cNvPr id="43" name="图片 42" descr="V2802DAC v5.1 (4)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207385" y="7371715"/>
            <a:ext cx="2092960" cy="2092960"/>
          </a:xfrm>
          <a:prstGeom prst="rect">
            <a:avLst/>
          </a:prstGeom>
        </p:spPr>
      </p:pic>
      <p:sp>
        <p:nvSpPr>
          <p:cNvPr id="44" name="文本框 43"/>
          <p:cNvSpPr txBox="1"/>
          <p:nvPr>
            <p:custDataLst>
              <p:tags r:id="rId22"/>
            </p:custDataLst>
          </p:nvPr>
        </p:nvSpPr>
        <p:spPr>
          <a:xfrm>
            <a:off x="3000375" y="8872534"/>
            <a:ext cx="634825" cy="2432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90" i="1" dirty="0">
                <a:solidFill>
                  <a:srgbClr val="FF0000"/>
                </a:solidFill>
              </a:rPr>
              <a:t>SC/</a:t>
            </a:r>
            <a:r>
              <a:rPr lang="en-US" altLang="zh-CN" sz="990" i="1" dirty="0">
                <a:solidFill>
                  <a:srgbClr val="FF0000"/>
                </a:solidFill>
              </a:rPr>
              <a:t>UPC</a:t>
            </a:r>
            <a:endParaRPr lang="en-US" altLang="zh-CN" sz="990" i="1" dirty="0">
              <a:solidFill>
                <a:srgbClr val="FF0000"/>
              </a:solidFill>
            </a:endParaRPr>
          </a:p>
        </p:txBody>
      </p:sp>
      <p:cxnSp>
        <p:nvCxnSpPr>
          <p:cNvPr id="45" name="直接连接符 44"/>
          <p:cNvCxnSpPr/>
          <p:nvPr>
            <p:custDataLst>
              <p:tags r:id="rId23"/>
            </p:custDataLst>
          </p:nvPr>
        </p:nvCxnSpPr>
        <p:spPr>
          <a:xfrm flipH="1">
            <a:off x="3727450" y="8933180"/>
            <a:ext cx="584835" cy="629920"/>
          </a:xfrm>
          <a:prstGeom prst="line">
            <a:avLst/>
          </a:prstGeom>
          <a:noFill/>
          <a:ln w="9525" cap="flat" cmpd="sng" algn="ctr">
            <a:solidFill>
              <a:srgbClr val="4F81BD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>
            <p:custDataLst>
              <p:tags r:id="rId24"/>
            </p:custDataLst>
          </p:nvPr>
        </p:nvSpPr>
        <p:spPr>
          <a:xfrm>
            <a:off x="3412490" y="9968230"/>
            <a:ext cx="73787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PC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47" name="直接连接符 46"/>
          <p:cNvCxnSpPr/>
          <p:nvPr>
            <p:custDataLst>
              <p:tags r:id="rId25"/>
            </p:custDataLst>
          </p:nvPr>
        </p:nvCxnSpPr>
        <p:spPr bwMode="auto">
          <a:xfrm flipH="1">
            <a:off x="1879600" y="8891270"/>
            <a:ext cx="1980000" cy="1270"/>
          </a:xfrm>
          <a:prstGeom prst="line">
            <a:avLst/>
          </a:prstGeom>
          <a:noFill/>
          <a:ln w="1270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文本框 49"/>
          <p:cNvSpPr txBox="1"/>
          <p:nvPr>
            <p:custDataLst>
              <p:tags r:id="rId26"/>
            </p:custDataLst>
          </p:nvPr>
        </p:nvSpPr>
        <p:spPr>
          <a:xfrm>
            <a:off x="6079490" y="9120505"/>
            <a:ext cx="913765" cy="153670"/>
          </a:xfrm>
          <a:prstGeom prst="rect">
            <a:avLst/>
          </a:prstGeom>
          <a:noFill/>
        </p:spPr>
        <p:txBody>
          <a:bodyPr wrap="square" lIns="36195" tIns="0" rIns="36195" bIns="0" rtlCol="0">
            <a:spAutoFit/>
          </a:bodyPr>
          <a:p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Smart phone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" name="文本框 50"/>
          <p:cNvSpPr txBox="1"/>
          <p:nvPr>
            <p:custDataLst>
              <p:tags r:id="rId27"/>
            </p:custDataLst>
          </p:nvPr>
        </p:nvSpPr>
        <p:spPr>
          <a:xfrm>
            <a:off x="5083175" y="8272145"/>
            <a:ext cx="8851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WLAN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文本框 51"/>
          <p:cNvSpPr txBox="1"/>
          <p:nvPr>
            <p:custDataLst>
              <p:tags r:id="rId28"/>
            </p:custDataLst>
          </p:nvPr>
        </p:nvSpPr>
        <p:spPr>
          <a:xfrm>
            <a:off x="4150360" y="7776845"/>
            <a:ext cx="669290" cy="210820"/>
          </a:xfrm>
          <a:prstGeom prst="rect">
            <a:avLst/>
          </a:prstGeom>
          <a:noFill/>
        </p:spPr>
        <p:txBody>
          <a:bodyPr wrap="square" lIns="0" tIns="36195" rIns="0" bIns="36195" rtlCol="0">
            <a:spAutoFit/>
          </a:bodyPr>
          <a:p>
            <a:r>
              <a:rPr lang="en-US" altLang="zh-CN" sz="900">
                <a:latin typeface="Calibri" panose="020F0502020204030204" charset="0"/>
                <a:cs typeface="Calibri" panose="020F0502020204030204" charset="0"/>
              </a:rPr>
              <a:t>FEM </a:t>
            </a:r>
            <a:r>
              <a:rPr lang="en-US" altLang="zh-CN" sz="900">
                <a:latin typeface="Calibri" panose="020F0502020204030204" charset="0"/>
                <a:cs typeface="Calibri" panose="020F0502020204030204" charset="0"/>
              </a:rPr>
              <a:t>Chipset</a:t>
            </a:r>
            <a:endParaRPr lang="en-US" altLang="zh-CN" sz="90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53" name="图片 52" descr="芯片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4285615" y="8006715"/>
            <a:ext cx="361950" cy="361950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1" cstate="screen"/>
          <a:stretch>
            <a:fillRect/>
          </a:stretch>
        </p:blipFill>
        <p:spPr>
          <a:xfrm flipH="1">
            <a:off x="2278380" y="8756650"/>
            <a:ext cx="269875" cy="312420"/>
          </a:xfrm>
          <a:prstGeom prst="rect">
            <a:avLst/>
          </a:prstGeom>
        </p:spPr>
      </p:pic>
      <p:sp>
        <p:nvSpPr>
          <p:cNvPr id="55" name="Rectangle 54"/>
          <p:cNvSpPr/>
          <p:nvPr>
            <p:custDataLst>
              <p:tags r:id="rId32"/>
            </p:custDataLst>
          </p:nvPr>
        </p:nvSpPr>
        <p:spPr>
          <a:xfrm>
            <a:off x="2239645" y="9105900"/>
            <a:ext cx="494665" cy="19113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noAutofit/>
          </a:bodyPr>
          <a:p>
            <a:pPr algn="ctr" defTabSz="833755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Splitter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3" name="文本框 92"/>
          <p:cNvSpPr txBox="1"/>
          <p:nvPr>
            <p:custDataLst>
              <p:tags r:id="rId33"/>
            </p:custDataLst>
          </p:nvPr>
        </p:nvSpPr>
        <p:spPr>
          <a:xfrm>
            <a:off x="701887" y="9126719"/>
            <a:ext cx="695828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1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Internet</a:t>
            </a:r>
            <a:endParaRPr lang="en-US" altLang="zh-CN" sz="1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2" name="文本框 101"/>
          <p:cNvSpPr txBox="1"/>
          <p:nvPr>
            <p:custDataLst>
              <p:tags r:id="rId34"/>
            </p:custDataLst>
          </p:nvPr>
        </p:nvSpPr>
        <p:spPr>
          <a:xfrm>
            <a:off x="1475105" y="9157970"/>
            <a:ext cx="405765" cy="24511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p>
            <a:pPr algn="ctr"/>
            <a:r>
              <a:rPr lang="en-US" altLang="zh-CN" sz="1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OLT</a:t>
            </a:r>
            <a:endParaRPr lang="en-US" altLang="zh-CN" sz="1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56" name="图形 27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845388" y="8729499"/>
            <a:ext cx="428625" cy="428625"/>
          </a:xfrm>
          <a:prstGeom prst="rect">
            <a:avLst/>
          </a:prstGeom>
        </p:spPr>
      </p:pic>
      <p:pic>
        <p:nvPicPr>
          <p:cNvPr id="57" name="图形 5"/>
          <p:cNvPicPr>
            <a:picLocks noChangeAspect="1"/>
          </p:cNvPicPr>
          <p:nvPr>
            <p:custDataLst>
              <p:tags r:id="rId38"/>
            </p:custDataLst>
          </p:nvPr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474470" y="8783955"/>
            <a:ext cx="440055" cy="321945"/>
          </a:xfrm>
          <a:prstGeom prst="rect">
            <a:avLst/>
          </a:prstGeom>
        </p:spPr>
      </p:pic>
      <p:cxnSp>
        <p:nvCxnSpPr>
          <p:cNvPr id="59" name="直接连接符 58"/>
          <p:cNvCxnSpPr/>
          <p:nvPr>
            <p:custDataLst>
              <p:tags r:id="rId41"/>
            </p:custDataLst>
          </p:nvPr>
        </p:nvCxnSpPr>
        <p:spPr>
          <a:xfrm>
            <a:off x="1273810" y="8943975"/>
            <a:ext cx="200660" cy="1270"/>
          </a:xfrm>
          <a:prstGeom prst="line">
            <a:avLst/>
          </a:prstGeom>
          <a:noFill/>
          <a:ln w="9525" cap="flat" cmpd="sng" algn="ctr">
            <a:solidFill>
              <a:srgbClr val="4F81BD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图形 65"/>
          <p:cNvPicPr>
            <a:picLocks noChangeAspect="1"/>
          </p:cNvPicPr>
          <p:nvPr>
            <p:custDataLst>
              <p:tags r:id="rId42"/>
            </p:custDataLst>
          </p:nvPr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3454400" y="9518015"/>
            <a:ext cx="472440" cy="472440"/>
          </a:xfrm>
          <a:prstGeom prst="rect">
            <a:avLst/>
          </a:prstGeom>
        </p:spPr>
      </p:pic>
      <p:pic>
        <p:nvPicPr>
          <p:cNvPr id="61" name="图形 5"/>
          <p:cNvPicPr>
            <a:picLocks noChangeAspect="1"/>
          </p:cNvPicPr>
          <p:nvPr>
            <p:custDataLst>
              <p:tags r:id="rId45"/>
            </p:custDataLst>
          </p:nvPr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6289585" y="8452802"/>
            <a:ext cx="400050" cy="619125"/>
          </a:xfrm>
          <a:prstGeom prst="rect">
            <a:avLst/>
          </a:prstGeom>
        </p:spPr>
      </p:pic>
      <p:pic>
        <p:nvPicPr>
          <p:cNvPr id="62" name="图形 63"/>
          <p:cNvPicPr>
            <a:picLocks noChangeAspect="1"/>
          </p:cNvPicPr>
          <p:nvPr>
            <p:custDataLst>
              <p:tags r:id="rId48"/>
            </p:custDataLst>
          </p:nvPr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 rot="5700000">
            <a:off x="5106373" y="7748040"/>
            <a:ext cx="590074" cy="423937"/>
          </a:xfrm>
          <a:prstGeom prst="rect">
            <a:avLst/>
          </a:prstGeom>
        </p:spPr>
      </p:pic>
      <p:pic>
        <p:nvPicPr>
          <p:cNvPr id="63" name="图形 31"/>
          <p:cNvPicPr>
            <a:picLocks noChangeAspect="1"/>
          </p:cNvPicPr>
          <p:nvPr>
            <p:custDataLst>
              <p:tags r:id="rId51"/>
            </p:custDataLst>
          </p:nvPr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4219891" y="9489440"/>
            <a:ext cx="600075" cy="723900"/>
          </a:xfrm>
          <a:prstGeom prst="rect">
            <a:avLst/>
          </a:prstGeom>
        </p:spPr>
      </p:pic>
      <p:cxnSp>
        <p:nvCxnSpPr>
          <p:cNvPr id="65" name="直接连接符 64"/>
          <p:cNvCxnSpPr>
            <a:endCxn id="63" idx="0"/>
          </p:cNvCxnSpPr>
          <p:nvPr>
            <p:custDataLst>
              <p:tags r:id="rId54"/>
            </p:custDataLst>
          </p:nvPr>
        </p:nvCxnSpPr>
        <p:spPr>
          <a:xfrm>
            <a:off x="4399280" y="8902065"/>
            <a:ext cx="120650" cy="587375"/>
          </a:xfrm>
          <a:prstGeom prst="line">
            <a:avLst/>
          </a:prstGeom>
          <a:noFill/>
          <a:ln w="9525" cap="flat" cmpd="sng" algn="ctr">
            <a:solidFill>
              <a:srgbClr val="4F81BD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65"/>
          <p:cNvSpPr txBox="1"/>
          <p:nvPr>
            <p:custDataLst>
              <p:tags r:id="rId55"/>
            </p:custDataLst>
          </p:nvPr>
        </p:nvSpPr>
        <p:spPr>
          <a:xfrm>
            <a:off x="4093210" y="10252075"/>
            <a:ext cx="913765" cy="153670"/>
          </a:xfrm>
          <a:prstGeom prst="rect">
            <a:avLst/>
          </a:prstGeom>
          <a:noFill/>
        </p:spPr>
        <p:txBody>
          <a:bodyPr wrap="square" lIns="36195" tIns="0" rIns="36195" bIns="0" rtlCol="0">
            <a:spAutoFit/>
          </a:bodyPr>
          <a:p>
            <a:pPr algn="ctr"/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IPTV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7" name="文本框 66"/>
          <p:cNvSpPr txBox="1"/>
          <p:nvPr>
            <p:custDataLst>
              <p:tags r:id="rId56"/>
            </p:custDataLst>
          </p:nvPr>
        </p:nvSpPr>
        <p:spPr>
          <a:xfrm>
            <a:off x="5087620" y="9669145"/>
            <a:ext cx="6477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12V DC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5" name="http://photo-static-api.fotomore.com/creative/vcg/veer/400/new/VCG41N698749642.jpg" descr="&amp;pky280_sjzg_VCG41N698749642&amp;2&amp;src_toppic_inpsrchzd1&amp;"/>
          <p:cNvPicPr>
            <a:picLocks noChangeAspect="1"/>
          </p:cNvPicPr>
          <p:nvPr>
            <p:custDataLst>
              <p:tags r:id="rId57"/>
            </p:custDataLst>
          </p:nvPr>
        </p:nvPicPr>
        <p:blipFill>
          <a:blip r:embed="rId58"/>
          <a:srcRect r="50353"/>
          <a:stretch>
            <a:fillRect/>
          </a:stretch>
        </p:blipFill>
        <p:spPr>
          <a:xfrm flipH="1">
            <a:off x="5041265" y="9264015"/>
            <a:ext cx="587375" cy="504825"/>
          </a:xfrm>
          <a:prstGeom prst="rect">
            <a:avLst/>
          </a:prstGeom>
        </p:spPr>
      </p:pic>
      <p:sp>
        <p:nvSpPr>
          <p:cNvPr id="68" name="任意多边形 67"/>
          <p:cNvSpPr/>
          <p:nvPr>
            <p:custDataLst>
              <p:tags r:id="rId59"/>
            </p:custDataLst>
          </p:nvPr>
        </p:nvSpPr>
        <p:spPr>
          <a:xfrm>
            <a:off x="4566920" y="8889365"/>
            <a:ext cx="520700" cy="729615"/>
          </a:xfrm>
          <a:custGeom>
            <a:avLst/>
            <a:gdLst>
              <a:gd name="connisteX0" fmla="*/ 0 w 508000"/>
              <a:gd name="connsiteY0" fmla="*/ 0 h 728345"/>
              <a:gd name="connisteX1" fmla="*/ 168910 w 508000"/>
              <a:gd name="connsiteY1" fmla="*/ 347345 h 728345"/>
              <a:gd name="connisteX2" fmla="*/ 508000 w 508000"/>
              <a:gd name="connsiteY2" fmla="*/ 728345 h 728345"/>
              <a:gd name="connisteX3" fmla="*/ 549910 w 508000"/>
              <a:gd name="connsiteY3" fmla="*/ 745490 h 72834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508000" h="728345">
                <a:moveTo>
                  <a:pt x="0" y="0"/>
                </a:moveTo>
                <a:cubicBezTo>
                  <a:pt x="27305" y="61595"/>
                  <a:pt x="67310" y="201930"/>
                  <a:pt x="168910" y="347345"/>
                </a:cubicBezTo>
                <a:cubicBezTo>
                  <a:pt x="270510" y="492760"/>
                  <a:pt x="431800" y="648970"/>
                  <a:pt x="508000" y="728345"/>
                </a:cubicBezTo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58140" y="9554845"/>
          <a:ext cx="6838950" cy="649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1155"/>
                <a:gridCol w="2009140"/>
                <a:gridCol w="3208655"/>
              </a:tblGrid>
              <a:tr h="327025">
                <a:tc>
                  <a:txBody>
                    <a:bodyPr/>
                    <a:lstStyle/>
                    <a:p>
                      <a:pPr marL="215900" algn="l" eaLnBrk="1" fontAlgn="auto" latinLnBrk="0" hangingPunct="1">
                        <a:lnSpc>
                          <a:spcPct val="100000"/>
                        </a:lnSpc>
                        <a:spcBef>
                          <a:spcPts val="140"/>
                        </a:spcBef>
                        <a:buClrTx/>
                        <a:buSzTx/>
                        <a:buFontTx/>
                      </a:pPr>
                      <a:r>
                        <a:rPr sz="1000" spc="25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Product Name</a:t>
                      </a:r>
                      <a:endParaRPr sz="1000" spc="25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1778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 eaLnBrk="1" fontAlgn="auto" latinLnBrk="0" hangingPunct="1">
                        <a:lnSpc>
                          <a:spcPct val="100000"/>
                        </a:lnSpc>
                      </a:pPr>
                      <a:r>
                        <a:rPr sz="1000" spc="25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Product </a:t>
                      </a:r>
                      <a:r>
                        <a:rPr lang="en-US" sz="1000" spc="25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D</a:t>
                      </a:r>
                      <a:r>
                        <a:rPr sz="1000" spc="25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escription</a:t>
                      </a:r>
                      <a:endParaRPr sz="1000" spc="25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 eaLnBrk="1" fontAlgn="auto" latinLnBrk="0" hangingPunct="1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Accessories</a:t>
                      </a:r>
                      <a:endParaRPr sz="100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778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2580">
                <a:tc>
                  <a:txBody>
                    <a:bodyPr/>
                    <a:lstStyle/>
                    <a:p>
                      <a:pPr marL="215900" algn="l" eaLnBrk="1" fontAlgn="auto" latinLnBrk="0" hangingPunct="1">
                        <a:lnSpc>
                          <a:spcPct val="100000"/>
                        </a:lnSpc>
                      </a:pPr>
                      <a:r>
                        <a:rPr lang="en-US" altLang="zh-CN" sz="10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V2802DAC</a:t>
                      </a:r>
                      <a:endParaRPr lang="en-US" altLang="zh-CN" sz="100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 eaLnBrk="1" fontAlgn="auto" latinLnBrk="0" hangingPunct="1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2GE+W</a:t>
                      </a:r>
                      <a:r>
                        <a:rPr lang="en-US" sz="10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sz="10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10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sz="10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sz="100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 eaLnBrk="1" fontAlgn="auto" latinLnBrk="0" hangingPunct="1">
                        <a:lnSpc>
                          <a:spcPct val="100000"/>
                        </a:lnSpc>
                        <a:spcBef>
                          <a:spcPts val="345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0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AC-DC power adaptor: DC</a:t>
                      </a:r>
                      <a:r>
                        <a:rPr lang="en-US" altLang="zh-CN" sz="10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12V/1.0A</a:t>
                      </a:r>
                      <a:endParaRPr lang="en-US" altLang="zh-CN" sz="100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358140" y="10375902"/>
            <a:ext cx="5841365" cy="142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Official Website</a:t>
            </a:r>
            <a:r>
              <a:rPr lang="en-US" sz="85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: </a:t>
            </a:r>
            <a:r>
              <a:rPr sz="85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https://www.vsolcn.com/</a:t>
            </a:r>
            <a:r>
              <a:rPr lang="en-US" sz="85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                                              E-mail: sales@ftthcpe.com  support@ftthcpe.com</a:t>
            </a:r>
            <a:endParaRPr lang="en-US" sz="850" dirty="0">
              <a:solidFill>
                <a:srgbClr val="808285"/>
              </a:solidFill>
              <a:latin typeface="Arial" panose="020B0604020202020204" pitchFamily="34" charset="0"/>
              <a:cs typeface="Arial" panose="020B0604020202020204"/>
            </a:endParaRPr>
          </a:p>
        </p:txBody>
      </p:sp>
      <p:graphicFrame>
        <p:nvGraphicFramePr>
          <p:cNvPr id="5" name="object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46075" y="676020"/>
          <a:ext cx="3495040" cy="2308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1540"/>
                <a:gridCol w="2603500"/>
              </a:tblGrid>
              <a:tr h="196850">
                <a:tc>
                  <a:txBody>
                    <a:bodyPr/>
                    <a:p>
                      <a:pPr marL="71755" eaLnBrk="1" fontAlgn="auto" latinLnBrk="0" hangingPunct="1">
                        <a:lnSpc>
                          <a:spcPts val="1010"/>
                        </a:lnSpc>
                        <a:spcBef>
                          <a:spcPts val="300"/>
                        </a:spcBef>
                      </a:pPr>
                      <a:r>
                        <a:rPr sz="900" b="0" spc="-3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Dimension</a:t>
                      </a:r>
                      <a:endParaRPr sz="900" b="0" spc="-3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p>
                      <a:pPr marL="71755" indent="0" eaLnBrk="1" fontAlgn="auto" latinLnBrk="0" hangingPunct="1">
                        <a:lnSpc>
                          <a:spcPts val="1005"/>
                        </a:lnSpc>
                        <a:buNone/>
                        <a:tabLst>
                          <a:tab pos="120650" algn="l"/>
                        </a:tabLst>
                      </a:pPr>
                      <a:r>
                        <a:rPr sz="9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178mm×120mm×30m</a:t>
                      </a:r>
                      <a:r>
                        <a:rPr lang="en-US" sz="9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m</a:t>
                      </a:r>
                      <a:r>
                        <a:rPr sz="9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(L×W×H)</a:t>
                      </a:r>
                      <a:endParaRPr sz="90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54610" marB="0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229235">
                <a:tc>
                  <a:txBody>
                    <a:bodyPr/>
                    <a:p>
                      <a:pPr marL="71755" algn="l" eaLnBrk="1" fontAlgn="auto" latinLnBrk="0" hangingPunct="1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sz="900" b="0" spc="-3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Net weight</a:t>
                      </a:r>
                      <a:endParaRPr sz="900" b="0" spc="-3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p>
                      <a:pPr marL="71755" algn="l" eaLnBrk="1" fontAlgn="auto" latinLnBrk="0" hangingPunct="1">
                        <a:lnSpc>
                          <a:spcPts val="1005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  <a:buNone/>
                        <a:tabLst>
                          <a:tab pos="120650" algn="l"/>
                        </a:tabLst>
                      </a:pPr>
                      <a:r>
                        <a:rPr lang="en-US" sz="9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0.3KG</a:t>
                      </a:r>
                      <a:endParaRPr lang="en-US" sz="90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53975" marB="0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393700">
                <a:tc>
                  <a:txBody>
                    <a:bodyPr/>
                    <a:p>
                      <a:pPr marL="71755" algn="l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sz="900" spc="-3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Operating condition</a:t>
                      </a:r>
                      <a:endParaRPr sz="900" b="0" spc="-3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57150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p>
                      <a:pPr marL="71755" algn="l">
                        <a:lnSpc>
                          <a:spcPts val="1005"/>
                        </a:lnSpc>
                        <a:spcBef>
                          <a:spcPts val="425"/>
                        </a:spcBef>
                        <a:buClrTx/>
                        <a:buSzTx/>
                        <a:buFontTx/>
                        <a:tabLst>
                          <a:tab pos="120650" algn="l"/>
                        </a:tabLst>
                      </a:pPr>
                      <a:r>
                        <a:rPr sz="9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Operating temp: 0 ~ +55°C</a:t>
                      </a:r>
                      <a:endParaRPr sz="90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1755" algn="l">
                        <a:lnSpc>
                          <a:spcPts val="1005"/>
                        </a:lnSpc>
                        <a:spcBef>
                          <a:spcPts val="425"/>
                        </a:spcBef>
                        <a:buClrTx/>
                        <a:buSzTx/>
                        <a:buFontTx/>
                        <a:tabLst>
                          <a:tab pos="120650" algn="l"/>
                        </a:tabLst>
                      </a:pPr>
                      <a:r>
                        <a:rPr sz="9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Operating humidity: 10 ~ 90%  (non-condens</a:t>
                      </a:r>
                      <a:r>
                        <a:rPr lang="en-US" sz="9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</a:t>
                      </a:r>
                      <a:r>
                        <a:rPr sz="9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sz="90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398145">
                <a:tc>
                  <a:txBody>
                    <a:bodyPr/>
                    <a:p>
                      <a:pPr marL="71755" algn="l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900" spc="-3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Storing condition</a:t>
                      </a:r>
                      <a:endParaRPr sz="900" spc="-3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p>
                      <a:pPr marL="71755" algn="l">
                        <a:lnSpc>
                          <a:spcPts val="1005"/>
                        </a:lnSpc>
                        <a:spcBef>
                          <a:spcPts val="425"/>
                        </a:spcBef>
                        <a:buClrTx/>
                        <a:buSzTx/>
                        <a:buFontTx/>
                        <a:buNone/>
                        <a:tabLst>
                          <a:tab pos="120650" algn="l"/>
                        </a:tabLst>
                      </a:pPr>
                      <a:r>
                        <a:rPr sz="9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Storing temp: -30 ~ +60°C</a:t>
                      </a:r>
                      <a:endParaRPr sz="90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marL="71755" algn="l">
                        <a:lnSpc>
                          <a:spcPts val="1005"/>
                        </a:lnSpc>
                        <a:spcBef>
                          <a:spcPts val="425"/>
                        </a:spcBef>
                        <a:buClrTx/>
                        <a:buSzTx/>
                        <a:buFontTx/>
                        <a:buNone/>
                        <a:tabLst>
                          <a:tab pos="120650" algn="l"/>
                        </a:tabLst>
                      </a:pPr>
                      <a:r>
                        <a:rPr sz="9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Storing humidity: 10 ~ 90%  (non-condens</a:t>
                      </a:r>
                      <a:r>
                        <a:rPr lang="en-US" sz="9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ing</a:t>
                      </a:r>
                      <a:r>
                        <a:rPr sz="9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)</a:t>
                      </a:r>
                      <a:endParaRPr sz="90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385445">
                <a:tc>
                  <a:txBody>
                    <a:bodyPr/>
                    <a:p>
                      <a:pPr marL="71755" algn="l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sz="900" spc="-3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Power adapter</a:t>
                      </a:r>
                      <a:endParaRPr sz="900" spc="-3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p>
                      <a:pPr marL="71755" algn="l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tabLst>
                          <a:tab pos="120650" algn="l"/>
                        </a:tabLst>
                      </a:pPr>
                      <a:r>
                        <a:rPr sz="9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DC 12V,1.</a:t>
                      </a:r>
                      <a:r>
                        <a:rPr lang="en-US" sz="9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0</a:t>
                      </a:r>
                      <a:r>
                        <a:rPr sz="9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A, external AC-DC</a:t>
                      </a:r>
                      <a:endParaRPr sz="90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marL="71755" algn="l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tabLst>
                          <a:tab pos="120650" algn="l"/>
                        </a:tabLst>
                      </a:pPr>
                      <a:r>
                        <a:rPr sz="9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power adaptor</a:t>
                      </a:r>
                      <a:endParaRPr sz="90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173355">
                <a:tc>
                  <a:txBody>
                    <a:bodyPr/>
                    <a:p>
                      <a:pPr marL="71755" algn="l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sz="900" spc="-3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Power supply</a:t>
                      </a:r>
                      <a:endParaRPr sz="900" spc="-3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p>
                      <a:pPr marL="71755" algn="l">
                        <a:lnSpc>
                          <a:spcPts val="1005"/>
                        </a:lnSpc>
                        <a:spcBef>
                          <a:spcPts val="425"/>
                        </a:spcBef>
                        <a:buClrTx/>
                        <a:buSzTx/>
                        <a:buFontTx/>
                        <a:tabLst>
                          <a:tab pos="120650" algn="l"/>
                        </a:tabLst>
                      </a:pPr>
                      <a:r>
                        <a:rPr sz="9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≤1</a:t>
                      </a:r>
                      <a:r>
                        <a:rPr lang="en-US" sz="9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2</a:t>
                      </a:r>
                      <a:r>
                        <a:rPr sz="9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W</a:t>
                      </a:r>
                      <a:endParaRPr sz="90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55244" marB="0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238760">
                <a:tc>
                  <a:txBody>
                    <a:bodyPr/>
                    <a:p>
                      <a:pPr marL="71755" algn="l" eaLnBrk="1" fontAlgn="auto" latinLnBrk="0" hangingPunct="1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sz="900" spc="-3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Interface</a:t>
                      </a:r>
                      <a:endParaRPr sz="900" spc="-3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p>
                      <a:pPr marL="71755" algn="l" eaLnBrk="1" fontAlgn="auto" latinLnBrk="0" hangingPunct="1">
                        <a:lnSpc>
                          <a:spcPts val="1005"/>
                        </a:lnSpc>
                        <a:spcBef>
                          <a:spcPts val="345"/>
                        </a:spcBef>
                        <a:buClrTx/>
                        <a:buSzTx/>
                        <a:buFontTx/>
                        <a:tabLst>
                          <a:tab pos="120650" algn="l"/>
                        </a:tabLst>
                      </a:pPr>
                      <a:r>
                        <a:rPr sz="9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2GE+WiFi5</a:t>
                      </a:r>
                      <a:endParaRPr sz="90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53975" marB="0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283210">
                <a:tc>
                  <a:txBody>
                    <a:bodyPr/>
                    <a:p>
                      <a:pPr marL="71755" algn="l">
                        <a:lnSpc>
                          <a:spcPts val="1005"/>
                        </a:lnSpc>
                        <a:spcBef>
                          <a:spcPts val="345"/>
                        </a:spcBef>
                        <a:buClrTx/>
                        <a:buSzTx/>
                        <a:buFontTx/>
                        <a:tabLst>
                          <a:tab pos="120650" algn="l"/>
                        </a:tabLst>
                      </a:pPr>
                      <a:r>
                        <a:rPr sz="9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Indicators</a:t>
                      </a:r>
                      <a:endParaRPr sz="90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p>
                      <a:pPr marL="71755" algn="l">
                        <a:lnSpc>
                          <a:spcPts val="1005"/>
                        </a:lnSpc>
                        <a:spcBef>
                          <a:spcPts val="345"/>
                        </a:spcBef>
                        <a:buClrTx/>
                        <a:buSzTx/>
                        <a:buFontTx/>
                        <a:buNone/>
                        <a:tabLst>
                          <a:tab pos="120650" algn="l"/>
                        </a:tabLst>
                      </a:pPr>
                      <a:r>
                        <a:rPr lang="en-US" sz="9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PWR, PON, LOS, 2.4G, 5G</a:t>
                      </a:r>
                      <a:endParaRPr lang="en-US" sz="90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sp>
        <p:nvSpPr>
          <p:cNvPr id="6" name="圆角矩形 5"/>
          <p:cNvSpPr/>
          <p:nvPr/>
        </p:nvSpPr>
        <p:spPr>
          <a:xfrm>
            <a:off x="358775" y="379730"/>
            <a:ext cx="3500120" cy="2698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83565" y="361022"/>
            <a:ext cx="1833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 Parameter</a:t>
            </a: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48945" y="460375"/>
            <a:ext cx="108000" cy="108000"/>
          </a:xfrm>
          <a:prstGeom prst="ellips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341630" y="2980690"/>
            <a:ext cx="3498850" cy="306070"/>
            <a:chOff x="280" y="4474"/>
            <a:chExt cx="5510" cy="482"/>
          </a:xfrm>
        </p:grpSpPr>
        <p:sp>
          <p:nvSpPr>
            <p:cNvPr id="26" name="圆角矩形 25"/>
            <p:cNvSpPr/>
            <p:nvPr/>
          </p:nvSpPr>
          <p:spPr>
            <a:xfrm>
              <a:off x="280" y="4522"/>
              <a:ext cx="5511" cy="425"/>
            </a:xfrm>
            <a:prstGeom prst="roundRect">
              <a:avLst/>
            </a:prstGeom>
            <a:solidFill>
              <a:srgbClr val="3465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12" y="4474"/>
              <a:ext cx="2765" cy="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Interface </a:t>
              </a:r>
              <a:r>
                <a:rPr lang="en-US" altLang="zh-CN"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arameter</a:t>
              </a: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542" y="4650"/>
              <a:ext cx="170" cy="17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aphicFrame>
        <p:nvGraphicFramePr>
          <p:cNvPr id="29" name="object 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347345" y="3281045"/>
          <a:ext cx="3486150" cy="3039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4390"/>
                <a:gridCol w="2651760"/>
              </a:tblGrid>
              <a:tr h="1400175">
                <a:tc>
                  <a:txBody>
                    <a:bodyPr/>
                    <a:p>
                      <a:pPr marL="72390" marR="19685" indent="0" algn="l" defTabSz="91440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</a:pPr>
                      <a:r>
                        <a:rPr sz="900" b="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PON interface</a:t>
                      </a:r>
                      <a:endParaRPr sz="900" b="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144145" marR="19685" indent="-71755" algn="l" defTabSz="91440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1XPON port(EPON PX20+ </a:t>
                      </a: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&amp;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 GPON Class B+)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SC single mode, SC/UPC connector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TX optical power: 0～+4dBm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RX sensitivity: -27dBm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Overload optical power: -3dBm(EPON) or  -8dBm(GPON)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Transmission distance: 20KM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Wavelength: TX 1310nm, RX1490nm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36040">
                <a:tc>
                  <a:txBody>
                    <a:bodyPr/>
                    <a:p>
                      <a:pPr marL="72390" marR="19685" indent="0" algn="l" defTabSz="91440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</a:pPr>
                      <a:r>
                        <a:rPr lang="en-US" sz="9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WIFI interface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144145" marR="19685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Compliant with IEEE802.11b/g/n/ac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2.4GHz: 2.4000-2.4835GHz</a:t>
                      </a: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; 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5.0GHz: 5.150-5.825GHz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WiFi:2.4GHz 2×2, 5.8GHz 2×2, 5dBi antenna, rate up to 1.167Gbps,Multiple SSID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1000" spc="15" dirty="0">
                          <a:solidFill>
                            <a:srgbClr val="FF690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TX power: 2.4GHz: 23dBm; 5GHz: 27dBm</a:t>
                      </a:r>
                      <a:endParaRPr sz="1000" spc="15" dirty="0">
                        <a:solidFill>
                          <a:srgbClr val="FF690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1000" spc="15" dirty="0">
                          <a:solidFill>
                            <a:srgbClr val="FF690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RX power: 2.4GHz: HT40-MCS7 -72dBm</a:t>
                      </a:r>
                      <a:r>
                        <a:rPr lang="en-US" sz="1000" spc="15" dirty="0">
                          <a:solidFill>
                            <a:srgbClr val="FF690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,</a:t>
                      </a:r>
                      <a:r>
                        <a:rPr sz="1000" spc="15" dirty="0">
                          <a:solidFill>
                            <a:srgbClr val="FF690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 5GHz: VHT80 MCS9 &lt;-63dBm</a:t>
                      </a:r>
                      <a:endParaRPr sz="1000" spc="15" dirty="0">
                        <a:solidFill>
                          <a:srgbClr val="FF690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3530">
                <a:tc>
                  <a:txBody>
                    <a:bodyPr/>
                    <a:p>
                      <a:pPr marL="72390" marR="19685" indent="0" algn="l" defTabSz="914400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LAN interface</a:t>
                      </a:r>
                      <a:endParaRPr sz="900" b="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72390" marR="19685" indent="0" algn="l" defTabSz="914400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</a:pP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2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*</a:t>
                      </a: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GE, 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Auto-negotiation RJ45 </a:t>
                      </a: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connectors</a:t>
                      </a:r>
                      <a:endParaRPr lang="en-US"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object 2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4107180" y="650240"/>
          <a:ext cx="3275330" cy="6571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7715"/>
                <a:gridCol w="2507615"/>
              </a:tblGrid>
              <a:tr h="430530">
                <a:tc>
                  <a:txBody>
                    <a:bodyPr/>
                    <a:p>
                      <a:pPr marL="71755" algn="l" eaLnBrk="1" fontAlgn="auto" latinLnBrk="0" hangingPunct="1">
                        <a:lnSpc>
                          <a:spcPts val="1005"/>
                        </a:lnSpc>
                        <a:spcBef>
                          <a:spcPts val="345"/>
                        </a:spcBef>
                        <a:buClrTx/>
                        <a:buSzTx/>
                        <a:buFontTx/>
                        <a:buNone/>
                        <a:tabLst>
                          <a:tab pos="120650" algn="l"/>
                        </a:tabLst>
                      </a:pPr>
                      <a:r>
                        <a:rPr lang="en-US" altLang="zh-CN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O&amp;M</a:t>
                      </a:r>
                      <a:endParaRPr lang="en-US" altLang="zh-CN" sz="900" b="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5461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p>
                      <a:pPr marL="144145" marR="19685" indent="-71755" algn="l" defTabSz="914400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OAM/OMCI,Telnet,WEB,TR069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Support full management of HGU functions by VSOL OLT</a:t>
                      </a:r>
                      <a:endParaRPr lang="zh-CN" altLang="en-US"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71755" algn="l" eaLnBrk="1" fontAlgn="auto" latinLnBrk="0" hangingPunct="1">
                        <a:lnSpc>
                          <a:spcPts val="1005"/>
                        </a:lnSpc>
                        <a:spcBef>
                          <a:spcPts val="345"/>
                        </a:spcBef>
                        <a:buClrTx/>
                        <a:buSzTx/>
                        <a:buFontTx/>
                        <a:buNone/>
                        <a:tabLst>
                          <a:tab pos="120650" algn="l"/>
                        </a:tabLst>
                      </a:pPr>
                      <a:r>
                        <a:rPr lang="en-US" altLang="zh-CN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Connect </a:t>
                      </a:r>
                      <a:r>
                        <a:rPr lang="zh-CN" alt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Mode</a:t>
                      </a:r>
                      <a:endParaRPr lang="en-US" altLang="zh-CN" sz="900" b="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5461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19685" indent="0" algn="l" defTabSz="914400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Support bridge, router </a:t>
                      </a: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&amp; 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bridge/router mixed mode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71755" algn="l" eaLnBrk="1" fontAlgn="auto" latinLnBrk="0" hangingPunct="1">
                        <a:lnSpc>
                          <a:spcPts val="1005"/>
                        </a:lnSpc>
                        <a:spcBef>
                          <a:spcPts val="345"/>
                        </a:spcBef>
                        <a:buClrTx/>
                        <a:buSzTx/>
                        <a:buFontTx/>
                        <a:buNone/>
                        <a:tabLst>
                          <a:tab pos="120650" algn="l"/>
                        </a:tabLst>
                      </a:pPr>
                      <a:r>
                        <a:rPr lang="en-US" altLang="zh-CN" sz="900" b="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QoS</a:t>
                      </a:r>
                      <a:endParaRPr lang="en-US" altLang="zh-CN" sz="900" b="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5461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144145" marR="19685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Support</a:t>
                      </a: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 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4 queues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Support SP</a:t>
                      </a: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, 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WRR</a:t>
                      </a: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, 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802.1P</a:t>
                      </a: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 and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 DSCP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1737360">
                <a:tc>
                  <a:txBody>
                    <a:bodyPr/>
                    <a:lstStyle/>
                    <a:p>
                      <a:pPr marL="71755" algn="l" eaLnBrk="1" fontAlgn="auto" latinLnBrk="0" hangingPunct="1">
                        <a:lnSpc>
                          <a:spcPts val="1005"/>
                        </a:lnSpc>
                        <a:spcBef>
                          <a:spcPts val="345"/>
                        </a:spcBef>
                        <a:buClrTx/>
                        <a:buSzTx/>
                        <a:buFontTx/>
                        <a:buNone/>
                        <a:tabLst>
                          <a:tab pos="120650" algn="l"/>
                        </a:tabLst>
                      </a:pPr>
                      <a:r>
                        <a:rPr lang="zh-CN" alt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Data Service Functions</a:t>
                      </a:r>
                      <a:endParaRPr lang="zh-CN" altLang="en-US" sz="900" b="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71755" algn="l" eaLnBrk="1" fontAlgn="auto" latinLnBrk="0" hangingPunct="1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  <a:buNone/>
                      </a:pPr>
                      <a:endParaRPr lang="en-US" altLang="en-US" sz="900" b="0" spc="-8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Gill Sans MT" panose="020B0502020104020203"/>
                        <a:sym typeface="+mn-ea"/>
                      </a:endParaRPr>
                    </a:p>
                  </a:txBody>
                  <a:tcPr marL="0" marR="0" marT="5461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19685" indent="0" algn="l" defTabSz="91440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• Full speed non-blocking switching 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72390" marR="19685" indent="0" algn="l" defTabSz="91440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• 2K MAC address table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72390" marR="19685" indent="0" algn="l" defTabSz="91440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• </a:t>
                      </a:r>
                      <a:r>
                        <a:rPr lang="en-US" altLang="zh-CN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8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 full range VLAN ID 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72390" marR="19685" indent="0" algn="l" defTabSz="91440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• Support </a:t>
                      </a: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VLAN tag, untag, transparent, trunk, translation mode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72390" marR="19685" indent="0" algn="l" defTabSz="91440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• Integrated port monitoring, port mirroring, port rate limiting, port SLA, etc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72390" marR="19685" indent="0" algn="l" defTabSz="91440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• Support auto polarity detection of Ethernet ports (AUTO MDIX) 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72390" marR="19685" indent="0" algn="l" defTabSz="91440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• Support IGMP v1/v2/v3 snooping/proxy and MLD v1/v2 snooping/proxy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1134110">
                <a:tc>
                  <a:txBody>
                    <a:bodyPr/>
                    <a:lstStyle/>
                    <a:p>
                      <a:pPr marL="71755" algn="l" eaLnBrk="1" fontAlgn="auto" latinLnBrk="0" hangingPunct="1">
                        <a:lnSpc>
                          <a:spcPts val="1005"/>
                        </a:lnSpc>
                        <a:spcBef>
                          <a:spcPts val="345"/>
                        </a:spcBef>
                        <a:buClrTx/>
                        <a:buSzTx/>
                        <a:buFontTx/>
                        <a:buNone/>
                        <a:tabLst>
                          <a:tab pos="120650" algn="l"/>
                        </a:tabLst>
                      </a:pPr>
                      <a:r>
                        <a:rPr lang="zh-CN" alt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Wireless</a:t>
                      </a:r>
                      <a:endParaRPr lang="zh-CN" altLang="en-US" sz="900" b="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5461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144145" marR="19685" indent="-71755" algn="l" defTabSz="91440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Integrated 802.11b/g/n/ac 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72390" marR="19685" indent="0" algn="l" defTabSz="91440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• Authentication:WEP/WAP-PSK(TKIP)/</a:t>
                      </a: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 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WAP2-PSK(AES) 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72390" marR="19685" indent="0" algn="l" defTabSz="91440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• Modulation type:DSSS</a:t>
                      </a: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,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CCK and OFDM 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72390" marR="19685" indent="0" algn="l" defTabSz="91440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• Encoding scheme:BPSK</a:t>
                      </a: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,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QPSK</a:t>
                      </a: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,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16QAM and 64QAM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Easymesh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71755" algn="l">
                        <a:lnSpc>
                          <a:spcPts val="1005"/>
                        </a:lnSpc>
                        <a:spcBef>
                          <a:spcPts val="345"/>
                        </a:spcBef>
                        <a:buClrTx/>
                        <a:buSzTx/>
                        <a:buFontTx/>
                        <a:tabLst>
                          <a:tab pos="120650" algn="l"/>
                        </a:tabLst>
                      </a:pPr>
                      <a:r>
                        <a:rPr lang="en-US" altLang="zh-CN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L3</a:t>
                      </a:r>
                      <a:endParaRPr lang="en-US" altLang="zh-CN"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55244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144145" marR="19685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IPv4, IPv6 and IPv4/IPv6 dual stack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DHCP/PPPOE/Static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Static route</a:t>
                      </a: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, 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DHCP Server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NAT</a:t>
                      </a: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/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DMZ</a:t>
                      </a: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/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DDNS</a:t>
                      </a: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/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Virtual Server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565150">
                <a:tc>
                  <a:txBody>
                    <a:bodyPr/>
                    <a:p>
                      <a:pPr marL="71755" algn="l">
                        <a:lnSpc>
                          <a:spcPts val="1005"/>
                        </a:lnSpc>
                        <a:spcBef>
                          <a:spcPts val="345"/>
                        </a:spcBef>
                        <a:buClrTx/>
                        <a:buSzTx/>
                        <a:buFontTx/>
                        <a:buNone/>
                        <a:tabLst>
                          <a:tab pos="120650" algn="l"/>
                        </a:tabLst>
                      </a:pPr>
                      <a:r>
                        <a:rPr sz="900" dirty="0">
                          <a:solidFill>
                            <a:srgbClr val="313130"/>
                          </a:solidFill>
                          <a:uFillTx/>
                          <a:latin typeface="Arial" panose="020B0604020202020204" pitchFamily="34" charset="0"/>
                          <a:cs typeface="Gill Sans MT" panose="020B0502020104020203"/>
                          <a:sym typeface="+mn-ea"/>
                        </a:rPr>
                        <a:t>Security</a:t>
                      </a:r>
                      <a:endParaRPr lang="en-US" altLang="zh-CN"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55244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p>
                      <a:pPr marL="144145" marR="19685" indent="-71755" algn="l" defTabSz="91440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Support Firewall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Support Mac filter Based on MAC or URL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Support ACL</a:t>
                      </a:r>
                      <a:endParaRPr lang="zh-CN" altLang="en-US"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sp>
        <p:nvSpPr>
          <p:cNvPr id="35" name="圆角矩形 34"/>
          <p:cNvSpPr/>
          <p:nvPr/>
        </p:nvSpPr>
        <p:spPr>
          <a:xfrm>
            <a:off x="4093210" y="361315"/>
            <a:ext cx="3303270" cy="269875"/>
          </a:xfrm>
          <a:prstGeom prst="roundRect">
            <a:avLst/>
          </a:prstGeom>
          <a:solidFill>
            <a:srgbClr val="FF6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4406900" y="336892"/>
            <a:ext cx="129095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 Data</a:t>
            </a: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4189095" y="436245"/>
            <a:ext cx="108000" cy="108000"/>
          </a:xfrm>
          <a:prstGeom prst="ellips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58871" y="9286394"/>
            <a:ext cx="1513417" cy="243417"/>
          </a:xfrm>
          <a:prstGeom prst="rect">
            <a:avLst/>
          </a:prstGeom>
        </p:spPr>
        <p:txBody>
          <a:bodyPr wrap="square" rtlCol="0">
            <a:noAutofit/>
          </a:bodyPr>
          <a:p>
            <a:r>
              <a:rPr lang="en-US" altLang="zh-CN" sz="900" b="1">
                <a:solidFill>
                  <a:srgbClr val="59595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Ordering Information:</a:t>
            </a:r>
            <a:endParaRPr lang="zh-CN" altLang="en-US" sz="900" b="1">
              <a:solidFill>
                <a:srgbClr val="595959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UNIT_TABLE_BEAUTIFY" val="smartTable{7149e3d0-b402-493a-94d6-da16937fd255}"/>
  <p:tag name="TABLE_ENDDRAG_ORIGIN_RECT" val="538*51"/>
  <p:tag name="TABLE_ENDDRAG_RECT" val="28*752*538*51"/>
</p:tagLst>
</file>

<file path=ppt/tags/tag33.xml><?xml version="1.0" encoding="utf-8"?>
<p:tagLst xmlns:p="http://schemas.openxmlformats.org/presentationml/2006/main">
  <p:tag name="KSO_WM_UNIT_TABLE_BEAUTIFY" val="smartTable{102fb185-4a5f-4762-8c0c-4b1d2a292bcd}"/>
</p:tagLst>
</file>

<file path=ppt/tags/tag34.xml><?xml version="1.0" encoding="utf-8"?>
<p:tagLst xmlns:p="http://schemas.openxmlformats.org/presentationml/2006/main">
  <p:tag name="KSO_WM_UNIT_TABLE_BEAUTIFY" val="smartTable{9fd3e030-f51f-455a-92b6-a2e7c000a37a}"/>
  <p:tag name="TABLE_ENDDRAG_ORIGIN_RECT" val="274*246"/>
  <p:tag name="TABLE_ENDDRAG_RECT" val="14*286*274*246"/>
</p:tagLst>
</file>

<file path=ppt/tags/tag35.xml><?xml version="1.0" encoding="utf-8"?>
<p:tagLst xmlns:p="http://schemas.openxmlformats.org/presentationml/2006/main">
  <p:tag name="KSO_WM_UNIT_TABLE_BEAUTIFY" val="smartTable{b7861c3d-0c1f-41ee-95cc-fdf54233a5af}"/>
  <p:tag name="TABLE_ENDDRAG_ORIGIN_RECT" val="247*638"/>
  <p:tag name="TABLE_ENDDRAG_RECT" val="319*58*247*638"/>
</p:tagLst>
</file>

<file path=ppt/tags/tag36.xml><?xml version="1.0" encoding="utf-8"?>
<p:tagLst xmlns:p="http://schemas.openxmlformats.org/presentationml/2006/main">
  <p:tag name="KSO_WPP_MARK_KEY" val="6f72a6c6-96b3-4192-b21c-7064877f583a"/>
  <p:tag name="COMMONDATA" val="eyJoZGlkIjoiZWZlMWRkOGRkMWFmODcwOTk3NWEyNGY4YzE2OTBhYmU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828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3197</Words>
  <Application>WPS Office WWO_dingtalk_20221031101348-1857be321c</Application>
  <PresentationFormat>On-screen Show (4:3)</PresentationFormat>
  <Paragraphs>173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5" baseType="lpstr">
      <vt:lpstr>Arial</vt:lpstr>
      <vt:lpstr>宋体</vt:lpstr>
      <vt:lpstr>Wingdings</vt:lpstr>
      <vt:lpstr>Arial</vt:lpstr>
      <vt:lpstr>Gill Sans MT</vt:lpstr>
      <vt:lpstr>Noto Sans Lao</vt:lpstr>
      <vt:lpstr>Calibri</vt:lpstr>
      <vt:lpstr>Calibri</vt:lpstr>
      <vt:lpstr>微软雅黑</vt:lpstr>
      <vt:lpstr>汉仪旗黑KW 55S</vt:lpstr>
      <vt:lpstr>汉仪书宋二KW</vt:lpstr>
      <vt:lpstr>Kingsoft Confetti</vt:lpstr>
      <vt:lpstr>Office Theme</vt:lpstr>
      <vt:lpstr>V2802DAC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V2802DAC</dc:title>
  <dc:creator/>
  <cp:lastModifiedBy>肖汉斯的爸爸</cp:lastModifiedBy>
  <dcterms:created xsi:type="dcterms:W3CDTF">2023-04-27T09:28:26Z</dcterms:created>
  <dcterms:modified xsi:type="dcterms:W3CDTF">2023-04-27T09:28:26Z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2021-11-19T00:00:00Z</vt:filetime>
  </property>
  <property fmtid="{D5CDD505-2E9C-101B-9397-08002B2CF9AE}" pid="3" name="Creator">
    <vt:lpwstr>Adobe InDesign 16.3 (Macintosh)</vt:lpwstr>
  </property>
  <property fmtid="{D5CDD505-2E9C-101B-9397-08002B2CF9AE}" pid="4" name="LastSaved">
    <vt:filetime>2021-11-30T00:00:00Z</vt:filetime>
  </property>
  <property fmtid="{D5CDD505-2E9C-101B-9397-08002B2CF9AE}" pid="5" name="ICV">
    <vt:lpwstr>89954AB450414FFC8DE9DFB50F6C7F97</vt:lpwstr>
  </property>
  <property fmtid="{D5CDD505-2E9C-101B-9397-08002B2CF9AE}" pid="6" name="KSOProductBuildVer">
    <vt:lpwstr>2052-0.0.0.0</vt:lpwstr>
  </property>
</Properties>
</file>